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8" r:id="rId2"/>
    <p:sldId id="258" r:id="rId3"/>
    <p:sldId id="281" r:id="rId4"/>
    <p:sldId id="287" r:id="rId5"/>
    <p:sldId id="259" r:id="rId6"/>
    <p:sldId id="260" r:id="rId7"/>
    <p:sldId id="296" r:id="rId8"/>
    <p:sldId id="261" r:id="rId9"/>
    <p:sldId id="262" r:id="rId10"/>
    <p:sldId id="263" r:id="rId11"/>
    <p:sldId id="264" r:id="rId12"/>
    <p:sldId id="265" r:id="rId13"/>
    <p:sldId id="266" r:id="rId14"/>
    <p:sldId id="295" r:id="rId15"/>
    <p:sldId id="267" r:id="rId16"/>
    <p:sldId id="269" r:id="rId17"/>
    <p:sldId id="270" r:id="rId18"/>
    <p:sldId id="268" r:id="rId19"/>
    <p:sldId id="284" r:id="rId20"/>
    <p:sldId id="297" r:id="rId21"/>
    <p:sldId id="289" r:id="rId22"/>
    <p:sldId id="290" r:id="rId23"/>
    <p:sldId id="298" r:id="rId24"/>
    <p:sldId id="292" r:id="rId25"/>
    <p:sldId id="293" r:id="rId26"/>
    <p:sldId id="294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3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A507F-95CF-8D42-B84B-8EE53BD956A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F98C-6F3C-D340-B4CB-08B74D5E7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1">
              <a:srgbClr val="FD5014"/>
            </a:gs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arnjerriais.org.je/" TargetMode="External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26" Type="http://schemas.openxmlformats.org/officeDocument/2006/relationships/notesSlide" Target="../notesSlides/notesSlide2.xml"/><Relationship Id="rId3" Type="http://schemas.microsoft.com/office/2007/relationships/media" Target="../media/media16.m4a"/><Relationship Id="rId21" Type="http://schemas.microsoft.com/office/2007/relationships/media" Target="../media/media25.m4a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microsoft.com/office/2007/relationships/media" Target="../media/media23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6" Type="http://schemas.openxmlformats.org/officeDocument/2006/relationships/audio" Target="../media/media22.m4a"/><Relationship Id="rId20" Type="http://schemas.openxmlformats.org/officeDocument/2006/relationships/audio" Target="../media/media24.m4a"/><Relationship Id="rId29" Type="http://schemas.openxmlformats.org/officeDocument/2006/relationships/image" Target="../media/image11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24" Type="http://schemas.openxmlformats.org/officeDocument/2006/relationships/audio" Target="../media/media26.m4a"/><Relationship Id="rId5" Type="http://schemas.microsoft.com/office/2007/relationships/media" Target="../media/media17.m4a"/><Relationship Id="rId15" Type="http://schemas.microsoft.com/office/2007/relationships/media" Target="../media/media22.m4a"/><Relationship Id="rId23" Type="http://schemas.microsoft.com/office/2007/relationships/media" Target="../media/media26.m4a"/><Relationship Id="rId28" Type="http://schemas.openxmlformats.org/officeDocument/2006/relationships/image" Target="../media/image2.png"/><Relationship Id="rId10" Type="http://schemas.openxmlformats.org/officeDocument/2006/relationships/audio" Target="../media/media19.m4a"/><Relationship Id="rId19" Type="http://schemas.microsoft.com/office/2007/relationships/media" Target="../media/media24.m4a"/><Relationship Id="rId31" Type="http://schemas.openxmlformats.org/officeDocument/2006/relationships/image" Target="../media/image12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21.m4a"/><Relationship Id="rId22" Type="http://schemas.openxmlformats.org/officeDocument/2006/relationships/audio" Target="../media/media25.m4a"/><Relationship Id="rId27" Type="http://schemas.openxmlformats.org/officeDocument/2006/relationships/image" Target="../media/image1.emf"/><Relationship Id="rId30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297267" y="343456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+mj-lt"/>
              </a:rPr>
              <a:t>Bouônjour</a:t>
            </a:r>
            <a:r>
              <a:rPr lang="en-US" sz="9600" dirty="0">
                <a:latin typeface="+mj-lt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744702" y="1918570"/>
            <a:ext cx="78094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+mj-lt"/>
              </a:rPr>
              <a:t>Bouônjour</a:t>
            </a:r>
            <a:endParaRPr lang="en-US" sz="4800" dirty="0">
              <a:latin typeface="+mj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>
                <a:latin typeface="+mj-lt"/>
              </a:rPr>
              <a:t>Hello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+mj-lt"/>
              </a:rPr>
              <a:t>Séyiz</a:t>
            </a:r>
            <a:r>
              <a:rPr lang="en-US" sz="4800" dirty="0">
                <a:latin typeface="+mj-lt"/>
              </a:rPr>
              <a:t> les </a:t>
            </a:r>
            <a:r>
              <a:rPr lang="en-US" sz="4800" dirty="0" err="1">
                <a:latin typeface="+mj-lt"/>
              </a:rPr>
              <a:t>beinv’nus</a:t>
            </a:r>
            <a:endParaRPr lang="en-US" sz="4800" dirty="0">
              <a:latin typeface="+mj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>
                <a:latin typeface="+mj-lt"/>
              </a:rPr>
              <a:t>Welcome</a:t>
            </a:r>
          </a:p>
          <a:p>
            <a:pPr algn="ctr"/>
            <a:r>
              <a:rPr lang="en-US" sz="4800" dirty="0">
                <a:latin typeface="+mj-lt"/>
                <a:hlinkClick r:id="rId8"/>
              </a:rPr>
              <a:t>www.learnjerriais.org.je</a:t>
            </a:r>
            <a:r>
              <a:rPr lang="en-US" sz="4800" dirty="0">
                <a:latin typeface="+mj-lt"/>
              </a:rPr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latin typeface="Museo 300 Regular"/>
            </a:endParaRPr>
          </a:p>
          <a:p>
            <a:endParaRPr lang="en-US" sz="6000" dirty="0">
              <a:latin typeface="Museo 300 Regular"/>
            </a:endParaRPr>
          </a:p>
        </p:txBody>
      </p:sp>
      <p:pic>
        <p:nvPicPr>
          <p:cNvPr id="2" name="Bouônjour.m4a">
            <a:hlinkClick r:id="" action="ppaction://media"/>
            <a:extLst>
              <a:ext uri="{FF2B5EF4-FFF2-40B4-BE49-F238E27FC236}">
                <a16:creationId xmlns:a16="http://schemas.microsoft.com/office/drawing/2014/main" id="{A8CCD48F-F66F-884D-A558-84336A653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15305" y="1913116"/>
            <a:ext cx="812800" cy="812800"/>
          </a:xfrm>
          <a:prstGeom prst="rect">
            <a:avLst/>
          </a:prstGeom>
        </p:spPr>
      </p:pic>
      <p:pic>
        <p:nvPicPr>
          <p:cNvPr id="3" name="Séyiz les beinv'nus.m4a">
            <a:hlinkClick r:id="" action="ppaction://media"/>
            <a:extLst>
              <a:ext uri="{FF2B5EF4-FFF2-40B4-BE49-F238E27FC236}">
                <a16:creationId xmlns:a16="http://schemas.microsoft.com/office/drawing/2014/main" id="{A1067162-EE4D-074B-BA62-3ED2727E45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64421" y="33955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013717" y="1624969"/>
                <a:ext cx="7116442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malheutheux</a:t>
                </a:r>
                <a:endPara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ea typeface="ＭＳ 明朝"/>
                    <a:cs typeface="Times New Roman"/>
                  </a:rPr>
                  <a:t>I’m unhappy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0799" y="3334164"/>
              <a:ext cx="1673203" cy="1718021"/>
            </a:xfrm>
            <a:prstGeom prst="rect">
              <a:avLst/>
            </a:prstGeom>
          </p:spPr>
        </p:pic>
      </p:grpSp>
      <p:pic>
        <p:nvPicPr>
          <p:cNvPr id="4" name="J'sis malheutheux.m4a">
            <a:hlinkClick r:id="" action="ppaction://media"/>
            <a:extLst>
              <a:ext uri="{FF2B5EF4-FFF2-40B4-BE49-F238E27FC236}">
                <a16:creationId xmlns:a16="http://schemas.microsoft.com/office/drawing/2014/main" id="{57157530-6E06-DB41-9EB1-F5831C629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003" y="3877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4" y="669282"/>
            <a:ext cx="8056688" cy="4738130"/>
            <a:chOff x="669114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4" y="669282"/>
              <a:ext cx="8056688" cy="4738130"/>
              <a:chOff x="330199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199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880728" y="1835150"/>
                <a:ext cx="7640298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malheutheuse</a:t>
                </a:r>
                <a:endPara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endParaRPr>
              </a:p>
              <a:p>
                <a:pPr algn="ctr"/>
                <a:r>
                  <a:rPr lang="en-GB" sz="5400" i="1" dirty="0">
                    <a:solidFill>
                      <a:srgbClr val="000000"/>
                    </a:solidFill>
                    <a:ea typeface="ＭＳ 明朝"/>
                    <a:cs typeface="Times New Roman"/>
                  </a:rPr>
                  <a:t>I’m unhappy</a:t>
                </a:r>
                <a:endParaRPr lang="en-GB" sz="5400" i="1" dirty="0"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endParaRPr lang="en-GB" sz="7200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54642" y="3714238"/>
              <a:ext cx="1287379" cy="1335505"/>
            </a:xfrm>
            <a:prstGeom prst="rect">
              <a:avLst/>
            </a:prstGeom>
          </p:spPr>
        </p:pic>
      </p:grpSp>
      <p:pic>
        <p:nvPicPr>
          <p:cNvPr id="8" name="J'sis malheutheuse 2.m4a">
            <a:hlinkClick r:id="" action="ppaction://media"/>
            <a:extLst>
              <a:ext uri="{FF2B5EF4-FFF2-40B4-BE49-F238E27FC236}">
                <a16:creationId xmlns:a16="http://schemas.microsoft.com/office/drawing/2014/main" id="{C0F2834F-C8E9-F349-9E79-AFD522477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002" y="3211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13468" y="1185094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lâssé</a:t>
                </a:r>
                <a:endPara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ea typeface="ＭＳ 明朝"/>
                    <a:cs typeface="Times New Roman"/>
                  </a:rPr>
                  <a:t>I’m tired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5211" y="2856255"/>
              <a:ext cx="1885977" cy="1936494"/>
            </a:xfrm>
            <a:prstGeom prst="rect">
              <a:avLst/>
            </a:prstGeom>
          </p:spPr>
        </p:pic>
      </p:grpSp>
      <p:pic>
        <p:nvPicPr>
          <p:cNvPr id="4" name="J'sis lâssé.m4a">
            <a:hlinkClick r:id="" action="ppaction://media"/>
            <a:extLst>
              <a:ext uri="{FF2B5EF4-FFF2-40B4-BE49-F238E27FC236}">
                <a16:creationId xmlns:a16="http://schemas.microsoft.com/office/drawing/2014/main" id="{F253882C-359F-3041-9E0A-4F6F33E85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0252" y="2628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99" y="305799"/>
            <a:ext cx="8136151" cy="5276676"/>
            <a:chOff x="453099" y="305799"/>
            <a:chExt cx="8136151" cy="5276676"/>
          </a:xfrm>
        </p:grpSpPr>
        <p:sp>
          <p:nvSpPr>
            <p:cNvPr id="11" name="Oval Callout 10"/>
            <p:cNvSpPr/>
            <p:nvPr/>
          </p:nvSpPr>
          <p:spPr>
            <a:xfrm>
              <a:off x="453099" y="305799"/>
              <a:ext cx="8136151" cy="5276676"/>
            </a:xfrm>
            <a:prstGeom prst="wedgeEllipseCallout">
              <a:avLst>
                <a:gd name="adj1" fmla="val -49494"/>
                <a:gd name="adj2" fmla="val 44585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436804" y="1170776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Tch’est </a:t>
              </a:r>
              <a:r>
                <a:rPr lang="en-GB" sz="7200" dirty="0" err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qu’est</a:t>
              </a:r>
              <a:r>
                <a: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 tan nom?</a:t>
              </a: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ea typeface="ＭＳ 明朝"/>
                  <a:cs typeface="Times New Roman"/>
                </a:rPr>
                <a:t>What’s your name?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2" name="Tch' est qu' est tan nom 2.m4a">
            <a:hlinkClick r:id="" action="ppaction://media"/>
            <a:extLst>
              <a:ext uri="{FF2B5EF4-FFF2-40B4-BE49-F238E27FC236}">
                <a16:creationId xmlns:a16="http://schemas.microsoft.com/office/drawing/2014/main" id="{6781D9B8-E5BA-A64D-BE14-D643ECE3F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7421" y="272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297267" y="343456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/>
              <a:t>Tch’est</a:t>
            </a:r>
            <a:r>
              <a:rPr lang="en-US" sz="9600" dirty="0"/>
              <a:t> </a:t>
            </a:r>
            <a:r>
              <a:rPr lang="en-US" sz="9600" dirty="0" err="1"/>
              <a:t>qu</a:t>
            </a:r>
            <a:r>
              <a:rPr lang="en-US" sz="9600" dirty="0"/>
              <a:t>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276726" y="2425527"/>
            <a:ext cx="9250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err="1"/>
              <a:t>tch</a:t>
            </a:r>
            <a:r>
              <a:rPr lang="en-US" sz="5400" dirty="0"/>
              <a:t> = ‘</a:t>
            </a:r>
            <a:r>
              <a:rPr lang="en-US" sz="5400" dirty="0" err="1"/>
              <a:t>ch</a:t>
            </a:r>
            <a:r>
              <a:rPr lang="en-US" sz="5400" dirty="0"/>
              <a:t>’ sound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So </a:t>
            </a:r>
            <a:r>
              <a:rPr lang="en-US" sz="5400" dirty="0" err="1"/>
              <a:t>tch’est</a:t>
            </a:r>
            <a:r>
              <a:rPr lang="en-US" sz="5400" dirty="0"/>
              <a:t> </a:t>
            </a:r>
            <a:r>
              <a:rPr lang="en-US" sz="5400" dirty="0" err="1"/>
              <a:t>qu</a:t>
            </a:r>
            <a:r>
              <a:rPr lang="en-US" sz="5400" dirty="0"/>
              <a:t>’ = </a:t>
            </a:r>
            <a:r>
              <a:rPr lang="en-US" sz="5400" dirty="0" err="1"/>
              <a:t>ch</a:t>
            </a:r>
            <a:r>
              <a:rPr lang="en-US" sz="5400" dirty="0"/>
              <a:t> - e - k</a:t>
            </a:r>
          </a:p>
          <a:p>
            <a:endParaRPr lang="en-US" sz="6000" dirty="0"/>
          </a:p>
        </p:txBody>
      </p:sp>
      <p:pic>
        <p:nvPicPr>
          <p:cNvPr id="3" name="Tch' est qu'.m4a">
            <a:hlinkClick r:id="" action="ppaction://media"/>
            <a:extLst>
              <a:ext uri="{FF2B5EF4-FFF2-40B4-BE49-F238E27FC236}">
                <a16:creationId xmlns:a16="http://schemas.microsoft.com/office/drawing/2014/main" id="{7E7B90DB-32FB-164B-B8FA-ADF05AB35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6253" y="4696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99" y="305799"/>
            <a:ext cx="8136151" cy="5276676"/>
            <a:chOff x="453099" y="305799"/>
            <a:chExt cx="8136151" cy="5276676"/>
          </a:xfrm>
        </p:grpSpPr>
        <p:sp>
          <p:nvSpPr>
            <p:cNvPr id="11" name="Oval Callout 10"/>
            <p:cNvSpPr/>
            <p:nvPr/>
          </p:nvSpPr>
          <p:spPr>
            <a:xfrm>
              <a:off x="453099" y="305799"/>
              <a:ext cx="8136151" cy="5276676"/>
            </a:xfrm>
            <a:prstGeom prst="wedgeEllipseCallout">
              <a:avLst>
                <a:gd name="adj1" fmla="val -49494"/>
                <a:gd name="adj2" fmla="val 44585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439039" y="2003606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Man nom est...</a:t>
              </a: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ea typeface="ＭＳ 明朝"/>
                  <a:cs typeface="Times New Roman"/>
                </a:rPr>
                <a:t>My name is…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2" name="Man nom est.m4a">
            <a:hlinkClick r:id="" action="ppaction://media"/>
            <a:extLst>
              <a:ext uri="{FF2B5EF4-FFF2-40B4-BE49-F238E27FC236}">
                <a16:creationId xmlns:a16="http://schemas.microsoft.com/office/drawing/2014/main" id="{D2C5F383-E9D7-ED47-8133-1D9F9C076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7421" y="272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1593" y="468450"/>
            <a:ext cx="8158341" cy="5147144"/>
            <a:chOff x="491593" y="468450"/>
            <a:chExt cx="8158341" cy="5147144"/>
          </a:xfrm>
        </p:grpSpPr>
        <p:sp>
          <p:nvSpPr>
            <p:cNvPr id="7" name="Oval Callout 6"/>
            <p:cNvSpPr/>
            <p:nvPr/>
          </p:nvSpPr>
          <p:spPr>
            <a:xfrm>
              <a:off x="491593" y="468450"/>
              <a:ext cx="8158341" cy="5147144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1382961" y="1231604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 err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Où’est</a:t>
              </a:r>
              <a:r>
                <a: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qu’tu</a:t>
              </a:r>
              <a:r>
                <a: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d’meuthes</a:t>
              </a:r>
              <a:r>
                <a: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?</a:t>
              </a: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ea typeface="ＭＳ 明朝"/>
                  <a:cs typeface="Times New Roman"/>
                </a:rPr>
                <a:t>Where do you live?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3" name="Où' est qu' tu d'meuthe?.m4a">
            <a:hlinkClick r:id="" action="ppaction://media"/>
            <a:extLst>
              <a:ext uri="{FF2B5EF4-FFF2-40B4-BE49-F238E27FC236}">
                <a16:creationId xmlns:a16="http://schemas.microsoft.com/office/drawing/2014/main" id="{7538A681-695E-EC47-9CA3-D1149CE25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7134" y="3154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1593" y="468450"/>
            <a:ext cx="8158341" cy="5147144"/>
            <a:chOff x="491593" y="468450"/>
            <a:chExt cx="8158341" cy="5147144"/>
          </a:xfrm>
        </p:grpSpPr>
        <p:sp>
          <p:nvSpPr>
            <p:cNvPr id="7" name="Oval Callout 6"/>
            <p:cNvSpPr/>
            <p:nvPr/>
          </p:nvSpPr>
          <p:spPr>
            <a:xfrm>
              <a:off x="491593" y="468450"/>
              <a:ext cx="8158341" cy="5147144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1501714" y="1886880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 err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Jé</a:t>
              </a:r>
              <a:r>
                <a: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d’meuthe</a:t>
              </a:r>
              <a:r>
                <a: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à</a:t>
              </a:r>
              <a:r>
                <a:rPr lang="mr-IN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…</a:t>
              </a:r>
              <a:endParaRPr lang="en-GB" sz="7200" dirty="0">
                <a:solidFill>
                  <a:srgbClr val="000000"/>
                </a:solidFill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ea typeface="ＭＳ 明朝"/>
                  <a:cs typeface="Times New Roman"/>
                </a:rPr>
                <a:t>I live in….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3" name="Jé d'meuthe à.m4a">
            <a:hlinkClick r:id="" action="ppaction://media"/>
            <a:extLst>
              <a:ext uri="{FF2B5EF4-FFF2-40B4-BE49-F238E27FC236}">
                <a16:creationId xmlns:a16="http://schemas.microsoft.com/office/drawing/2014/main" id="{9DBB17B6-EE45-2541-9133-33241ADE4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607" y="3154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 descr="jersey-map-parishes.jpg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9833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87" y="0"/>
            <a:ext cx="9498107" cy="6062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6896" y="1914410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Ouën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4527" y="1554427"/>
            <a:ext cx="125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 Mathie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8107" y="1509796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Jean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126" y="2283742"/>
            <a:ext cx="12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Trinneté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4984" y="2834015"/>
            <a:ext cx="13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Martîn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8686" y="3579257"/>
            <a:ext cx="13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Saûveux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8430" y="4364064"/>
            <a:ext cx="111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Grouville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0085" y="3394591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Pièrre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8995" y="4301496"/>
            <a:ext cx="118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Brélade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4371" y="2830679"/>
            <a:ext cx="170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Louothains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8686" y="5202234"/>
            <a:ext cx="142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Cliément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6305" y="3805545"/>
            <a:ext cx="122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Hélyi</a:t>
            </a:r>
          </a:p>
        </p:txBody>
      </p:sp>
      <p:pic>
        <p:nvPicPr>
          <p:cNvPr id="23" name="St Ouën.m4a">
            <a:hlinkClick r:id="" action="ppaction://media"/>
            <a:extLst>
              <a:ext uri="{FF2B5EF4-FFF2-40B4-BE49-F238E27FC236}">
                <a16:creationId xmlns:a16="http://schemas.microsoft.com/office/drawing/2014/main" id="{47744D30-938B-2E4C-A1C6-E5650CD0F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803736" y="2284230"/>
            <a:ext cx="184178" cy="18417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4" name="Ste Mathie.m4a">
            <a:hlinkClick r:id="" action="ppaction://media"/>
            <a:extLst>
              <a:ext uri="{FF2B5EF4-FFF2-40B4-BE49-F238E27FC236}">
                <a16:creationId xmlns:a16="http://schemas.microsoft.com/office/drawing/2014/main" id="{5B64C6E7-2F6B-A941-B7D3-A5A05D6205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222675" y="1914410"/>
            <a:ext cx="175657" cy="17565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5" name="St Jean.m4a">
            <a:hlinkClick r:id="" action="ppaction://media"/>
            <a:extLst>
              <a:ext uri="{FF2B5EF4-FFF2-40B4-BE49-F238E27FC236}">
                <a16:creationId xmlns:a16="http://schemas.microsoft.com/office/drawing/2014/main" id="{5CE42901-9955-204F-83FC-FA370AF2A4E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126776" y="1834769"/>
            <a:ext cx="177980" cy="17798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7" name="St Louothains.m4a">
            <a:hlinkClick r:id="" action="ppaction://media"/>
            <a:extLst>
              <a:ext uri="{FF2B5EF4-FFF2-40B4-BE49-F238E27FC236}">
                <a16:creationId xmlns:a16="http://schemas.microsoft.com/office/drawing/2014/main" id="{B4BD8714-89AF-6C40-B49B-C95F9DD8B5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062285" y="3219071"/>
            <a:ext cx="175520" cy="17552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8" name="St Pièrre.m4a">
            <a:hlinkClick r:id="" action="ppaction://media"/>
            <a:extLst>
              <a:ext uri="{FF2B5EF4-FFF2-40B4-BE49-F238E27FC236}">
                <a16:creationId xmlns:a16="http://schemas.microsoft.com/office/drawing/2014/main" id="{327A00BB-7196-384D-A7B9-6ECAC101444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061633" y="3732992"/>
            <a:ext cx="177044" cy="17704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9" name="La Trinneté.m4a">
            <a:hlinkClick r:id="" action="ppaction://media"/>
            <a:extLst>
              <a:ext uri="{FF2B5EF4-FFF2-40B4-BE49-F238E27FC236}">
                <a16:creationId xmlns:a16="http://schemas.microsoft.com/office/drawing/2014/main" id="{DE47C3DB-998A-F048-8FAF-1DDAC9E4090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906225" y="2667757"/>
            <a:ext cx="174579" cy="17457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0" name="St Martîn.m4a">
            <a:hlinkClick r:id="" action="ppaction://media"/>
            <a:extLst>
              <a:ext uri="{FF2B5EF4-FFF2-40B4-BE49-F238E27FC236}">
                <a16:creationId xmlns:a16="http://schemas.microsoft.com/office/drawing/2014/main" id="{F4FB8AD3-C1F3-9F41-846F-4AC54AEF689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124965" y="3190572"/>
            <a:ext cx="176060" cy="17606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1" name="St Saûveur.m4a">
            <a:hlinkClick r:id="" action="ppaction://media"/>
            <a:extLst>
              <a:ext uri="{FF2B5EF4-FFF2-40B4-BE49-F238E27FC236}">
                <a16:creationId xmlns:a16="http://schemas.microsoft.com/office/drawing/2014/main" id="{761F8317-0F9D-924E-8A5D-997DDADDDA6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388686" y="3990130"/>
            <a:ext cx="176430" cy="17643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2" name="St Hélyi.m4a">
            <a:hlinkClick r:id="" action="ppaction://media"/>
            <a:extLst>
              <a:ext uri="{FF2B5EF4-FFF2-40B4-BE49-F238E27FC236}">
                <a16:creationId xmlns:a16="http://schemas.microsoft.com/office/drawing/2014/main" id="{E7AFF0ED-F6E3-B445-97F6-CF3480DB187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471508" y="4205072"/>
            <a:ext cx="175585" cy="17558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3" name="St Brélade.m4a">
            <a:hlinkClick r:id="" action="ppaction://media"/>
            <a:extLst>
              <a:ext uri="{FF2B5EF4-FFF2-40B4-BE49-F238E27FC236}">
                <a16:creationId xmlns:a16="http://schemas.microsoft.com/office/drawing/2014/main" id="{0C846F54-6E11-6B43-B057-400EAFAB5D7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681679" y="4399055"/>
            <a:ext cx="174214" cy="17421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4" name="Grouville.m4a">
            <a:hlinkClick r:id="" action="ppaction://media"/>
            <a:extLst>
              <a:ext uri="{FF2B5EF4-FFF2-40B4-BE49-F238E27FC236}">
                <a16:creationId xmlns:a16="http://schemas.microsoft.com/office/drawing/2014/main" id="{506F07C9-00B4-E242-992C-AF1046D5AB8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060393" y="4751149"/>
            <a:ext cx="177140" cy="17714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5" name="St Cliément.m4a">
            <a:hlinkClick r:id="" action="ppaction://media"/>
            <a:extLst>
              <a:ext uri="{FF2B5EF4-FFF2-40B4-BE49-F238E27FC236}">
                <a16:creationId xmlns:a16="http://schemas.microsoft.com/office/drawing/2014/main" id="{8F75B98E-DA7C-0644-A291-DA5999EB868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673480" y="5134283"/>
            <a:ext cx="179036" cy="17903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6" name="Oval Callout 35">
            <a:extLst>
              <a:ext uri="{FF2B5EF4-FFF2-40B4-BE49-F238E27FC236}">
                <a16:creationId xmlns:a16="http://schemas.microsoft.com/office/drawing/2014/main" id="{AC631C3D-EB62-CB47-90E0-BD61EA1BE2E7}"/>
              </a:ext>
            </a:extLst>
          </p:cNvPr>
          <p:cNvSpPr/>
          <p:nvPr/>
        </p:nvSpPr>
        <p:spPr>
          <a:xfrm>
            <a:off x="3538114" y="4999089"/>
            <a:ext cx="2672556" cy="1523340"/>
          </a:xfrm>
          <a:prstGeom prst="wedgeEllipseCallout">
            <a:avLst>
              <a:gd name="adj1" fmla="val -121798"/>
              <a:gd name="adj2" fmla="val 24991"/>
            </a:avLst>
          </a:prstGeom>
          <a:solidFill>
            <a:srgbClr val="E26BD9"/>
          </a:solidFill>
          <a:ln w="57150">
            <a:solidFill>
              <a:srgbClr val="18AA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dirty="0" err="1">
                <a:solidFill>
                  <a:srgbClr val="000000"/>
                </a:solidFill>
                <a:ea typeface="ＭＳ 明朝"/>
                <a:cs typeface="Times New Roman"/>
              </a:rPr>
              <a:t>Jé</a:t>
            </a:r>
            <a:r>
              <a:rPr lang="en-GB" sz="2400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明朝"/>
                <a:cs typeface="Times New Roman"/>
              </a:rPr>
              <a:t>d’meuthe</a:t>
            </a:r>
            <a:r>
              <a:rPr lang="en-GB" sz="2400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ＭＳ 明朝"/>
                <a:cs typeface="Times New Roman"/>
              </a:rPr>
              <a:t>à</a:t>
            </a:r>
            <a:r>
              <a:rPr lang="mr-IN" sz="2400" dirty="0">
                <a:solidFill>
                  <a:srgbClr val="000000"/>
                </a:solidFill>
                <a:ea typeface="ＭＳ 明朝"/>
                <a:cs typeface="Times New Roman"/>
              </a:rPr>
              <a:t>…</a:t>
            </a:r>
            <a:endParaRPr lang="en-GB" sz="1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1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2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18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04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0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85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0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3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227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7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227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80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+mn-lt"/>
                <a:ea typeface="Comic Sans MS" charset="0"/>
                <a:cs typeface="Comic Sans MS" charset="0"/>
              </a:rPr>
              <a:t>D’mande</a:t>
            </a:r>
            <a:r>
              <a:rPr lang="en-US" dirty="0"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+mn-lt"/>
                <a:ea typeface="Comic Sans MS" charset="0"/>
                <a:cs typeface="Comic Sans MS" charset="0"/>
              </a:rPr>
              <a:t>ès</a:t>
            </a:r>
            <a:r>
              <a:rPr lang="en-US" dirty="0"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+mn-lt"/>
                <a:ea typeface="Comic Sans MS" charset="0"/>
                <a:cs typeface="Comic Sans MS" charset="0"/>
              </a:rPr>
              <a:t>êtudgiants</a:t>
            </a:r>
            <a:r>
              <a:rPr lang="en-US" dirty="0"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+mn-lt"/>
                <a:ea typeface="Comic Sans MS" charset="0"/>
                <a:cs typeface="Comic Sans MS" charset="0"/>
              </a:rPr>
              <a:t>dans</a:t>
            </a:r>
            <a:r>
              <a:rPr lang="en-US" dirty="0">
                <a:latin typeface="+mn-lt"/>
                <a:ea typeface="Comic Sans MS" charset="0"/>
                <a:cs typeface="Comic Sans MS" charset="0"/>
              </a:rPr>
              <a:t> la </a:t>
            </a:r>
            <a:r>
              <a:rPr lang="en-US" dirty="0" err="1">
                <a:latin typeface="+mn-lt"/>
                <a:ea typeface="Comic Sans MS" charset="0"/>
                <a:cs typeface="Comic Sans MS" charset="0"/>
              </a:rPr>
              <a:t>clâsse</a:t>
            </a:r>
            <a:endParaRPr lang="en-US" dirty="0"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Comic Sans MS" charset="0"/>
                <a:cs typeface="Comic Sans MS" charset="0"/>
              </a:rPr>
              <a:t>Comment </a:t>
            </a:r>
            <a:r>
              <a:rPr lang="en-US" dirty="0" err="1">
                <a:ea typeface="Comic Sans MS" charset="0"/>
                <a:cs typeface="Comic Sans MS" charset="0"/>
              </a:rPr>
              <a:t>qu’tu’es</a:t>
            </a:r>
            <a:r>
              <a:rPr lang="en-US" dirty="0">
                <a:ea typeface="Comic Sans MS" charset="0"/>
                <a:cs typeface="Comic Sans MS" charset="0"/>
              </a:rPr>
              <a:t>?</a:t>
            </a:r>
          </a:p>
          <a:p>
            <a:r>
              <a:rPr lang="en-US" i="1" dirty="0" err="1">
                <a:solidFill>
                  <a:srgbClr val="00B050"/>
                </a:solidFill>
                <a:ea typeface="Comic Sans MS" charset="0"/>
                <a:cs typeface="Comic Sans MS" charset="0"/>
              </a:rPr>
              <a:t>J’sis</a:t>
            </a:r>
            <a:r>
              <a:rPr lang="mr-IN" i="1" dirty="0">
                <a:solidFill>
                  <a:srgbClr val="00B050"/>
                </a:solidFill>
                <a:ea typeface="Comic Sans MS" charset="0"/>
                <a:cs typeface="Comic Sans MS" charset="0"/>
              </a:rPr>
              <a:t>…</a:t>
            </a:r>
            <a:endParaRPr lang="en-GB" i="1" dirty="0">
              <a:solidFill>
                <a:srgbClr val="00B050"/>
              </a:solidFill>
              <a:ea typeface="Comic Sans MS" charset="0"/>
              <a:cs typeface="Comic Sans MS" charset="0"/>
            </a:endParaRPr>
          </a:p>
          <a:p>
            <a:endParaRPr lang="en-US" dirty="0">
              <a:ea typeface="Comic Sans MS" charset="0"/>
              <a:cs typeface="Comic Sans MS" charset="0"/>
            </a:endParaRPr>
          </a:p>
          <a:p>
            <a:r>
              <a:rPr lang="en-US" dirty="0" err="1">
                <a:ea typeface="Comic Sans MS" charset="0"/>
                <a:cs typeface="Comic Sans MS" charset="0"/>
              </a:rPr>
              <a:t>Tch’est</a:t>
            </a:r>
            <a:r>
              <a:rPr lang="en-US" dirty="0"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ea typeface="Comic Sans MS" charset="0"/>
                <a:cs typeface="Comic Sans MS" charset="0"/>
              </a:rPr>
              <a:t>qu’est</a:t>
            </a:r>
            <a:r>
              <a:rPr lang="en-US" dirty="0">
                <a:ea typeface="Comic Sans MS" charset="0"/>
                <a:cs typeface="Comic Sans MS" charset="0"/>
              </a:rPr>
              <a:t> tan nom?</a:t>
            </a:r>
          </a:p>
          <a:p>
            <a:r>
              <a:rPr lang="en-US" i="1" dirty="0">
                <a:solidFill>
                  <a:srgbClr val="00B050"/>
                </a:solidFill>
                <a:ea typeface="Comic Sans MS" charset="0"/>
                <a:cs typeface="Comic Sans MS" charset="0"/>
              </a:rPr>
              <a:t>Man nom </a:t>
            </a:r>
            <a:r>
              <a:rPr lang="en-US" i="1" dirty="0" err="1">
                <a:solidFill>
                  <a:srgbClr val="00B050"/>
                </a:solidFill>
                <a:ea typeface="Comic Sans MS" charset="0"/>
                <a:cs typeface="Comic Sans MS" charset="0"/>
              </a:rPr>
              <a:t>est</a:t>
            </a:r>
            <a:r>
              <a:rPr lang="mr-IN" i="1" dirty="0">
                <a:solidFill>
                  <a:srgbClr val="00B050"/>
                </a:solidFill>
                <a:ea typeface="Comic Sans MS" charset="0"/>
                <a:cs typeface="Comic Sans MS" charset="0"/>
              </a:rPr>
              <a:t>…</a:t>
            </a:r>
            <a:endParaRPr lang="en-GB" i="1" dirty="0">
              <a:solidFill>
                <a:srgbClr val="00B050"/>
              </a:solidFill>
              <a:ea typeface="Comic Sans MS" charset="0"/>
              <a:cs typeface="Comic Sans MS" charset="0"/>
            </a:endParaRPr>
          </a:p>
          <a:p>
            <a:endParaRPr lang="en-US" dirty="0">
              <a:ea typeface="Comic Sans MS" charset="0"/>
              <a:cs typeface="Comic Sans MS" charset="0"/>
            </a:endParaRPr>
          </a:p>
          <a:p>
            <a:r>
              <a:rPr lang="en-US" dirty="0" err="1">
                <a:ea typeface="Comic Sans MS" charset="0"/>
                <a:cs typeface="Comic Sans MS" charset="0"/>
              </a:rPr>
              <a:t>Où’est</a:t>
            </a:r>
            <a:r>
              <a:rPr lang="en-US" dirty="0"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ea typeface="Comic Sans MS" charset="0"/>
                <a:cs typeface="Comic Sans MS" charset="0"/>
              </a:rPr>
              <a:t>qu’tu</a:t>
            </a:r>
            <a:r>
              <a:rPr lang="en-US" dirty="0"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ea typeface="Comic Sans MS" charset="0"/>
                <a:cs typeface="Comic Sans MS" charset="0"/>
              </a:rPr>
              <a:t>d’meuthes</a:t>
            </a:r>
            <a:r>
              <a:rPr lang="en-US" dirty="0">
                <a:ea typeface="Comic Sans MS" charset="0"/>
                <a:cs typeface="Comic Sans MS" charset="0"/>
              </a:rPr>
              <a:t>?</a:t>
            </a:r>
          </a:p>
          <a:p>
            <a:r>
              <a:rPr lang="en-US" i="1" dirty="0" err="1">
                <a:solidFill>
                  <a:srgbClr val="00B050"/>
                </a:solidFill>
                <a:ea typeface="Comic Sans MS" charset="0"/>
                <a:cs typeface="Comic Sans MS" charset="0"/>
              </a:rPr>
              <a:t>Jé</a:t>
            </a:r>
            <a:r>
              <a:rPr lang="en-US" i="1" dirty="0">
                <a:solidFill>
                  <a:srgbClr val="00B050"/>
                </a:solidFill>
                <a:ea typeface="Comic Sans MS" charset="0"/>
                <a:cs typeface="Comic Sans MS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ea typeface="Comic Sans MS" charset="0"/>
                <a:cs typeface="Comic Sans MS" charset="0"/>
              </a:rPr>
              <a:t>d’meuthe</a:t>
            </a:r>
            <a:r>
              <a:rPr lang="en-US" i="1" dirty="0">
                <a:solidFill>
                  <a:srgbClr val="00B050"/>
                </a:solidFill>
                <a:ea typeface="Comic Sans MS" charset="0"/>
                <a:cs typeface="Comic Sans MS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ea typeface="Comic Sans MS" charset="0"/>
                <a:cs typeface="Comic Sans MS" charset="0"/>
              </a:rPr>
              <a:t>à</a:t>
            </a:r>
            <a:r>
              <a:rPr lang="mr-IN" i="1" dirty="0">
                <a:solidFill>
                  <a:srgbClr val="00B050"/>
                </a:solidFill>
                <a:ea typeface="Comic Sans MS" charset="0"/>
                <a:cs typeface="Comic Sans MS" charset="0"/>
              </a:rPr>
              <a:t>…</a:t>
            </a:r>
            <a:endParaRPr lang="en-US" i="1" dirty="0">
              <a:solidFill>
                <a:srgbClr val="00B050"/>
              </a:solidFill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6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297267" y="343456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Museo 300 Regular"/>
              </a:rPr>
              <a:t>Bouônjour</a:t>
            </a:r>
            <a:r>
              <a:rPr lang="en-US" sz="9600" dirty="0">
                <a:latin typeface="Museo 300 Regular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0" y="1972743"/>
            <a:ext cx="92508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err="1">
                <a:latin typeface="Museo 300 Regular"/>
              </a:rPr>
              <a:t>ou</a:t>
            </a:r>
            <a:r>
              <a:rPr lang="en-US" sz="5400" dirty="0">
                <a:latin typeface="Museo 300 Regular"/>
              </a:rPr>
              <a:t> before vowel = ‘w’ sound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>
                <a:latin typeface="Museo 300 Regular"/>
              </a:rPr>
              <a:t>^ above vowel = long vowel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>
                <a:latin typeface="Museo 300 Regular"/>
              </a:rPr>
              <a:t>So </a:t>
            </a:r>
            <a:r>
              <a:rPr lang="en-US" sz="5400" dirty="0" err="1">
                <a:latin typeface="Museo 300 Regular"/>
              </a:rPr>
              <a:t>bouônjour</a:t>
            </a:r>
            <a:r>
              <a:rPr lang="en-US" sz="5400" dirty="0">
                <a:latin typeface="Museo 300 Regular"/>
              </a:rPr>
              <a:t> = </a:t>
            </a:r>
          </a:p>
          <a:p>
            <a:r>
              <a:rPr lang="en-US" sz="5400" dirty="0">
                <a:latin typeface="Museo 300 Regular"/>
              </a:rPr>
              <a:t>		b - w - </a:t>
            </a:r>
            <a:r>
              <a:rPr lang="en-US" sz="5400" u="sng" dirty="0" err="1">
                <a:latin typeface="Museo 300 Regular"/>
              </a:rPr>
              <a:t>ôn</a:t>
            </a:r>
            <a:r>
              <a:rPr lang="en-US" sz="5400" dirty="0">
                <a:latin typeface="Museo 300 Regular"/>
              </a:rPr>
              <a:t> - jour</a:t>
            </a:r>
          </a:p>
          <a:p>
            <a:endParaRPr lang="en-US" sz="6000" dirty="0">
              <a:latin typeface="Museo 300 Regular"/>
            </a:endParaRPr>
          </a:p>
        </p:txBody>
      </p:sp>
      <p:pic>
        <p:nvPicPr>
          <p:cNvPr id="2" name="Bouônjour.m4a">
            <a:hlinkClick r:id="" action="ppaction://media"/>
            <a:extLst>
              <a:ext uri="{FF2B5EF4-FFF2-40B4-BE49-F238E27FC236}">
                <a16:creationId xmlns:a16="http://schemas.microsoft.com/office/drawing/2014/main" id="{BF638F1B-A1B6-FD41-A34A-A22C2C019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2054" y="45344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17563"/>
            <a:ext cx="8148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648200" y="4716463"/>
            <a:ext cx="4271963" cy="1477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dirty="0"/>
              <a:t>St </a:t>
            </a:r>
            <a:r>
              <a:rPr lang="en-GB" dirty="0" err="1"/>
              <a:t>Cliémentais</a:t>
            </a:r>
            <a:r>
              <a:rPr lang="en-GB" dirty="0"/>
              <a:t> and </a:t>
            </a:r>
            <a:r>
              <a:rPr lang="en-GB" dirty="0" err="1"/>
              <a:t>Grouvillais</a:t>
            </a:r>
            <a:r>
              <a:rPr lang="en-GB" dirty="0"/>
              <a:t> are known as </a:t>
            </a:r>
            <a:r>
              <a:rPr lang="en-GB" i="1" dirty="0"/>
              <a:t>L’s </a:t>
            </a:r>
            <a:r>
              <a:rPr lang="en-GB" i="1" dirty="0" err="1"/>
              <a:t>Enfuntchis</a:t>
            </a:r>
            <a:r>
              <a:rPr lang="en-GB" dirty="0"/>
              <a:t>, which means ‘the </a:t>
            </a:r>
            <a:r>
              <a:rPr lang="en-GB" dirty="0" err="1"/>
              <a:t>smokey</a:t>
            </a:r>
            <a:r>
              <a:rPr lang="en-GB" dirty="0"/>
              <a:t> ones’. This stems back to when people in the east used to burn heaps of </a:t>
            </a:r>
            <a:r>
              <a:rPr lang="en-GB" dirty="0" err="1"/>
              <a:t>vraic</a:t>
            </a:r>
            <a:r>
              <a:rPr lang="en-GB" dirty="0"/>
              <a:t> to make fertiliser.</a:t>
            </a:r>
          </a:p>
        </p:txBody>
      </p:sp>
    </p:spTree>
    <p:extLst>
      <p:ext uri="{BB962C8B-B14F-4D97-AF65-F5344CB8AC3E}">
        <p14:creationId xmlns:p14="http://schemas.microsoft.com/office/powerpoint/2010/main" val="98988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17563"/>
            <a:ext cx="8148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74675" y="4740275"/>
            <a:ext cx="4270375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/>
              <a:t>St Bréladais are known as </a:t>
            </a:r>
            <a:r>
              <a:rPr lang="en-GB" i="1"/>
              <a:t>Les Carpéleuses</a:t>
            </a:r>
            <a:r>
              <a:rPr lang="en-GB"/>
              <a:t> but it is a mystery as to why.</a:t>
            </a:r>
          </a:p>
        </p:txBody>
      </p:sp>
    </p:spTree>
    <p:extLst>
      <p:ext uri="{BB962C8B-B14F-4D97-AF65-F5344CB8AC3E}">
        <p14:creationId xmlns:p14="http://schemas.microsoft.com/office/powerpoint/2010/main" val="944207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17563"/>
            <a:ext cx="8148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513013" y="3913188"/>
            <a:ext cx="4271962" cy="2308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/>
              <a:t>People from St Helier are known as </a:t>
            </a:r>
            <a:r>
              <a:rPr lang="en-GB" i="1"/>
              <a:t>Les Villais</a:t>
            </a:r>
            <a:r>
              <a:rPr lang="en-GB"/>
              <a:t>, which means ‘the townies’. Historically they were known as </a:t>
            </a:r>
            <a:r>
              <a:rPr lang="en-GB" i="1"/>
              <a:t>Les Clyichards</a:t>
            </a:r>
            <a:r>
              <a:rPr lang="en-GB"/>
              <a:t>, which means ‘the ones with diarrhoea’ </a:t>
            </a:r>
            <a:r>
              <a:rPr lang="en-GB" i="1"/>
              <a:t>(la clyiche</a:t>
            </a:r>
            <a:r>
              <a:rPr lang="en-GB"/>
              <a:t>) due to the poor sanitation in the 19th century. It was common to drink cider instead of water in order to avoid becoming ill.</a:t>
            </a:r>
          </a:p>
        </p:txBody>
      </p:sp>
    </p:spTree>
    <p:extLst>
      <p:ext uri="{BB962C8B-B14F-4D97-AF65-F5344CB8AC3E}">
        <p14:creationId xmlns:p14="http://schemas.microsoft.com/office/powerpoint/2010/main" val="97595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17563"/>
            <a:ext cx="8148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513013" y="2947988"/>
            <a:ext cx="4271962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/>
              <a:t>St Louothachais do not have a nickname </a:t>
            </a:r>
            <a:r>
              <a:rPr lang="en-GB">
                <a:sym typeface="Wingdings" charset="0"/>
              </a:rPr>
              <a:t>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28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17563"/>
            <a:ext cx="8148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4135438" y="1130300"/>
            <a:ext cx="4271962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/>
              <a:t>St Jeannais, St Martinnais and les Trinnetais</a:t>
            </a:r>
          </a:p>
          <a:p>
            <a:pPr algn="ctr"/>
            <a:r>
              <a:rPr lang="en-GB"/>
              <a:t> are known as </a:t>
            </a:r>
            <a:r>
              <a:rPr lang="en-GB" i="1"/>
              <a:t>Les Nordgiens</a:t>
            </a:r>
            <a:r>
              <a:rPr lang="en-GB"/>
              <a:t>, or the Northerners.</a:t>
            </a:r>
          </a:p>
        </p:txBody>
      </p:sp>
    </p:spTree>
    <p:extLst>
      <p:ext uri="{BB962C8B-B14F-4D97-AF65-F5344CB8AC3E}">
        <p14:creationId xmlns:p14="http://schemas.microsoft.com/office/powerpoint/2010/main" val="436206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17563"/>
            <a:ext cx="8148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392238" y="1250950"/>
            <a:ext cx="4271962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/>
              <a:t>Ste Mathiais are known as </a:t>
            </a:r>
            <a:r>
              <a:rPr lang="en-GB" i="1"/>
              <a:t>Les Bourdélots.</a:t>
            </a:r>
            <a:r>
              <a:rPr lang="en-GB"/>
              <a:t> Bourdélots are baked apples wrapped in pastry.</a:t>
            </a:r>
          </a:p>
        </p:txBody>
      </p:sp>
    </p:spTree>
    <p:extLst>
      <p:ext uri="{BB962C8B-B14F-4D97-AF65-F5344CB8AC3E}">
        <p14:creationId xmlns:p14="http://schemas.microsoft.com/office/powerpoint/2010/main" val="245263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17563"/>
            <a:ext cx="8148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730250" y="2562225"/>
            <a:ext cx="3589338" cy="1477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/>
              <a:t>St Pièrrais are known as </a:t>
            </a:r>
            <a:r>
              <a:rPr lang="en-GB" i="1"/>
              <a:t>Les Ventres à Baînis</a:t>
            </a:r>
            <a:r>
              <a:rPr lang="en-GB"/>
              <a:t>, which means ‘the limpet bellies’. Apparently this is because the parish has two very small coasts, which it sticks to like limpets!</a:t>
            </a:r>
          </a:p>
        </p:txBody>
      </p:sp>
    </p:spTree>
    <p:extLst>
      <p:ext uri="{BB962C8B-B14F-4D97-AF65-F5344CB8AC3E}">
        <p14:creationId xmlns:p14="http://schemas.microsoft.com/office/powerpoint/2010/main" val="3622634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17563"/>
            <a:ext cx="8148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65100" y="1516063"/>
            <a:ext cx="4271963" cy="1754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/>
              <a:t>St Ouënnais are known as </a:t>
            </a:r>
            <a:r>
              <a:rPr lang="en-GB" i="1"/>
              <a:t>Les Gris Ventres</a:t>
            </a:r>
            <a:r>
              <a:rPr lang="en-GB"/>
              <a:t>, which means ‘the grey bellies’ because men in the parish used to wear jumpers made from un-dyed wool as opposed to those around the rest of the Island who wore blue jumpers.</a:t>
            </a:r>
          </a:p>
        </p:txBody>
      </p:sp>
    </p:spTree>
    <p:extLst>
      <p:ext uri="{BB962C8B-B14F-4D97-AF65-F5344CB8AC3E}">
        <p14:creationId xmlns:p14="http://schemas.microsoft.com/office/powerpoint/2010/main" val="68065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7158B8-73D6-A547-98E2-4E391FD6D1A4}"/>
              </a:ext>
            </a:extLst>
          </p:cNvPr>
          <p:cNvSpPr txBox="1"/>
          <p:nvPr/>
        </p:nvSpPr>
        <p:spPr>
          <a:xfrm>
            <a:off x="115225" y="65580"/>
            <a:ext cx="898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Connaiss’ou</a:t>
            </a:r>
            <a:r>
              <a:rPr lang="en-US" sz="5400" b="1" dirty="0"/>
              <a:t> déjà du </a:t>
            </a:r>
            <a:r>
              <a:rPr lang="en-US" sz="5400" b="1" dirty="0" err="1"/>
              <a:t>Jèrriais</a:t>
            </a:r>
            <a:r>
              <a:rPr lang="en-US" sz="5400" b="1" dirty="0"/>
              <a:t>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926AF7-C389-164F-B8B0-B942F46287C0}"/>
              </a:ext>
            </a:extLst>
          </p:cNvPr>
          <p:cNvSpPr txBox="1">
            <a:spLocks/>
          </p:cNvSpPr>
          <p:nvPr/>
        </p:nvSpPr>
        <p:spPr>
          <a:xfrm>
            <a:off x="2240340" y="789492"/>
            <a:ext cx="632354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brancage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côti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 </a:t>
            </a:r>
            <a:r>
              <a:rPr lang="en-US" sz="2800" dirty="0" err="1">
                <a:solidFill>
                  <a:schemeClr val="tx1"/>
                </a:solidFill>
              </a:rPr>
              <a:t>hougue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Les </a:t>
            </a:r>
            <a:r>
              <a:rPr lang="en-US" sz="2800" dirty="0" err="1">
                <a:solidFill>
                  <a:schemeClr val="tx1"/>
                </a:solidFill>
              </a:rPr>
              <a:t>mielles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 </a:t>
            </a:r>
            <a:r>
              <a:rPr lang="en-US" sz="2800" dirty="0" err="1">
                <a:solidFill>
                  <a:schemeClr val="tx1"/>
                </a:solidFill>
              </a:rPr>
              <a:t>grève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crapaud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Connêtabl’ye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 </a:t>
            </a:r>
            <a:r>
              <a:rPr lang="en-US" sz="2800" dirty="0" err="1">
                <a:solidFill>
                  <a:schemeClr val="tx1"/>
                </a:solidFill>
              </a:rPr>
              <a:t>faîs’sie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d’cidre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nièr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beurre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marchi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paîsson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IMG_1318.JPG">
            <a:extLst>
              <a:ext uri="{FF2B5EF4-FFF2-40B4-BE49-F238E27FC236}">
                <a16:creationId xmlns:a16="http://schemas.microsoft.com/office/drawing/2014/main" id="{3CAD9C4E-0DD1-1E4E-B870-EB425F371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46" y="1399764"/>
            <a:ext cx="3953247" cy="25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363415" y="211395"/>
            <a:ext cx="878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Des </a:t>
            </a:r>
            <a:r>
              <a:rPr lang="en-US" sz="5400" b="1" dirty="0" err="1"/>
              <a:t>faits</a:t>
            </a:r>
            <a:r>
              <a:rPr lang="en-US" sz="5400" b="1" dirty="0"/>
              <a:t> </a:t>
            </a:r>
            <a:r>
              <a:rPr lang="en-US" sz="5400" b="1" dirty="0" err="1"/>
              <a:t>entouor</a:t>
            </a:r>
            <a:r>
              <a:rPr lang="en-US" sz="5400" b="1" dirty="0"/>
              <a:t> </a:t>
            </a:r>
            <a:r>
              <a:rPr lang="en-US" sz="5400" b="1" dirty="0" err="1"/>
              <a:t>lé</a:t>
            </a:r>
            <a:r>
              <a:rPr lang="en-US" sz="5400" b="1" dirty="0"/>
              <a:t> </a:t>
            </a:r>
            <a:r>
              <a:rPr lang="en-US" sz="5400" b="1" dirty="0" err="1"/>
              <a:t>Jèrriais</a:t>
            </a:r>
            <a:r>
              <a:rPr lang="mr-IN" sz="5400" b="1" dirty="0"/>
              <a:t>…</a:t>
            </a:r>
            <a:endParaRPr lang="en-US" sz="5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738226" y="1223370"/>
            <a:ext cx="7809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It is descended from Latin and is also known as Jersey-French or Norman French as it has its roots in the Normandy region in France.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It also has Celtic, Germanic and Norse influences.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It is a language in its own right, not a dialect or patois.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In 2001, 3.3% [2,874] of the island population were fluent in </a:t>
            </a:r>
            <a:r>
              <a:rPr lang="en-US" sz="2400" dirty="0" err="1"/>
              <a:t>Jèrriais</a:t>
            </a:r>
            <a:r>
              <a:rPr lang="en-US" sz="2400" dirty="0"/>
              <a:t>, with two-thirds of these aged over 60</a:t>
            </a:r>
            <a:r>
              <a:rPr lang="en-GB" sz="2400" dirty="0"/>
              <a:t>. There are thought to be around 500 fluent speakers left today.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8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94903" y="806450"/>
            <a:ext cx="7162800" cy="4040917"/>
            <a:chOff x="330200" y="806450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883951" y="1409544"/>
              <a:ext cx="5765801" cy="318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latin typeface="+mj-lt"/>
                  <a:ea typeface="ＭＳ 明朝"/>
                  <a:cs typeface="Times New Roman"/>
                </a:rPr>
                <a:t>Comment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+mj-lt"/>
                  <a:ea typeface="ＭＳ 明朝"/>
                  <a:cs typeface="Times New Roman"/>
                </a:rPr>
                <a:t>qu’tu’es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+mj-lt"/>
                  <a:ea typeface="ＭＳ 明朝"/>
                  <a:cs typeface="Times New Roman"/>
                </a:rPr>
                <a:t>?</a:t>
              </a:r>
            </a:p>
            <a:p>
              <a:pPr algn="ctr">
                <a:spcAft>
                  <a:spcPts val="0"/>
                </a:spcAft>
              </a:pPr>
              <a:r>
                <a:rPr lang="en-GB" sz="4800" i="1" dirty="0">
                  <a:solidFill>
                    <a:srgbClr val="000000"/>
                  </a:solidFill>
                  <a:latin typeface="+mj-lt"/>
                  <a:ea typeface="ＭＳ 明朝"/>
                  <a:cs typeface="Times New Roman"/>
                </a:rPr>
                <a:t>How are you?</a:t>
              </a:r>
              <a:endParaRPr lang="en-GB" sz="4400" i="1" dirty="0">
                <a:effectLst/>
                <a:latin typeface="+mj-lt"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latin typeface="+mj-lt"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4" name="Comment qu'tu'es?.m4a">
            <a:hlinkClick r:id="" action="ppaction://media"/>
            <a:extLst>
              <a:ext uri="{FF2B5EF4-FFF2-40B4-BE49-F238E27FC236}">
                <a16:creationId xmlns:a16="http://schemas.microsoft.com/office/drawing/2014/main" id="{6CD8C30C-5505-6348-9663-1433396CE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1303" y="4000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409637"/>
            <a:ext cx="8056688" cy="4738130"/>
            <a:chOff x="1094903" y="806450"/>
            <a:chExt cx="7162800" cy="4040917"/>
          </a:xfrm>
        </p:grpSpPr>
        <p:grpSp>
          <p:nvGrpSpPr>
            <p:cNvPr id="2" name="Group 1"/>
            <p:cNvGrpSpPr/>
            <p:nvPr/>
          </p:nvGrpSpPr>
          <p:grpSpPr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37793" y="1692687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d’charme</a:t>
                </a:r>
                <a:endPara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ea typeface="ＭＳ 明朝"/>
                    <a:cs typeface="Times New Roman"/>
                  </a:rPr>
                  <a:t>I’m fine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9075" y="3052010"/>
              <a:ext cx="1600200" cy="1460500"/>
            </a:xfrm>
            <a:prstGeom prst="rect">
              <a:avLst/>
            </a:prstGeom>
          </p:spPr>
        </p:pic>
      </p:grpSp>
      <p:pic>
        <p:nvPicPr>
          <p:cNvPr id="3" name="J'sis d'charme.m4a">
            <a:hlinkClick r:id="" action="ppaction://media"/>
            <a:extLst>
              <a:ext uri="{FF2B5EF4-FFF2-40B4-BE49-F238E27FC236}">
                <a16:creationId xmlns:a16="http://schemas.microsoft.com/office/drawing/2014/main" id="{E4058307-9F78-9647-B460-441EB3F3F4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1607" y="2675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297267" y="343456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/>
              <a:t>Charme</a:t>
            </a:r>
            <a:endParaRPr lang="en-US" sz="9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276726" y="2425527"/>
            <a:ext cx="9250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err="1"/>
              <a:t>ch</a:t>
            </a:r>
            <a:r>
              <a:rPr lang="en-US" sz="5400" dirty="0"/>
              <a:t> = ‘</a:t>
            </a:r>
            <a:r>
              <a:rPr lang="en-US" sz="5400" dirty="0" err="1"/>
              <a:t>sh</a:t>
            </a:r>
            <a:r>
              <a:rPr lang="en-US" sz="5400" dirty="0"/>
              <a:t>’ sound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So </a:t>
            </a:r>
            <a:r>
              <a:rPr lang="en-US" sz="5400" dirty="0" err="1"/>
              <a:t>charme</a:t>
            </a:r>
            <a:r>
              <a:rPr lang="en-US" sz="5400" dirty="0"/>
              <a:t> = </a:t>
            </a:r>
            <a:r>
              <a:rPr lang="en-US" sz="5400" dirty="0" err="1"/>
              <a:t>sh</a:t>
            </a:r>
            <a:r>
              <a:rPr lang="en-US" sz="5400" dirty="0"/>
              <a:t> - arm</a:t>
            </a:r>
          </a:p>
          <a:p>
            <a:endParaRPr lang="en-US" sz="6000" dirty="0"/>
          </a:p>
        </p:txBody>
      </p:sp>
      <p:pic>
        <p:nvPicPr>
          <p:cNvPr id="3" name="Tch' est qu'.m4a">
            <a:hlinkClick r:id="" action="ppaction://media"/>
            <a:extLst>
              <a:ext uri="{FF2B5EF4-FFF2-40B4-BE49-F238E27FC236}">
                <a16:creationId xmlns:a16="http://schemas.microsoft.com/office/drawing/2014/main" id="{7E7B90DB-32FB-164B-B8FA-ADF05AB35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6253" y="4696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189690" y="1620575"/>
                <a:ext cx="6991395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mangnifique</a:t>
                </a:r>
                <a:endParaRPr lang="en-GB" sz="7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ea typeface="ＭＳ 明朝"/>
                    <a:cs typeface="Times New Roman"/>
                  </a:rPr>
                  <a:t>I’m great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95498" y="3422650"/>
              <a:ext cx="1634939" cy="1723314"/>
            </a:xfrm>
            <a:prstGeom prst="rect">
              <a:avLst/>
            </a:prstGeom>
          </p:spPr>
        </p:pic>
      </p:grpSp>
      <p:pic>
        <p:nvPicPr>
          <p:cNvPr id="4" name="J'sis mangnifique.m4a">
            <a:hlinkClick r:id="" action="ppaction://media"/>
            <a:extLst>
              <a:ext uri="{FF2B5EF4-FFF2-40B4-BE49-F238E27FC236}">
                <a16:creationId xmlns:a16="http://schemas.microsoft.com/office/drawing/2014/main" id="{DF5A6117-4E35-0E4F-BB36-FAB3E5D83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003" y="3474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070050" y="1632003"/>
                <a:ext cx="7003901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J’sis pon trop mal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ea typeface="ＭＳ 明朝"/>
                    <a:cs typeface="Times New Roman"/>
                  </a:rPr>
                  <a:t>I’m not too bad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37092" y="3386874"/>
              <a:ext cx="1815512" cy="1815512"/>
            </a:xfrm>
            <a:prstGeom prst="rect">
              <a:avLst/>
            </a:prstGeom>
          </p:spPr>
        </p:pic>
      </p:grpSp>
      <p:pic>
        <p:nvPicPr>
          <p:cNvPr id="8" name="J'sis pon trop mal.m4a">
            <a:hlinkClick r:id="" action="ppaction://media"/>
            <a:extLst>
              <a:ext uri="{FF2B5EF4-FFF2-40B4-BE49-F238E27FC236}">
                <a16:creationId xmlns:a16="http://schemas.microsoft.com/office/drawing/2014/main" id="{EC90D2CE-279A-A546-BACF-4B83832DF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003" y="3022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8336</TotalTime>
  <Words>552</Words>
  <Application>Microsoft Macintosh PowerPoint</Application>
  <PresentationFormat>On-screen Show (4:3)</PresentationFormat>
  <Paragraphs>115</Paragraphs>
  <Slides>27</Slides>
  <Notes>2</Notes>
  <HiddenSlides>0</HiddenSlides>
  <MMClips>28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明朝</vt:lpstr>
      <vt:lpstr>ＭＳ Ｐゴシック</vt:lpstr>
      <vt:lpstr>Arial</vt:lpstr>
      <vt:lpstr>Calibri</vt:lpstr>
      <vt:lpstr>Comic Sans MS</vt:lpstr>
      <vt:lpstr>Mangal</vt:lpstr>
      <vt:lpstr>Museo 300 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D’mande ès êtudgiants dans la clâsse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I.T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Microsoft Office User</cp:lastModifiedBy>
  <cp:revision>54</cp:revision>
  <dcterms:created xsi:type="dcterms:W3CDTF">2018-05-24T13:01:08Z</dcterms:created>
  <dcterms:modified xsi:type="dcterms:W3CDTF">2018-11-07T16:58:58Z</dcterms:modified>
</cp:coreProperties>
</file>