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97" r:id="rId11"/>
    <p:sldId id="293" r:id="rId12"/>
    <p:sldId id="294" r:id="rId13"/>
    <p:sldId id="295" r:id="rId14"/>
    <p:sldId id="296" r:id="rId15"/>
    <p:sldId id="265" r:id="rId16"/>
    <p:sldId id="266" r:id="rId17"/>
    <p:sldId id="267" r:id="rId18"/>
    <p:sldId id="273" r:id="rId19"/>
    <p:sldId id="274" r:id="rId20"/>
    <p:sldId id="271" r:id="rId21"/>
    <p:sldId id="272" r:id="rId22"/>
    <p:sldId id="270" r:id="rId23"/>
    <p:sldId id="275" r:id="rId24"/>
    <p:sldId id="276" r:id="rId25"/>
    <p:sldId id="277" r:id="rId26"/>
    <p:sldId id="278" r:id="rId27"/>
    <p:sldId id="279" r:id="rId28"/>
    <p:sldId id="282" r:id="rId29"/>
    <p:sldId id="284" r:id="rId30"/>
    <p:sldId id="285" r:id="rId31"/>
    <p:sldId id="290" r:id="rId32"/>
    <p:sldId id="289" r:id="rId33"/>
    <p:sldId id="291" r:id="rId34"/>
    <p:sldId id="292" r:id="rId35"/>
    <p:sldId id="298" r:id="rId36"/>
    <p:sldId id="299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3A2C7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527"/>
  </p:normalViewPr>
  <p:slideViewPr>
    <p:cSldViewPr>
      <p:cViewPr varScale="1">
        <p:scale>
          <a:sx n="103" d="100"/>
          <a:sy n="103" d="100"/>
        </p:scale>
        <p:origin x="2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B6EE-4251-CF4E-B91B-1806D5979933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AE238-CBD1-CF48-AE16-CA030CB5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1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2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1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2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6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6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9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8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AC75674-2C10-4F11-A928-228A9265A01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091403F-49A9-403D-BF4F-642A629F9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Ma routinne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To talk about my daily routine</a:t>
            </a:r>
          </a:p>
          <a:p>
            <a:r>
              <a:rPr lang="en-GB" dirty="0">
                <a:solidFill>
                  <a:schemeClr val="tx1"/>
                </a:solidFill>
              </a:rPr>
              <a:t>To learn the reflexive verbs in present tense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2017465" cy="201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48" y="908720"/>
            <a:ext cx="1485018" cy="174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180489"/>
            <a:ext cx="1512168" cy="22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10DE4-61DC-C144-A5DB-68A78E5E3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0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J’ </a:t>
            </a:r>
            <a:r>
              <a:rPr lang="en-GB" dirty="0" err="1"/>
              <a:t>vais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travas/ à l’office</a:t>
            </a:r>
            <a:br>
              <a:rPr lang="en-GB" dirty="0"/>
            </a:br>
            <a:r>
              <a:rPr lang="en-GB" dirty="0" err="1"/>
              <a:t>J’arrive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travas / à l’office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85" y="1844824"/>
            <a:ext cx="5509209" cy="308515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0C520-A34E-2D40-810B-C33E1AA4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J’ travâle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58951"/>
            <a:ext cx="6048672" cy="40251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8D036-BE2B-7748-AC51-82B6226F8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J’ mange lé dînner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4283856" cy="409112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05F90-844C-E148-90E3-F8791BD60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tchitte</a:t>
            </a:r>
            <a:r>
              <a:rPr lang="en-GB" dirty="0"/>
              <a:t> </a:t>
            </a:r>
            <a:r>
              <a:rPr lang="en-GB" dirty="0" err="1"/>
              <a:t>l’office</a:t>
            </a:r>
            <a:br>
              <a:rPr lang="en-GB" dirty="0"/>
            </a:br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tchitte</a:t>
            </a:r>
            <a:r>
              <a:rPr lang="en-GB" dirty="0"/>
              <a:t> </a:t>
            </a:r>
            <a:r>
              <a:rPr lang="en-GB" dirty="0" err="1"/>
              <a:t>lé</a:t>
            </a:r>
            <a:r>
              <a:rPr lang="en-GB" dirty="0"/>
              <a:t> </a:t>
            </a:r>
            <a:r>
              <a:rPr lang="en-GB" dirty="0" err="1"/>
              <a:t>travas</a:t>
            </a: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4" y="1844824"/>
            <a:ext cx="5276292" cy="366867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076A6-2D3E-894C-8353-0A7A4AD7C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J’èrtouônne</a:t>
            </a:r>
            <a:r>
              <a:rPr lang="en-GB" dirty="0"/>
              <a:t> siez mé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00181"/>
            <a:ext cx="2597324" cy="389598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BC0DD-008C-9F4E-8F20-64C10A8D7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0" y="1311141"/>
            <a:ext cx="1367805" cy="136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36" y="1452717"/>
            <a:ext cx="785924" cy="11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711" y="1546082"/>
            <a:ext cx="1630802" cy="11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46082"/>
            <a:ext cx="2047234" cy="115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8" y="4144044"/>
            <a:ext cx="1293317" cy="15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85" y="4437112"/>
            <a:ext cx="1873846" cy="114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43" y="4519137"/>
            <a:ext cx="1223665" cy="9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72615"/>
              </p:ext>
            </p:extLst>
          </p:nvPr>
        </p:nvGraphicFramePr>
        <p:xfrm>
          <a:off x="769545" y="805758"/>
          <a:ext cx="380245" cy="371192"/>
        </p:xfrm>
        <a:graphic>
          <a:graphicData uri="http://schemas.openxmlformats.org/drawingml/2006/table">
            <a:tbl>
              <a:tblPr/>
              <a:tblGrid>
                <a:gridCol w="38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192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39235"/>
              </p:ext>
            </p:extLst>
          </p:nvPr>
        </p:nvGraphicFramePr>
        <p:xfrm>
          <a:off x="3051018" y="796705"/>
          <a:ext cx="280657" cy="488887"/>
        </p:xfrm>
        <a:graphic>
          <a:graphicData uri="http://schemas.openxmlformats.org/drawingml/2006/table">
            <a:tbl>
              <a:tblPr/>
              <a:tblGrid>
                <a:gridCol w="28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94223"/>
              </p:ext>
            </p:extLst>
          </p:nvPr>
        </p:nvGraphicFramePr>
        <p:xfrm>
          <a:off x="5395865" y="1059255"/>
          <a:ext cx="443620" cy="365760"/>
        </p:xfrm>
        <a:graphic>
          <a:graphicData uri="http://schemas.openxmlformats.org/drawingml/2006/table">
            <a:tbl>
              <a:tblPr/>
              <a:tblGrid>
                <a:gridCol w="4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925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46240"/>
              </p:ext>
            </p:extLst>
          </p:nvPr>
        </p:nvGraphicFramePr>
        <p:xfrm>
          <a:off x="7469109" y="1077362"/>
          <a:ext cx="344032" cy="365760"/>
        </p:xfrm>
        <a:graphic>
          <a:graphicData uri="http://schemas.openxmlformats.org/drawingml/2006/table">
            <a:tbl>
              <a:tblPr/>
              <a:tblGrid>
                <a:gridCol w="34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35014"/>
              </p:ext>
            </p:extLst>
          </p:nvPr>
        </p:nvGraphicFramePr>
        <p:xfrm>
          <a:off x="878186" y="3539905"/>
          <a:ext cx="443620" cy="516047"/>
        </p:xfrm>
        <a:graphic>
          <a:graphicData uri="http://schemas.openxmlformats.org/drawingml/2006/table">
            <a:tbl>
              <a:tblPr/>
              <a:tblGrid>
                <a:gridCol w="4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47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98503"/>
              </p:ext>
            </p:extLst>
          </p:nvPr>
        </p:nvGraphicFramePr>
        <p:xfrm>
          <a:off x="3223034" y="3965418"/>
          <a:ext cx="334978" cy="398352"/>
        </p:xfrm>
        <a:graphic>
          <a:graphicData uri="http://schemas.openxmlformats.org/drawingml/2006/table">
            <a:tbl>
              <a:tblPr/>
              <a:tblGrid>
                <a:gridCol w="33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352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7904"/>
              </p:ext>
            </p:extLst>
          </p:nvPr>
        </p:nvGraphicFramePr>
        <p:xfrm>
          <a:off x="5151422" y="3702867"/>
          <a:ext cx="416459" cy="425513"/>
        </p:xfrm>
        <a:graphic>
          <a:graphicData uri="http://schemas.openxmlformats.org/drawingml/2006/table">
            <a:tbl>
              <a:tblPr/>
              <a:tblGrid>
                <a:gridCol w="41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513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4363"/>
              </p:ext>
            </p:extLst>
          </p:nvPr>
        </p:nvGraphicFramePr>
        <p:xfrm>
          <a:off x="7595857" y="3630440"/>
          <a:ext cx="543208" cy="488887"/>
        </p:xfrm>
        <a:graphic>
          <a:graphicData uri="http://schemas.openxmlformats.org/drawingml/2006/table">
            <a:tbl>
              <a:tblPr/>
              <a:tblGrid>
                <a:gridCol w="54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63" y="4403598"/>
            <a:ext cx="2101155" cy="1176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2F5C28-536C-454A-B5B3-A85D13232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25" y="2481649"/>
            <a:ext cx="6345260" cy="353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J_  </a:t>
            </a:r>
            <a:r>
              <a:rPr lang="en-GB" sz="9600" dirty="0" err="1"/>
              <a:t>m_r_v_l</a:t>
            </a:r>
            <a:r>
              <a:rPr lang="en-GB" sz="9600" dirty="0"/>
              <a:t>’__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97" y="332656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843A9-D49F-A44A-8A04-BA5EA48F0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967" y="2015181"/>
            <a:ext cx="6345260" cy="353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J_  </a:t>
            </a:r>
            <a:r>
              <a:rPr lang="en-GB" sz="9600" dirty="0" err="1"/>
              <a:t>m_l_v</a:t>
            </a:r>
            <a:r>
              <a:rPr lang="en-GB" sz="9600" dirty="0"/>
              <a:t>_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3775120"/>
            <a:ext cx="18722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2D405-152B-684F-8F17-533A6CA1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34972"/>
            <a:ext cx="6345260" cy="353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J_  m_ </a:t>
            </a:r>
            <a:r>
              <a:rPr lang="en-GB" sz="9600" dirty="0" err="1"/>
              <a:t>l_v</a:t>
            </a:r>
            <a:r>
              <a:rPr lang="en-GB" sz="9600" dirty="0"/>
              <a:t>_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40" y="3829848"/>
            <a:ext cx="4534719" cy="255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3C603-4239-C142-8791-66AB2BAC7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0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2" y="2079961"/>
            <a:ext cx="6345260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err="1"/>
              <a:t>J’_r</a:t>
            </a:r>
            <a:r>
              <a:rPr lang="en-GB" sz="6600" dirty="0"/>
              <a:t>_ _ds  e_ _e      d_ _</a:t>
            </a:r>
            <a:r>
              <a:rPr lang="en-GB" sz="6600" dirty="0" err="1"/>
              <a:t>ch</a:t>
            </a:r>
            <a:r>
              <a:rPr lang="en-GB" sz="6600" dirty="0"/>
              <a:t>_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3224" y="3464261"/>
            <a:ext cx="41463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FAB90-F079-7646-BB0B-13EFACD20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7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m’rêvil’ye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/>
          <a:stretch/>
        </p:blipFill>
        <p:spPr bwMode="auto">
          <a:xfrm>
            <a:off x="2051720" y="1124744"/>
            <a:ext cx="4896543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DE3F2-376B-4E4F-B447-F0C00A50A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9600" dirty="0"/>
              <a:t>J_ </a:t>
            </a:r>
            <a:r>
              <a:rPr lang="en-GB" sz="9600" dirty="0" err="1"/>
              <a:t>m’h_b_l</a:t>
            </a:r>
            <a:r>
              <a:rPr lang="en-GB" sz="9600" dirty="0"/>
              <a:t>’__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4411"/>
            <a:ext cx="4851601" cy="294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9DEA5-FF42-9E46-B861-57EC8FFFD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J_ </a:t>
            </a:r>
            <a:r>
              <a:rPr lang="en-GB" sz="9600" dirty="0" err="1"/>
              <a:t>m_ng</a:t>
            </a:r>
            <a:r>
              <a:rPr lang="en-GB" sz="9600" dirty="0"/>
              <a:t>_  l_ d_j__</a:t>
            </a:r>
            <a:r>
              <a:rPr lang="en-GB" sz="9600" dirty="0" err="1"/>
              <a:t>n_r</a:t>
            </a:r>
            <a:endParaRPr lang="en-GB" sz="9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736" y="475046"/>
            <a:ext cx="2863519" cy="21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E875C-8FE0-C145-BEBE-94839D171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4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9600" dirty="0"/>
              <a:t>J_ </a:t>
            </a:r>
            <a:r>
              <a:rPr lang="en-GB" sz="9600" dirty="0" err="1"/>
              <a:t>m_br_ng</a:t>
            </a:r>
            <a:r>
              <a:rPr lang="en-GB" sz="9600" dirty="0"/>
              <a:t>_ </a:t>
            </a:r>
            <a:r>
              <a:rPr lang="en-GB" sz="9600" dirty="0" err="1"/>
              <a:t>l_s</a:t>
            </a:r>
            <a:r>
              <a:rPr lang="en-GB" sz="9600" dirty="0"/>
              <a:t>   </a:t>
            </a:r>
            <a:r>
              <a:rPr lang="en-GB" sz="9600" dirty="0" err="1"/>
              <a:t>d_nts</a:t>
            </a:r>
            <a:endParaRPr lang="en-GB" sz="9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15" y="1484784"/>
            <a:ext cx="256438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5D01F-3C0E-0A4B-A2D6-C5281013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3" y="5835352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7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0" y="1311141"/>
            <a:ext cx="1367805" cy="136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36" y="1452717"/>
            <a:ext cx="785924" cy="11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711" y="1546082"/>
            <a:ext cx="1630802" cy="11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46082"/>
            <a:ext cx="2047234" cy="115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8" y="4144044"/>
            <a:ext cx="1293317" cy="15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85" y="4437112"/>
            <a:ext cx="1873846" cy="114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43" y="4519137"/>
            <a:ext cx="1223665" cy="9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75401"/>
              </p:ext>
            </p:extLst>
          </p:nvPr>
        </p:nvGraphicFramePr>
        <p:xfrm>
          <a:off x="769545" y="805758"/>
          <a:ext cx="380245" cy="371192"/>
        </p:xfrm>
        <a:graphic>
          <a:graphicData uri="http://schemas.openxmlformats.org/drawingml/2006/table">
            <a:tbl>
              <a:tblPr/>
              <a:tblGrid>
                <a:gridCol w="38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192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82779"/>
              </p:ext>
            </p:extLst>
          </p:nvPr>
        </p:nvGraphicFramePr>
        <p:xfrm>
          <a:off x="3051018" y="796705"/>
          <a:ext cx="280657" cy="488887"/>
        </p:xfrm>
        <a:graphic>
          <a:graphicData uri="http://schemas.openxmlformats.org/drawingml/2006/table">
            <a:tbl>
              <a:tblPr/>
              <a:tblGrid>
                <a:gridCol w="28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97761"/>
              </p:ext>
            </p:extLst>
          </p:nvPr>
        </p:nvGraphicFramePr>
        <p:xfrm>
          <a:off x="5395865" y="1059255"/>
          <a:ext cx="443620" cy="365760"/>
        </p:xfrm>
        <a:graphic>
          <a:graphicData uri="http://schemas.openxmlformats.org/drawingml/2006/table">
            <a:tbl>
              <a:tblPr/>
              <a:tblGrid>
                <a:gridCol w="4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925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74473"/>
              </p:ext>
            </p:extLst>
          </p:nvPr>
        </p:nvGraphicFramePr>
        <p:xfrm>
          <a:off x="7469109" y="1077362"/>
          <a:ext cx="344032" cy="365760"/>
        </p:xfrm>
        <a:graphic>
          <a:graphicData uri="http://schemas.openxmlformats.org/drawingml/2006/table">
            <a:tbl>
              <a:tblPr/>
              <a:tblGrid>
                <a:gridCol w="34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1773"/>
              </p:ext>
            </p:extLst>
          </p:nvPr>
        </p:nvGraphicFramePr>
        <p:xfrm>
          <a:off x="878186" y="3539905"/>
          <a:ext cx="443620" cy="516047"/>
        </p:xfrm>
        <a:graphic>
          <a:graphicData uri="http://schemas.openxmlformats.org/drawingml/2006/table">
            <a:tbl>
              <a:tblPr/>
              <a:tblGrid>
                <a:gridCol w="4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47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6333"/>
              </p:ext>
            </p:extLst>
          </p:nvPr>
        </p:nvGraphicFramePr>
        <p:xfrm>
          <a:off x="3223034" y="3965418"/>
          <a:ext cx="334978" cy="398352"/>
        </p:xfrm>
        <a:graphic>
          <a:graphicData uri="http://schemas.openxmlformats.org/drawingml/2006/table">
            <a:tbl>
              <a:tblPr/>
              <a:tblGrid>
                <a:gridCol w="33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352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46819"/>
              </p:ext>
            </p:extLst>
          </p:nvPr>
        </p:nvGraphicFramePr>
        <p:xfrm>
          <a:off x="5151422" y="3702867"/>
          <a:ext cx="416459" cy="425513"/>
        </p:xfrm>
        <a:graphic>
          <a:graphicData uri="http://schemas.openxmlformats.org/drawingml/2006/table">
            <a:tbl>
              <a:tblPr/>
              <a:tblGrid>
                <a:gridCol w="41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513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4766773"/>
            <a:ext cx="1259086" cy="94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49343"/>
              </p:ext>
            </p:extLst>
          </p:nvPr>
        </p:nvGraphicFramePr>
        <p:xfrm>
          <a:off x="7595857" y="3630440"/>
          <a:ext cx="543208" cy="488887"/>
        </p:xfrm>
        <a:graphic>
          <a:graphicData uri="http://schemas.openxmlformats.org/drawingml/2006/table">
            <a:tbl>
              <a:tblPr/>
              <a:tblGrid>
                <a:gridCol w="54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FF00FFE6-B72B-3B47-8DC3-F037DCAD4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à sept heuthes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7479"/>
            <a:ext cx="4608511" cy="458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9759D-DC75-B642-AE3D-05F11793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à sept heuthes et d’mie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577575"/>
            <a:ext cx="4968551" cy="278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F272E-2EAB-1842-8817-09E07AA47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3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à sept heuthes un quart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03651" cy="49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E37E8-BB63-2C41-80EA-8464C9622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à un quart dé huit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4959421" cy="49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83EEE-7355-3442-A2CE-E900646F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à sept heuthes dgix</a:t>
            </a:r>
          </a:p>
        </p:txBody>
      </p:sp>
      <p:pic>
        <p:nvPicPr>
          <p:cNvPr id="1844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506591"/>
            <a:ext cx="2887761" cy="28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2E12F-3AC6-EF46-A7CD-02D83F4D1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2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à vîngt minnutes dé sept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361998"/>
            <a:ext cx="4824536" cy="478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5B1C9-60B3-704C-B319-D45487DED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7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m’lève</a:t>
            </a:r>
            <a:endParaRPr lang="en-GB" dirty="0"/>
          </a:p>
        </p:txBody>
      </p:sp>
      <p:pic>
        <p:nvPicPr>
          <p:cNvPr id="1028" name="Picture 4" descr="Image result for girl gets up in mo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7638"/>
            <a:ext cx="3358554" cy="50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A7325-5846-0F4B-BED3-337F859FD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02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9944" y="7010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20649265">
            <a:off x="6542600" y="3982602"/>
            <a:ext cx="1872208" cy="830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/>
              <a:t>7h20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240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916475">
            <a:off x="874693" y="3959438"/>
            <a:ext cx="1872208" cy="1015663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6000" dirty="0"/>
              <a:t>7h15</a:t>
            </a:r>
          </a:p>
        </p:txBody>
      </p:sp>
      <p:sp>
        <p:nvSpPr>
          <p:cNvPr id="10" name="TextBox 9"/>
          <p:cNvSpPr txBox="1"/>
          <p:nvPr/>
        </p:nvSpPr>
        <p:spPr>
          <a:xfrm rot="1223778">
            <a:off x="6602331" y="1694248"/>
            <a:ext cx="1872208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/>
              <a:t>7h45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2825439"/>
            <a:ext cx="1872208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/>
              <a:t>7h10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990421"/>
            <a:ext cx="1872208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/>
              <a:t>6h40</a:t>
            </a:r>
          </a:p>
        </p:txBody>
      </p:sp>
      <p:sp>
        <p:nvSpPr>
          <p:cNvPr id="14" name="TextBox 13"/>
          <p:cNvSpPr txBox="1"/>
          <p:nvPr/>
        </p:nvSpPr>
        <p:spPr>
          <a:xfrm rot="20548759">
            <a:off x="783293" y="1666624"/>
            <a:ext cx="2055010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/>
              <a:t>7h30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4508" y="4699203"/>
            <a:ext cx="1872208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/>
              <a:t>7h05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8806AE-28E1-5148-A8C3-BC0C8891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9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5112568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Jé </a:t>
            </a:r>
            <a:r>
              <a:rPr lang="en-GB" sz="3600" dirty="0" err="1">
                <a:solidFill>
                  <a:srgbClr val="FF0000"/>
                </a:solidFill>
              </a:rPr>
              <a:t>m’brînge</a:t>
            </a:r>
            <a:r>
              <a:rPr lang="en-GB" sz="3600" dirty="0">
                <a:solidFill>
                  <a:srgbClr val="FF0000"/>
                </a:solidFill>
              </a:rPr>
              <a:t> les dents...</a:t>
            </a:r>
          </a:p>
          <a:p>
            <a:r>
              <a:rPr lang="en-GB" sz="3600" dirty="0">
                <a:solidFill>
                  <a:schemeClr val="accent1"/>
                </a:solidFill>
              </a:rPr>
              <a:t>J’ mange man </a:t>
            </a:r>
            <a:r>
              <a:rPr lang="en-GB" sz="3600" dirty="0" err="1">
                <a:solidFill>
                  <a:schemeClr val="accent1"/>
                </a:solidFill>
              </a:rPr>
              <a:t>dêjeuner</a:t>
            </a:r>
            <a:r>
              <a:rPr lang="en-GB" sz="3600" dirty="0">
                <a:solidFill>
                  <a:schemeClr val="accent1"/>
                </a:solidFill>
              </a:rPr>
              <a:t>…</a:t>
            </a:r>
          </a:p>
          <a:p>
            <a:r>
              <a:rPr lang="en-GB" sz="3600" dirty="0">
                <a:solidFill>
                  <a:srgbClr val="FF0000"/>
                </a:solidFill>
              </a:rPr>
              <a:t>J’ </a:t>
            </a:r>
            <a:r>
              <a:rPr lang="en-GB" sz="3600" dirty="0" err="1">
                <a:solidFill>
                  <a:srgbClr val="FF0000"/>
                </a:solidFill>
              </a:rPr>
              <a:t>m’habil’ye</a:t>
            </a:r>
            <a:r>
              <a:rPr lang="en-GB" sz="36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3600" dirty="0">
                <a:solidFill>
                  <a:schemeClr val="accent1"/>
                </a:solidFill>
              </a:rPr>
              <a:t>Jé </a:t>
            </a:r>
            <a:r>
              <a:rPr lang="en-GB" sz="3600" dirty="0" err="1">
                <a:solidFill>
                  <a:schemeClr val="accent1"/>
                </a:solidFill>
              </a:rPr>
              <a:t>m’rêvil’ye</a:t>
            </a:r>
            <a:r>
              <a:rPr lang="en-GB" sz="3600" dirty="0">
                <a:solidFill>
                  <a:schemeClr val="accent1"/>
                </a:solidFill>
              </a:rPr>
              <a:t> …</a:t>
            </a:r>
          </a:p>
          <a:p>
            <a:r>
              <a:rPr lang="en-GB" sz="3600" dirty="0">
                <a:solidFill>
                  <a:srgbClr val="FF0000"/>
                </a:solidFill>
              </a:rPr>
              <a:t>Jé </a:t>
            </a:r>
            <a:r>
              <a:rPr lang="en-GB" sz="3600" dirty="0" err="1">
                <a:solidFill>
                  <a:srgbClr val="FF0000"/>
                </a:solidFill>
              </a:rPr>
              <a:t>m’lève</a:t>
            </a:r>
            <a:r>
              <a:rPr lang="en-GB" sz="36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3600" dirty="0">
                <a:solidFill>
                  <a:schemeClr val="accent1"/>
                </a:solidFill>
              </a:rPr>
              <a:t>J’ </a:t>
            </a:r>
            <a:r>
              <a:rPr lang="en-GB" sz="3600" dirty="0" err="1">
                <a:solidFill>
                  <a:schemeClr val="accent1"/>
                </a:solidFill>
              </a:rPr>
              <a:t>prends</a:t>
            </a:r>
            <a:r>
              <a:rPr lang="en-GB" sz="3600" dirty="0">
                <a:solidFill>
                  <a:schemeClr val="accent1"/>
                </a:solidFill>
              </a:rPr>
              <a:t> </a:t>
            </a:r>
            <a:r>
              <a:rPr lang="en-GB" sz="3600" dirty="0" err="1">
                <a:solidFill>
                  <a:schemeClr val="accent1"/>
                </a:solidFill>
              </a:rPr>
              <a:t>eune</a:t>
            </a:r>
            <a:r>
              <a:rPr lang="en-GB" sz="3600" dirty="0">
                <a:solidFill>
                  <a:schemeClr val="accent1"/>
                </a:solidFill>
              </a:rPr>
              <a:t> douche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692696"/>
            <a:ext cx="507605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… à sept heuthes</a:t>
            </a:r>
          </a:p>
          <a:p>
            <a:r>
              <a:rPr lang="en-GB" sz="3600" dirty="0"/>
              <a:t>… à sept heuthes dgix</a:t>
            </a:r>
          </a:p>
          <a:p>
            <a:r>
              <a:rPr lang="en-GB" sz="3600" dirty="0"/>
              <a:t>… à sept heuthes un quart</a:t>
            </a:r>
          </a:p>
          <a:p>
            <a:r>
              <a:rPr lang="en-GB" sz="3600" dirty="0"/>
              <a:t>… à sept heuthes vîngt</a:t>
            </a:r>
          </a:p>
          <a:p>
            <a:r>
              <a:rPr lang="en-GB" sz="3600" dirty="0"/>
              <a:t>… à sept heuthes et d’mie</a:t>
            </a:r>
          </a:p>
          <a:p>
            <a:r>
              <a:rPr lang="en-GB" sz="3600" dirty="0"/>
              <a:t>… à un quart dé sept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E3E8C-1536-0845-97B2-EE30812E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" y="5805264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5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56" y="2060848"/>
            <a:ext cx="849694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lé matîn…/du matîn	</a:t>
            </a:r>
            <a:r>
              <a:rPr lang="en-GB" sz="2800" i="1" dirty="0"/>
              <a:t>In the morning…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et </a:t>
            </a:r>
            <a:r>
              <a:rPr lang="en-GB" sz="2800" dirty="0" err="1">
                <a:solidFill>
                  <a:srgbClr val="FF0000"/>
                </a:solidFill>
              </a:rPr>
              <a:t>auprès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ch’na</a:t>
            </a:r>
            <a:r>
              <a:rPr lang="en-GB" sz="2800" dirty="0">
                <a:solidFill>
                  <a:srgbClr val="FF0000"/>
                </a:solidFill>
              </a:rPr>
              <a:t>		</a:t>
            </a:r>
            <a:r>
              <a:rPr lang="en-GB" sz="2800" i="1" dirty="0"/>
              <a:t>and after that…</a:t>
            </a:r>
          </a:p>
          <a:p>
            <a:pPr marL="0" indent="0">
              <a:buNone/>
            </a:pPr>
            <a:r>
              <a:rPr lang="en-GB" sz="2800" dirty="0" err="1">
                <a:solidFill>
                  <a:srgbClr val="FF0000"/>
                </a:solidFill>
              </a:rPr>
              <a:t>normalement</a:t>
            </a:r>
            <a:r>
              <a:rPr lang="en-GB" sz="2800" dirty="0">
                <a:solidFill>
                  <a:srgbClr val="FF0000"/>
                </a:solidFill>
              </a:rPr>
              <a:t>			</a:t>
            </a:r>
            <a:r>
              <a:rPr lang="en-GB" sz="2800" i="1" dirty="0"/>
              <a:t>normally…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dans ma chambre 		</a:t>
            </a:r>
            <a:r>
              <a:rPr lang="en-GB" sz="2800" i="1" dirty="0"/>
              <a:t>in my bedroom…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dans la tchuîsinne		</a:t>
            </a:r>
            <a:r>
              <a:rPr lang="en-GB" sz="2800" i="1" dirty="0"/>
              <a:t>in the kitchen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dans la salle dé bain	</a:t>
            </a:r>
            <a:r>
              <a:rPr lang="en-GB" sz="2800" i="1" dirty="0"/>
              <a:t>in the bathroom…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dgiêx minnutes pus tard 	</a:t>
            </a:r>
            <a:r>
              <a:rPr lang="en-GB" sz="2800" i="1" dirty="0"/>
              <a:t>ten minutes later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mais j’sis acouo lâssé(e) 	</a:t>
            </a:r>
            <a:r>
              <a:rPr lang="en-GB" sz="2800" i="1" dirty="0"/>
              <a:t>but I’m still tired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079A5-0818-AA48-A245-7AA4E8E8C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4704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01156"/>
            <a:ext cx="510424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600" b="1" dirty="0"/>
              <a:t>Unjumble these words to translate the following:</a:t>
            </a:r>
          </a:p>
          <a:p>
            <a:endParaRPr lang="en-GB" sz="2000" b="1" dirty="0"/>
          </a:p>
          <a:p>
            <a:r>
              <a:rPr lang="en-GB" sz="1400" dirty="0"/>
              <a:t>1  I wake up at 6.30.</a:t>
            </a:r>
          </a:p>
          <a:p>
            <a:r>
              <a:rPr lang="en-GB" b="1" dirty="0"/>
              <a:t> </a:t>
            </a:r>
            <a:r>
              <a:rPr lang="en-GB" sz="1600" b="1" dirty="0"/>
              <a:t>m’    rêvil’ye à  jé   heuthes   et   d’mie    siêx</a:t>
            </a:r>
          </a:p>
          <a:p>
            <a:endParaRPr lang="en-GB" sz="1400" dirty="0"/>
          </a:p>
          <a:p>
            <a:r>
              <a:rPr lang="en-GB" sz="1400" dirty="0"/>
              <a:t>2  I get up straight away.</a:t>
            </a:r>
          </a:p>
          <a:p>
            <a:r>
              <a:rPr lang="en-GB" b="1" dirty="0"/>
              <a:t>  </a:t>
            </a:r>
            <a:r>
              <a:rPr lang="en-GB" sz="1600" b="1" dirty="0" err="1"/>
              <a:t>lève</a:t>
            </a:r>
            <a:r>
              <a:rPr lang="en-GB" sz="1600" b="1" dirty="0"/>
              <a:t>    </a:t>
            </a:r>
            <a:r>
              <a:rPr lang="en-GB" sz="1600" b="1" dirty="0" err="1"/>
              <a:t>dé</a:t>
            </a:r>
            <a:r>
              <a:rPr lang="en-GB" sz="1600" b="1" dirty="0"/>
              <a:t>    </a:t>
            </a:r>
            <a:r>
              <a:rPr lang="en-GB" sz="1600" b="1" dirty="0" err="1"/>
              <a:t>jé</a:t>
            </a:r>
            <a:r>
              <a:rPr lang="en-GB" sz="1600" b="1" dirty="0"/>
              <a:t>   </a:t>
            </a:r>
            <a:r>
              <a:rPr lang="en-GB" sz="1600" b="1" dirty="0" err="1"/>
              <a:t>siette</a:t>
            </a:r>
            <a:r>
              <a:rPr lang="en-GB" sz="1600" b="1" dirty="0"/>
              <a:t>     m’</a:t>
            </a:r>
          </a:p>
          <a:p>
            <a:endParaRPr lang="en-GB" sz="1400" dirty="0"/>
          </a:p>
          <a:p>
            <a:r>
              <a:rPr lang="en-GB" sz="1400" dirty="0"/>
              <a:t>3  I get dressed in my room.</a:t>
            </a:r>
          </a:p>
          <a:p>
            <a:r>
              <a:rPr lang="en-GB" sz="1600" b="1" dirty="0"/>
              <a:t>J’  </a:t>
            </a:r>
            <a:r>
              <a:rPr lang="en-GB" sz="1600" b="1" dirty="0" err="1"/>
              <a:t>dans</a:t>
            </a:r>
            <a:r>
              <a:rPr lang="en-GB" sz="1600" b="1" dirty="0"/>
              <a:t>   </a:t>
            </a:r>
            <a:r>
              <a:rPr lang="en-GB" sz="1600" b="1" dirty="0" err="1"/>
              <a:t>m’habil’ye</a:t>
            </a:r>
            <a:r>
              <a:rPr lang="en-GB" sz="1600" b="1" dirty="0"/>
              <a:t>   chambre    ma</a:t>
            </a:r>
          </a:p>
          <a:p>
            <a:endParaRPr lang="en-GB" sz="1600" b="1" dirty="0"/>
          </a:p>
          <a:p>
            <a:r>
              <a:rPr lang="en-GB" sz="1400" dirty="0"/>
              <a:t>4  I go downstairs to have breakfast.</a:t>
            </a:r>
          </a:p>
          <a:p>
            <a:r>
              <a:rPr lang="en-GB" sz="1600" b="1" dirty="0"/>
              <a:t>D’vale  mangi   l’  pouor  dêjeuner   jé</a:t>
            </a:r>
          </a:p>
          <a:p>
            <a:endParaRPr lang="en-GB" b="1" dirty="0"/>
          </a:p>
          <a:p>
            <a:r>
              <a:rPr lang="en-GB" sz="1400" dirty="0"/>
              <a:t>5  I brush my teeth.</a:t>
            </a:r>
          </a:p>
          <a:p>
            <a:r>
              <a:rPr lang="en-GB" b="1" dirty="0"/>
              <a:t> m’  </a:t>
            </a:r>
            <a:r>
              <a:rPr lang="en-GB" b="1" dirty="0" err="1"/>
              <a:t>jé</a:t>
            </a:r>
            <a:r>
              <a:rPr lang="en-GB" b="1" dirty="0"/>
              <a:t>  les   </a:t>
            </a:r>
            <a:r>
              <a:rPr lang="en-GB" b="1" dirty="0" err="1"/>
              <a:t>brînge</a:t>
            </a:r>
            <a:r>
              <a:rPr lang="en-GB" b="1" dirty="0"/>
              <a:t>    dents</a:t>
            </a:r>
          </a:p>
          <a:p>
            <a:endParaRPr lang="en-GB" sz="1400" dirty="0"/>
          </a:p>
          <a:p>
            <a:r>
              <a:rPr lang="en-GB" sz="1400" dirty="0"/>
              <a:t>6  I go to school by bus.</a:t>
            </a:r>
          </a:p>
          <a:p>
            <a:r>
              <a:rPr lang="en-GB" b="1" dirty="0" err="1"/>
              <a:t>vais</a:t>
            </a:r>
            <a:r>
              <a:rPr lang="en-GB" b="1" dirty="0"/>
              <a:t>  j’   </a:t>
            </a:r>
            <a:r>
              <a:rPr lang="en-GB" b="1" dirty="0" err="1"/>
              <a:t>beusse</a:t>
            </a:r>
            <a:r>
              <a:rPr lang="en-GB" b="1" dirty="0"/>
              <a:t>  college  par  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F83D1-3C15-0E41-BED4-C06F2768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9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7488832" cy="5509200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Jé </a:t>
            </a:r>
            <a:r>
              <a:rPr lang="en-GB" sz="3200" dirty="0" err="1"/>
              <a:t>m’rêvil’ye</a:t>
            </a:r>
            <a:r>
              <a:rPr lang="en-GB" sz="3200" dirty="0"/>
              <a:t> à siêx heuthes et d’mie.</a:t>
            </a:r>
          </a:p>
          <a:p>
            <a:endParaRPr lang="en-GB" sz="3200" dirty="0"/>
          </a:p>
          <a:p>
            <a:r>
              <a:rPr lang="en-GB" sz="3200" dirty="0"/>
              <a:t>Jé </a:t>
            </a:r>
            <a:r>
              <a:rPr lang="en-GB" sz="3200" dirty="0" err="1"/>
              <a:t>m’lève</a:t>
            </a:r>
            <a:r>
              <a:rPr lang="en-GB" sz="3200" dirty="0"/>
              <a:t> </a:t>
            </a:r>
            <a:r>
              <a:rPr lang="en-GB" sz="3200" dirty="0" err="1"/>
              <a:t>dé</a:t>
            </a:r>
            <a:r>
              <a:rPr lang="en-GB" sz="3200" dirty="0"/>
              <a:t> </a:t>
            </a:r>
            <a:r>
              <a:rPr lang="en-GB" sz="3200" dirty="0" err="1"/>
              <a:t>siette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r>
              <a:rPr lang="en-GB" sz="3200" dirty="0"/>
              <a:t>J’ </a:t>
            </a:r>
            <a:r>
              <a:rPr lang="en-GB" sz="3200" dirty="0" err="1"/>
              <a:t>m’habil’ye</a:t>
            </a:r>
            <a:r>
              <a:rPr lang="en-GB" sz="3200" dirty="0"/>
              <a:t> dans ma chambre.</a:t>
            </a:r>
          </a:p>
          <a:p>
            <a:endParaRPr lang="en-GB" sz="3200" dirty="0"/>
          </a:p>
          <a:p>
            <a:r>
              <a:rPr lang="en-GB" sz="3200" dirty="0"/>
              <a:t>Jé d’vale pouor mangi </a:t>
            </a:r>
            <a:r>
              <a:rPr lang="en-GB" sz="3200" dirty="0" err="1"/>
              <a:t>l’dêjeuner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r>
              <a:rPr lang="en-GB" sz="3200" dirty="0"/>
              <a:t>Jé </a:t>
            </a:r>
            <a:r>
              <a:rPr lang="en-GB" sz="3200" dirty="0" err="1"/>
              <a:t>m’brînge</a:t>
            </a:r>
            <a:r>
              <a:rPr lang="en-GB" sz="3200" dirty="0"/>
              <a:t> les dents.</a:t>
            </a:r>
          </a:p>
          <a:p>
            <a:endParaRPr lang="en-GB" sz="3200" dirty="0"/>
          </a:p>
          <a:p>
            <a:r>
              <a:rPr lang="en-GB" sz="3200" dirty="0"/>
              <a:t>J’ </a:t>
            </a:r>
            <a:r>
              <a:rPr lang="en-GB" sz="3200" dirty="0" err="1"/>
              <a:t>vais</a:t>
            </a:r>
            <a:r>
              <a:rPr lang="en-GB" sz="3200" dirty="0"/>
              <a:t> au collège par beusse.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2DA1B-F0FB-5B47-9338-363A029F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00A6-3224-7844-951E-94DF53DC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r"/>
            <a:r>
              <a:rPr lang="en-US" sz="3500" dirty="0">
                <a:solidFill>
                  <a:schemeClr val="tx1"/>
                </a:solidFill>
                <a:highlight>
                  <a:srgbClr val="FFFF00"/>
                </a:highlight>
              </a:rPr>
              <a:t>A reflexive verb:</a:t>
            </a:r>
            <a:br>
              <a:rPr lang="en-US" sz="35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s’rêvilyi</a:t>
            </a:r>
            <a:endParaRPr lang="en-US" sz="35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6BAAC-FDAE-C248-A731-631B69947F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F97207C-B8C7-844E-B659-72558802204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442389" y="2507961"/>
            <a:ext cx="36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Tu </a:t>
            </a:r>
            <a:r>
              <a:rPr lang="en-US" sz="2400" dirty="0" err="1">
                <a:highlight>
                  <a:srgbClr val="FFFF00"/>
                </a:highlight>
              </a:rPr>
              <a:t>t’rêvil’yes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6D5CF-6DE0-B34B-8C24-52EA4CBAAE39}"/>
              </a:ext>
            </a:extLst>
          </p:cNvPr>
          <p:cNvSpPr txBox="1"/>
          <p:nvPr/>
        </p:nvSpPr>
        <p:spPr>
          <a:xfrm>
            <a:off x="4535408" y="1933944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00"/>
                </a:highlight>
              </a:rPr>
              <a:t>Jé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m’rêvil’ye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64E65-42EB-2142-85A6-4D34C55269A0}"/>
              </a:ext>
            </a:extLst>
          </p:cNvPr>
          <p:cNvSpPr txBox="1"/>
          <p:nvPr/>
        </p:nvSpPr>
        <p:spPr>
          <a:xfrm>
            <a:off x="4427984" y="3071706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I’ / </a:t>
            </a:r>
            <a:r>
              <a:rPr lang="en-US" sz="2400" dirty="0" err="1">
                <a:highlight>
                  <a:srgbClr val="FFFF00"/>
                </a:highlight>
              </a:rPr>
              <a:t>ou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s’rêvil’ye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D5CF6-FA73-8A4F-96E1-4ED22570132D}"/>
              </a:ext>
            </a:extLst>
          </p:cNvPr>
          <p:cNvSpPr txBox="1"/>
          <p:nvPr/>
        </p:nvSpPr>
        <p:spPr>
          <a:xfrm>
            <a:off x="4465702" y="3821952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J’ </a:t>
            </a:r>
            <a:r>
              <a:rPr lang="en-US" sz="2400" dirty="0" err="1">
                <a:highlight>
                  <a:srgbClr val="FFFF00"/>
                </a:highlight>
              </a:rPr>
              <a:t>nos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rêvilyons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7ED80C-F397-EC41-AB37-EC610266EB55}"/>
              </a:ext>
            </a:extLst>
          </p:cNvPr>
          <p:cNvSpPr txBox="1"/>
          <p:nvPr/>
        </p:nvSpPr>
        <p:spPr>
          <a:xfrm>
            <a:off x="4503420" y="4547409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00"/>
                </a:highlight>
              </a:rPr>
              <a:t>Ou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vos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rêvilyiz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BE66D-BCB9-CA4B-B8C2-1A91A76FB07D}"/>
              </a:ext>
            </a:extLst>
          </p:cNvPr>
          <p:cNvSpPr txBox="1"/>
          <p:nvPr/>
        </p:nvSpPr>
        <p:spPr>
          <a:xfrm>
            <a:off x="4442389" y="5272866"/>
            <a:ext cx="443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I’ </a:t>
            </a:r>
            <a:r>
              <a:rPr lang="en-US" sz="2400" dirty="0" err="1">
                <a:highlight>
                  <a:srgbClr val="FFFF00"/>
                </a:highlight>
              </a:rPr>
              <a:t>s’rêvilyent</a:t>
            </a:r>
            <a:r>
              <a:rPr lang="en-US" sz="2400" dirty="0">
                <a:highlight>
                  <a:srgbClr val="FFFF00"/>
                </a:highlight>
              </a:rPr>
              <a:t> or I’ </a:t>
            </a:r>
            <a:r>
              <a:rPr lang="en-US" sz="2400" dirty="0" err="1">
                <a:highlight>
                  <a:srgbClr val="FFFF00"/>
                </a:highlight>
              </a:rPr>
              <a:t>lus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rêvilyent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317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00A6-3224-7844-951E-94DF53DC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r"/>
            <a:r>
              <a:rPr lang="en-US" sz="3500" dirty="0">
                <a:solidFill>
                  <a:schemeClr val="tx1"/>
                </a:solidFill>
                <a:highlight>
                  <a:srgbClr val="FFFF00"/>
                </a:highlight>
              </a:rPr>
              <a:t>A reflexive verb:</a:t>
            </a:r>
            <a:br>
              <a:rPr lang="en-US" sz="35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sé</a:t>
            </a:r>
            <a:r>
              <a:rPr lang="en-US" sz="35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l’ver</a:t>
            </a:r>
            <a:endParaRPr lang="en-US" sz="35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6BAAC-FDAE-C248-A731-631B69947F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F97207C-B8C7-844E-B659-72558802204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442389" y="2507961"/>
            <a:ext cx="36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Tu </a:t>
            </a:r>
            <a:r>
              <a:rPr lang="en-US" sz="2400" dirty="0" err="1">
                <a:highlight>
                  <a:srgbClr val="FFFF00"/>
                </a:highlight>
              </a:rPr>
              <a:t>t’lèves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6D5CF-6DE0-B34B-8C24-52EA4CBAAE39}"/>
              </a:ext>
            </a:extLst>
          </p:cNvPr>
          <p:cNvSpPr txBox="1"/>
          <p:nvPr/>
        </p:nvSpPr>
        <p:spPr>
          <a:xfrm>
            <a:off x="4535408" y="1933944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00"/>
                </a:highlight>
              </a:rPr>
              <a:t>Jé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m’lève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64E65-42EB-2142-85A6-4D34C55269A0}"/>
              </a:ext>
            </a:extLst>
          </p:cNvPr>
          <p:cNvSpPr txBox="1"/>
          <p:nvPr/>
        </p:nvSpPr>
        <p:spPr>
          <a:xfrm>
            <a:off x="4427984" y="3071706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I’ / </a:t>
            </a:r>
            <a:r>
              <a:rPr lang="en-US" sz="2400" dirty="0" err="1">
                <a:highlight>
                  <a:srgbClr val="FFFF00"/>
                </a:highlight>
              </a:rPr>
              <a:t>ou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s’lève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D5CF6-FA73-8A4F-96E1-4ED22570132D}"/>
              </a:ext>
            </a:extLst>
          </p:cNvPr>
          <p:cNvSpPr txBox="1"/>
          <p:nvPr/>
        </p:nvSpPr>
        <p:spPr>
          <a:xfrm>
            <a:off x="4465702" y="3821952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J’ </a:t>
            </a:r>
            <a:r>
              <a:rPr lang="en-US" sz="2400" dirty="0" err="1">
                <a:highlight>
                  <a:srgbClr val="FFFF00"/>
                </a:highlight>
              </a:rPr>
              <a:t>nos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l’vons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7ED80C-F397-EC41-AB37-EC610266EB55}"/>
              </a:ext>
            </a:extLst>
          </p:cNvPr>
          <p:cNvSpPr txBox="1"/>
          <p:nvPr/>
        </p:nvSpPr>
        <p:spPr>
          <a:xfrm>
            <a:off x="4503420" y="4547409"/>
            <a:ext cx="24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00"/>
                </a:highlight>
              </a:rPr>
              <a:t>Ou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vos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l’vez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BE66D-BCB9-CA4B-B8C2-1A91A76FB07D}"/>
              </a:ext>
            </a:extLst>
          </p:cNvPr>
          <p:cNvSpPr txBox="1"/>
          <p:nvPr/>
        </p:nvSpPr>
        <p:spPr>
          <a:xfrm>
            <a:off x="4442389" y="5272866"/>
            <a:ext cx="443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I’ </a:t>
            </a:r>
            <a:r>
              <a:rPr lang="en-US" sz="2400" dirty="0" err="1">
                <a:highlight>
                  <a:srgbClr val="FFFF00"/>
                </a:highlight>
              </a:rPr>
              <a:t>s’lèvent</a:t>
            </a:r>
            <a:r>
              <a:rPr lang="en-US" sz="2400" dirty="0">
                <a:highlight>
                  <a:srgbClr val="FFFF00"/>
                </a:highlight>
              </a:rPr>
              <a:t> or I’ </a:t>
            </a:r>
            <a:r>
              <a:rPr lang="en-US" sz="2400" dirty="0" err="1">
                <a:highlight>
                  <a:srgbClr val="FFFF00"/>
                </a:highlight>
              </a:rPr>
              <a:t>lus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lèvent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9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0E43-4FD8-284C-AAC0-6A0E761B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Pâl’lie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1E976-1E4D-3340-99C7-6B86805ED8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tchi</a:t>
            </a:r>
            <a:r>
              <a:rPr lang="en-US" dirty="0"/>
              <a:t> </a:t>
            </a:r>
            <a:r>
              <a:rPr lang="en-US" dirty="0" err="1"/>
              <a:t>l’heuthe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t’lèves</a:t>
            </a:r>
            <a:r>
              <a:rPr lang="en-US" dirty="0"/>
              <a:t> </a:t>
            </a:r>
            <a:r>
              <a:rPr lang="en-US" dirty="0" err="1"/>
              <a:t>lé</a:t>
            </a:r>
            <a:r>
              <a:rPr lang="en-US" dirty="0"/>
              <a:t> </a:t>
            </a:r>
            <a:r>
              <a:rPr lang="en-US" dirty="0" err="1"/>
              <a:t>matîn</a:t>
            </a:r>
            <a:r>
              <a:rPr lang="en-US" dirty="0"/>
              <a:t>?</a:t>
            </a:r>
          </a:p>
          <a:p>
            <a:r>
              <a:rPr lang="en-US" dirty="0"/>
              <a:t>2)</a:t>
            </a:r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qu’tu</a:t>
            </a:r>
            <a:r>
              <a:rPr lang="en-US" dirty="0"/>
              <a:t> </a:t>
            </a:r>
            <a:r>
              <a:rPr lang="en-US" dirty="0" err="1"/>
              <a:t>fais</a:t>
            </a:r>
            <a:r>
              <a:rPr lang="en-US" dirty="0"/>
              <a:t> </a:t>
            </a:r>
            <a:r>
              <a:rPr lang="en-US"/>
              <a:t>d’vant </a:t>
            </a:r>
            <a:r>
              <a:rPr lang="en-US" dirty="0" err="1"/>
              <a:t>d’tchitter</a:t>
            </a:r>
            <a:r>
              <a:rPr lang="en-US" dirty="0"/>
              <a:t> la </a:t>
            </a:r>
            <a:r>
              <a:rPr lang="en-US" dirty="0" err="1"/>
              <a:t>maîson</a:t>
            </a:r>
            <a:r>
              <a:rPr lang="en-US" dirty="0"/>
              <a:t>? </a:t>
            </a:r>
          </a:p>
          <a:p>
            <a:r>
              <a:rPr lang="en-US" dirty="0"/>
              <a:t>3) </a:t>
            </a:r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qu’tu</a:t>
            </a:r>
            <a:r>
              <a:rPr lang="en-US" dirty="0"/>
              <a:t> </a:t>
            </a:r>
            <a:r>
              <a:rPr lang="en-US" dirty="0" err="1"/>
              <a:t>fais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r’touônnes</a:t>
            </a:r>
            <a:r>
              <a:rPr lang="en-US" dirty="0"/>
              <a:t> </a:t>
            </a:r>
            <a:r>
              <a:rPr lang="en-US" dirty="0" err="1"/>
              <a:t>siez</a:t>
            </a:r>
            <a:r>
              <a:rPr lang="en-US" dirty="0"/>
              <a:t> </a:t>
            </a:r>
            <a:r>
              <a:rPr lang="en-US" dirty="0" err="1"/>
              <a:t>té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D0D66-7F61-014F-B016-1C8F384A5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J’prends</a:t>
            </a:r>
            <a:r>
              <a:rPr lang="en-GB" dirty="0"/>
              <a:t> </a:t>
            </a:r>
            <a:r>
              <a:rPr lang="en-GB" dirty="0" err="1"/>
              <a:t>eune</a:t>
            </a:r>
            <a:r>
              <a:rPr lang="en-GB" dirty="0"/>
              <a:t> douche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51" y="1493886"/>
            <a:ext cx="7139765" cy="49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9D8FD1-737F-B042-997F-04F8746C9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m’lave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862" y="3638550"/>
            <a:ext cx="1638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EF5952-61BB-EA4D-8219-E6A0E0EF7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m’brînge</a:t>
            </a:r>
            <a:r>
              <a:rPr lang="en-GB" dirty="0"/>
              <a:t> les dents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44824"/>
            <a:ext cx="4016550" cy="47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BD5A0-C894-374C-BC64-DC1D5D11E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J’ </a:t>
            </a:r>
            <a:r>
              <a:rPr lang="en-GB" dirty="0" err="1"/>
              <a:t>m’habil’ye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6" y="1628800"/>
            <a:ext cx="72036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E5F5E-0B8D-064E-BB14-B8A08F57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J’ mange lé dêjeuner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079117"/>
            <a:ext cx="5330725" cy="39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C2ECC-86F0-FB4F-AD2A-6880FE1D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3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J’ vais à l’êcole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059956"/>
            <a:ext cx="5353784" cy="401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58BDD-B348-D942-A3ED-51F62082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5963581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4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{8BA9BEDE-960D-F94B-9C72-62FEC6B81D08}tf10001072</Template>
  <TotalTime>960</TotalTime>
  <Words>564</Words>
  <Application>Microsoft Macintosh PowerPoint</Application>
  <PresentationFormat>On-screen Show (4:3)</PresentationFormat>
  <Paragraphs>121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Wingdings 3</vt:lpstr>
      <vt:lpstr>Ion Boardroom</vt:lpstr>
      <vt:lpstr>Ma routinne</vt:lpstr>
      <vt:lpstr>Jé m’rêvil’ye</vt:lpstr>
      <vt:lpstr>Jé m’lève</vt:lpstr>
      <vt:lpstr>J’prends eune douche</vt:lpstr>
      <vt:lpstr>Jé m’lave</vt:lpstr>
      <vt:lpstr>Jé m’brînge les dents</vt:lpstr>
      <vt:lpstr>J’ m’habil’ye</vt:lpstr>
      <vt:lpstr>J’ mange lé dêjeuner</vt:lpstr>
      <vt:lpstr>J’ vais à l’êcole</vt:lpstr>
      <vt:lpstr>J’ vais en travas/ à l’office J’arrive en travas / à l’office</vt:lpstr>
      <vt:lpstr>J’ travâle</vt:lpstr>
      <vt:lpstr>J’ mange lé dînner</vt:lpstr>
      <vt:lpstr>Jé tchitte l’office Jé tchitte lé travas </vt:lpstr>
      <vt:lpstr>J’èrtouônne siez mé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sept heuthes</vt:lpstr>
      <vt:lpstr>à sept heuthes et d’mie</vt:lpstr>
      <vt:lpstr>à sept heuthes un quart</vt:lpstr>
      <vt:lpstr>à un quart dé huit</vt:lpstr>
      <vt:lpstr>à sept heuthes dgix</vt:lpstr>
      <vt:lpstr>à vîngt minnutes dé sept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reflexive verb: s’rêvilyi</vt:lpstr>
      <vt:lpstr>A reflexive verb: sé l’ver</vt:lpstr>
      <vt:lpstr>Pâl’lie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routine</dc:title>
  <dc:creator>Lucy Jane Day</dc:creator>
  <cp:lastModifiedBy>Aline Cattermole</cp:lastModifiedBy>
  <cp:revision>83</cp:revision>
  <dcterms:created xsi:type="dcterms:W3CDTF">2014-09-09T11:13:47Z</dcterms:created>
  <dcterms:modified xsi:type="dcterms:W3CDTF">2022-03-16T14:04:01Z</dcterms:modified>
</cp:coreProperties>
</file>