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6" r:id="rId3"/>
    <p:sldId id="264" r:id="rId4"/>
    <p:sldId id="268" r:id="rId5"/>
    <p:sldId id="269" r:id="rId6"/>
    <p:sldId id="259" r:id="rId7"/>
    <p:sldId id="265" r:id="rId8"/>
    <p:sldId id="266" r:id="rId9"/>
    <p:sldId id="267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6018"/>
  </p:normalViewPr>
  <p:slideViewPr>
    <p:cSldViewPr>
      <p:cViewPr varScale="1">
        <p:scale>
          <a:sx n="113" d="100"/>
          <a:sy n="113" d="100"/>
        </p:scale>
        <p:origin x="21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268D0C-9F17-8A43-AC8E-986B33BD1E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5F6DAF-2073-7640-B851-105CB68B7F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9E83B4B-B66F-FE46-A343-83D629D9A3CF}" type="datetimeFigureOut">
              <a:rPr lang="en-US"/>
              <a:pPr>
                <a:defRPr/>
              </a:pPr>
              <a:t>10/7/21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C38E38-EDCD-7444-A0D1-06ED2D7267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293D2-9AAA-284D-963E-7998C48483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8AD01B3-C341-DB4B-B025-C2F82AAF2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6F2359-B286-6842-A3EE-4E1148C052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4E264-4A95-2F4B-B078-4973CC0A2E4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C334C10-2B3F-7344-8921-A64B608937C6}" type="datetimeFigureOut">
              <a:rPr lang="en-US"/>
              <a:pPr>
                <a:defRPr/>
              </a:pPr>
              <a:t>10/7/21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1370BF-653E-0F47-A289-210AC719CD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656F0E9-861B-D840-9A95-500A167D7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B1906-6769-5340-9DEB-45DD1B3615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59613-E96E-1344-B38E-0E557448A4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FDC56BC-5EEC-2B4F-867F-6CA6C0731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1A37C-019E-6641-BA8B-4946D65E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CEDD-751C-294F-85DB-DC38873DFB12}" type="datetimeFigureOut">
              <a:rPr lang="en-IE" altLang="x-none"/>
              <a:pPr>
                <a:defRPr/>
              </a:pPr>
              <a:t>07/10/2021</a:t>
            </a:fld>
            <a:endParaRPr lang="en-IE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A4BB2-B2DF-5341-BC19-F3CE350FD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960B3-B14E-A94A-8104-D46705A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D3F77-C6BB-5841-BEEB-688F0FB8DFB4}" type="slidenum">
              <a:rPr lang="en-IE" altLang="x-none"/>
              <a:pPr>
                <a:defRPr/>
              </a:pPr>
              <a:t>‹#›</a:t>
            </a:fld>
            <a:endParaRPr lang="en-IE" altLang="x-none"/>
          </a:p>
        </p:txBody>
      </p:sp>
    </p:spTree>
    <p:extLst>
      <p:ext uri="{BB962C8B-B14F-4D97-AF65-F5344CB8AC3E}">
        <p14:creationId xmlns:p14="http://schemas.microsoft.com/office/powerpoint/2010/main" val="297170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AAC1B-9CC2-FC4C-A946-22147147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86E62-389F-C04D-9E6C-423D018F3DA8}" type="datetimeFigureOut">
              <a:rPr lang="en-IE" altLang="x-none"/>
              <a:pPr>
                <a:defRPr/>
              </a:pPr>
              <a:t>07/10/2021</a:t>
            </a:fld>
            <a:endParaRPr lang="en-IE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E2DB5-BD53-0546-9287-505DD277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5DF49-C29B-CA44-9FC2-93357D8E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99916-DF2D-1244-808F-F04F307E6706}" type="slidenum">
              <a:rPr lang="en-IE" altLang="x-none"/>
              <a:pPr>
                <a:defRPr/>
              </a:pPr>
              <a:t>‹#›</a:t>
            </a:fld>
            <a:endParaRPr lang="en-IE" altLang="x-none"/>
          </a:p>
        </p:txBody>
      </p:sp>
    </p:spTree>
    <p:extLst>
      <p:ext uri="{BB962C8B-B14F-4D97-AF65-F5344CB8AC3E}">
        <p14:creationId xmlns:p14="http://schemas.microsoft.com/office/powerpoint/2010/main" val="128185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559D0-D1D6-D549-82E7-F3B8BE650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96EB-689A-1B45-99E5-DBABE4E960AA}" type="datetimeFigureOut">
              <a:rPr lang="en-IE" altLang="x-none"/>
              <a:pPr>
                <a:defRPr/>
              </a:pPr>
              <a:t>07/10/2021</a:t>
            </a:fld>
            <a:endParaRPr lang="en-IE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4A39D-38DF-3644-9B3F-DC1FDE590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ACF08-86F6-6943-AEE7-024E8495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E1ACD-F028-9546-BC91-2096F7D3AC8A}" type="slidenum">
              <a:rPr lang="en-IE" altLang="x-none"/>
              <a:pPr>
                <a:defRPr/>
              </a:pPr>
              <a:t>‹#›</a:t>
            </a:fld>
            <a:endParaRPr lang="en-IE" altLang="x-none"/>
          </a:p>
        </p:txBody>
      </p:sp>
    </p:spTree>
    <p:extLst>
      <p:ext uri="{BB962C8B-B14F-4D97-AF65-F5344CB8AC3E}">
        <p14:creationId xmlns:p14="http://schemas.microsoft.com/office/powerpoint/2010/main" val="292644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C0070-E5CD-3A42-AC86-1EA64590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98B8B-BF13-7141-814C-29695822E8CC}" type="datetimeFigureOut">
              <a:rPr lang="en-IE" altLang="x-none"/>
              <a:pPr>
                <a:defRPr/>
              </a:pPr>
              <a:t>07/10/2021</a:t>
            </a:fld>
            <a:endParaRPr lang="en-IE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6AF67-C441-2444-8AB8-579DFF08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D5A17-261C-6C4A-9238-37E0CC40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BF0C8-2955-BC4D-88F8-B326E7683D8D}" type="slidenum">
              <a:rPr lang="en-IE" altLang="x-none"/>
              <a:pPr>
                <a:defRPr/>
              </a:pPr>
              <a:t>‹#›</a:t>
            </a:fld>
            <a:endParaRPr lang="en-IE" altLang="x-none"/>
          </a:p>
        </p:txBody>
      </p:sp>
    </p:spTree>
    <p:extLst>
      <p:ext uri="{BB962C8B-B14F-4D97-AF65-F5344CB8AC3E}">
        <p14:creationId xmlns:p14="http://schemas.microsoft.com/office/powerpoint/2010/main" val="205024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BD000-2B6C-2D49-AF5A-1E47940A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B6586-E76E-B947-B9B0-45B28686E08D}" type="datetimeFigureOut">
              <a:rPr lang="en-IE" altLang="x-none"/>
              <a:pPr>
                <a:defRPr/>
              </a:pPr>
              <a:t>07/10/2021</a:t>
            </a:fld>
            <a:endParaRPr lang="en-IE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2E6A5-9515-A04D-B002-5650642CA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F871F-D757-5345-B33D-1B7C5C3E2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0BF82-5E5B-0A4E-9394-88958323E388}" type="slidenum">
              <a:rPr lang="en-IE" altLang="x-none"/>
              <a:pPr>
                <a:defRPr/>
              </a:pPr>
              <a:t>‹#›</a:t>
            </a:fld>
            <a:endParaRPr lang="en-IE" altLang="x-none"/>
          </a:p>
        </p:txBody>
      </p:sp>
    </p:spTree>
    <p:extLst>
      <p:ext uri="{BB962C8B-B14F-4D97-AF65-F5344CB8AC3E}">
        <p14:creationId xmlns:p14="http://schemas.microsoft.com/office/powerpoint/2010/main" val="71028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6E68E8-BB6A-2A4C-A291-7B330D68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2B722-2BBC-BD49-8B87-268BFADC6922}" type="datetimeFigureOut">
              <a:rPr lang="en-IE" altLang="x-none"/>
              <a:pPr>
                <a:defRPr/>
              </a:pPr>
              <a:t>07/10/2021</a:t>
            </a:fld>
            <a:endParaRPr lang="en-IE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EA5F64-E3C2-6E4B-9DB4-60F872D3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F48658-E75D-ED49-9449-B59FCC73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CA983-B71B-8542-8A9F-52D268535193}" type="slidenum">
              <a:rPr lang="en-IE" altLang="x-none"/>
              <a:pPr>
                <a:defRPr/>
              </a:pPr>
              <a:t>‹#›</a:t>
            </a:fld>
            <a:endParaRPr lang="en-IE" altLang="x-none"/>
          </a:p>
        </p:txBody>
      </p:sp>
    </p:spTree>
    <p:extLst>
      <p:ext uri="{BB962C8B-B14F-4D97-AF65-F5344CB8AC3E}">
        <p14:creationId xmlns:p14="http://schemas.microsoft.com/office/powerpoint/2010/main" val="316225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1445038-E018-354D-9DFA-2762564F2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4FA76-0026-3347-9841-51CE480DA922}" type="datetimeFigureOut">
              <a:rPr lang="en-IE" altLang="x-none"/>
              <a:pPr>
                <a:defRPr/>
              </a:pPr>
              <a:t>07/10/2021</a:t>
            </a:fld>
            <a:endParaRPr lang="en-IE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232F3B-4BD2-0342-8777-2615CF14E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EDD4267-6EC0-9045-B0B4-960BECC4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1E771-E466-294E-AA03-662BF9B414C2}" type="slidenum">
              <a:rPr lang="en-IE" altLang="x-none"/>
              <a:pPr>
                <a:defRPr/>
              </a:pPr>
              <a:t>‹#›</a:t>
            </a:fld>
            <a:endParaRPr lang="en-IE" altLang="x-none"/>
          </a:p>
        </p:txBody>
      </p:sp>
    </p:spTree>
    <p:extLst>
      <p:ext uri="{BB962C8B-B14F-4D97-AF65-F5344CB8AC3E}">
        <p14:creationId xmlns:p14="http://schemas.microsoft.com/office/powerpoint/2010/main" val="33497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E63E8A-D009-8D4C-8619-5F15A6025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EC724-1748-D749-95CE-EDF6208B5397}" type="datetimeFigureOut">
              <a:rPr lang="en-IE" altLang="x-none"/>
              <a:pPr>
                <a:defRPr/>
              </a:pPr>
              <a:t>07/10/2021</a:t>
            </a:fld>
            <a:endParaRPr lang="en-IE" altLang="x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F8F8F6-7465-9B4E-8E35-02D763B9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CD46C4-E529-3B4F-AC40-BC523598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1D06D-364A-A344-AB39-73EBA0DDDF51}" type="slidenum">
              <a:rPr lang="en-IE" altLang="x-none"/>
              <a:pPr>
                <a:defRPr/>
              </a:pPr>
              <a:t>‹#›</a:t>
            </a:fld>
            <a:endParaRPr lang="en-IE" altLang="x-none"/>
          </a:p>
        </p:txBody>
      </p:sp>
    </p:spTree>
    <p:extLst>
      <p:ext uri="{BB962C8B-B14F-4D97-AF65-F5344CB8AC3E}">
        <p14:creationId xmlns:p14="http://schemas.microsoft.com/office/powerpoint/2010/main" val="271254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0A2B516-6054-F84B-AA84-AE51995AF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96B90-5CC4-EB42-8320-E27F895D33C7}" type="datetimeFigureOut">
              <a:rPr lang="en-IE" altLang="x-none"/>
              <a:pPr>
                <a:defRPr/>
              </a:pPr>
              <a:t>07/10/2021</a:t>
            </a:fld>
            <a:endParaRPr lang="en-IE" altLang="x-non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88E0CA5-5FEC-4A47-A471-8CC00051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5263FEF-3DE1-0241-B5A5-EFD230FB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2A5DB-27C8-3A48-882D-434E0FC2800E}" type="slidenum">
              <a:rPr lang="en-IE" altLang="x-none"/>
              <a:pPr>
                <a:defRPr/>
              </a:pPr>
              <a:t>‹#›</a:t>
            </a:fld>
            <a:endParaRPr lang="en-IE" altLang="x-none"/>
          </a:p>
        </p:txBody>
      </p:sp>
    </p:spTree>
    <p:extLst>
      <p:ext uri="{BB962C8B-B14F-4D97-AF65-F5344CB8AC3E}">
        <p14:creationId xmlns:p14="http://schemas.microsoft.com/office/powerpoint/2010/main" val="164639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C1CD9C-3821-B347-9749-2CED3ECA5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A285-BFCD-7E45-988F-981390C6CBD3}" type="datetimeFigureOut">
              <a:rPr lang="en-IE" altLang="x-none"/>
              <a:pPr>
                <a:defRPr/>
              </a:pPr>
              <a:t>07/10/2021</a:t>
            </a:fld>
            <a:endParaRPr lang="en-IE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A4093C-C964-574D-AFA4-748D06D1D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4E9003-DF56-1D41-88F6-BE9A991F1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DC3D5-64BE-0649-B0B9-84A82650E6BA}" type="slidenum">
              <a:rPr lang="en-IE" altLang="x-none"/>
              <a:pPr>
                <a:defRPr/>
              </a:pPr>
              <a:t>‹#›</a:t>
            </a:fld>
            <a:endParaRPr lang="en-IE" altLang="x-none"/>
          </a:p>
        </p:txBody>
      </p:sp>
    </p:spTree>
    <p:extLst>
      <p:ext uri="{BB962C8B-B14F-4D97-AF65-F5344CB8AC3E}">
        <p14:creationId xmlns:p14="http://schemas.microsoft.com/office/powerpoint/2010/main" val="45887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9E1F52-E29D-0247-BC76-4E6CA1A2E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20597-DCC3-AE4E-8269-DD793013936D}" type="datetimeFigureOut">
              <a:rPr lang="en-IE" altLang="x-none"/>
              <a:pPr>
                <a:defRPr/>
              </a:pPr>
              <a:t>07/10/2021</a:t>
            </a:fld>
            <a:endParaRPr lang="en-IE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B2A234-B3A5-B544-92DB-01572918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105F9C-8387-DF43-909E-0FDC76381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38466-5C0B-3F4F-9229-CEE084454168}" type="slidenum">
              <a:rPr lang="en-IE" altLang="x-none"/>
              <a:pPr>
                <a:defRPr/>
              </a:pPr>
              <a:t>‹#›</a:t>
            </a:fld>
            <a:endParaRPr lang="en-IE" altLang="x-none"/>
          </a:p>
        </p:txBody>
      </p:sp>
    </p:spTree>
    <p:extLst>
      <p:ext uri="{BB962C8B-B14F-4D97-AF65-F5344CB8AC3E}">
        <p14:creationId xmlns:p14="http://schemas.microsoft.com/office/powerpoint/2010/main" val="234026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0998300-9341-D041-9E6B-3853BEB1D7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IE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190A35B-D56C-D24C-90A0-690C8EF62E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IE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9E853-4647-5F40-B01A-ACFFB3BEC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9702A20-8CCC-0F4B-B4E5-7AF4F440B7FB}" type="datetimeFigureOut">
              <a:rPr lang="en-IE" altLang="x-none"/>
              <a:pPr>
                <a:defRPr/>
              </a:pPr>
              <a:t>07/10/2021</a:t>
            </a:fld>
            <a:endParaRPr lang="en-IE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9F3AC-2DF5-AD49-A6F7-0ACA13007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E0958-1DB1-C049-80A0-CC881BD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D8904E2-E207-B74E-810F-E13B86F8DC25}" type="slidenum">
              <a:rPr lang="en-IE" altLang="x-none"/>
              <a:pPr>
                <a:defRPr/>
              </a:pPr>
              <a:t>‹#›</a:t>
            </a:fld>
            <a:endParaRPr lang="en-I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B03C6-39CD-E646-9122-2C63FB6C7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8560" y="2420888"/>
            <a:ext cx="9932987" cy="822325"/>
          </a:xfrm>
        </p:spPr>
        <p:txBody>
          <a:bodyPr/>
          <a:lstStyle/>
          <a:p>
            <a:pPr eaLnBrk="1" hangingPunct="1"/>
            <a:r>
              <a:rPr lang="en-IE" altLang="en-US" sz="4000" b="1" u="sng" dirty="0" err="1">
                <a:solidFill>
                  <a:srgbClr val="9900CC"/>
                </a:solidFill>
                <a:ea typeface="ＭＳ Ｐゴシック" panose="020B0600070205080204" pitchFamily="34" charset="-128"/>
              </a:rPr>
              <a:t>Lé</a:t>
            </a:r>
            <a:r>
              <a:rPr lang="en-IE" altLang="en-US" sz="4000" b="1" u="sng" dirty="0">
                <a:solidFill>
                  <a:srgbClr val="9900CC"/>
                </a:solidFill>
                <a:ea typeface="ＭＳ Ｐゴシック" panose="020B0600070205080204" pitchFamily="34" charset="-128"/>
              </a:rPr>
              <a:t> passé </a:t>
            </a:r>
            <a:r>
              <a:rPr lang="en-IE" altLang="en-US" sz="4000" b="1" u="sng" dirty="0" err="1">
                <a:solidFill>
                  <a:srgbClr val="9900CC"/>
                </a:solidFill>
                <a:ea typeface="ＭＳ Ｐゴシック" panose="020B0600070205080204" pitchFamily="34" charset="-128"/>
              </a:rPr>
              <a:t>simpl’ye</a:t>
            </a:r>
            <a:br>
              <a:rPr lang="en-IE" altLang="en-US" sz="3600" u="sng" dirty="0">
                <a:ea typeface="ＭＳ Ｐゴシック" panose="020B0600070205080204" pitchFamily="34" charset="-128"/>
              </a:rPr>
            </a:br>
            <a:r>
              <a:rPr lang="en-IE" altLang="en-US" sz="3600" u="sng" dirty="0">
                <a:ea typeface="ＭＳ Ｐゴシック" panose="020B0600070205080204" pitchFamily="34" charset="-128"/>
              </a:rPr>
              <a:t>the past simple is used tell about events</a:t>
            </a:r>
            <a:br>
              <a:rPr lang="en-IE" altLang="en-US" sz="3600" u="sng" dirty="0">
                <a:ea typeface="ＭＳ Ｐゴシック" panose="020B0600070205080204" pitchFamily="34" charset="-128"/>
              </a:rPr>
            </a:br>
            <a:r>
              <a:rPr lang="en-IE" altLang="en-US" sz="3600" u="sng" dirty="0">
                <a:ea typeface="ＭＳ Ｐゴシック" panose="020B0600070205080204" pitchFamily="34" charset="-128"/>
              </a:rPr>
              <a:t> that took place in the past</a:t>
            </a:r>
            <a:br>
              <a:rPr lang="en-IE" altLang="en-US" sz="3600" u="sng" dirty="0">
                <a:ea typeface="ＭＳ Ｐゴシック" panose="020B0600070205080204" pitchFamily="34" charset="-128"/>
              </a:rPr>
            </a:br>
            <a:endParaRPr lang="en-IE" altLang="en-US" sz="3600" b="1" u="sng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5362" name="Picture 5" descr="JérriaisCow_COL.png">
            <a:extLst>
              <a:ext uri="{FF2B5EF4-FFF2-40B4-BE49-F238E27FC236}">
                <a16:creationId xmlns:a16="http://schemas.microsoft.com/office/drawing/2014/main" id="{86F0145A-9A0C-E047-BBA4-696606AA2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3175"/>
            <a:ext cx="26162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 descr="JérriaisLogo_COL.ai">
            <a:extLst>
              <a:ext uri="{FF2B5EF4-FFF2-40B4-BE49-F238E27FC236}">
                <a16:creationId xmlns:a16="http://schemas.microsoft.com/office/drawing/2014/main" id="{C078229D-C815-384A-A87D-CA9B05F85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5373688"/>
            <a:ext cx="2284412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4"/>
    </mc:Choice>
    <mc:Fallback xmlns="">
      <p:transition spd="slow" advTm="6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1EB1D8E8-16E6-D544-B866-FA286875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Other irregular verbs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8" name="Content Placeholder 6">
            <a:extLst>
              <a:ext uri="{FF2B5EF4-FFF2-40B4-BE49-F238E27FC236}">
                <a16:creationId xmlns:a16="http://schemas.microsoft.com/office/drawing/2014/main" id="{506B82E3-7574-8641-8CB1-25AF95410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Baithe &gt; J’bus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Couôrre&gt; J’couothis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Craithe&gt; J’crus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Dithe&gt; J’dis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Êcrithe &gt; J’êcrivis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Faithe&gt; J’fis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Liéthe &gt; J’lius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Mett’&gt; j’mîns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4579" name="Picture 7" descr="JérriaisCow_COL.png">
            <a:extLst>
              <a:ext uri="{FF2B5EF4-FFF2-40B4-BE49-F238E27FC236}">
                <a16:creationId xmlns:a16="http://schemas.microsoft.com/office/drawing/2014/main" id="{BF36E83E-87B5-F845-864D-B9CE19AC2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48325"/>
            <a:ext cx="133191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8" descr="JérriaisLogo_COL.ai">
            <a:extLst>
              <a:ext uri="{FF2B5EF4-FFF2-40B4-BE49-F238E27FC236}">
                <a16:creationId xmlns:a16="http://schemas.microsoft.com/office/drawing/2014/main" id="{7F8A8BA8-75A4-9643-A712-C8D34D51A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270500"/>
            <a:ext cx="22844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39"/>
    </mc:Choice>
    <mc:Fallback xmlns="">
      <p:transition spd="slow" advTm="2203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1855D459-0258-9349-9728-338F26622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Other irregular verbs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2" name="Content Placeholder 6">
            <a:extLst>
              <a:ext uri="{FF2B5EF4-FFF2-40B4-BE49-F238E27FC236}">
                <a16:creationId xmlns:a16="http://schemas.microsoft.com/office/drawing/2014/main" id="{F06242B5-F6B3-DE40-8B13-1C9D03102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Ouï</a:t>
            </a:r>
            <a:r>
              <a:rPr lang="en-US" altLang="en-US" dirty="0">
                <a:ea typeface="ＭＳ Ｐゴシック" panose="020B0600070205080204" pitchFamily="34" charset="-128"/>
              </a:rPr>
              <a:t>&gt; </a:t>
            </a:r>
            <a:r>
              <a:rPr lang="en-US" altLang="en-US" dirty="0" err="1">
                <a:ea typeface="ＭＳ Ｐゴシック" panose="020B0600070205080204" pitchFamily="34" charset="-128"/>
              </a:rPr>
              <a:t>J’ouïs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 err="1">
                <a:ea typeface="ＭＳ Ｐゴシック" panose="020B0600070205080204" pitchFamily="34" charset="-128"/>
              </a:rPr>
              <a:t>Èrchéver</a:t>
            </a:r>
            <a:r>
              <a:rPr lang="en-US" altLang="en-US" dirty="0">
                <a:ea typeface="ＭＳ Ｐゴシック" panose="020B0600070205080204" pitchFamily="34" charset="-128"/>
              </a:rPr>
              <a:t>&gt; </a:t>
            </a:r>
            <a:r>
              <a:rPr lang="en-US" altLang="en-US" dirty="0" err="1">
                <a:ea typeface="ＭＳ Ｐゴシック" panose="020B0600070205080204" pitchFamily="34" charset="-128"/>
              </a:rPr>
              <a:t>J’èrchus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 err="1">
                <a:ea typeface="ＭＳ Ｐゴシック" panose="020B0600070205080204" pitchFamily="34" charset="-128"/>
              </a:rPr>
              <a:t>Rithe</a:t>
            </a:r>
            <a:r>
              <a:rPr lang="en-US" altLang="en-US" dirty="0">
                <a:ea typeface="ＭＳ Ｐゴシック" panose="020B0600070205080204" pitchFamily="34" charset="-128"/>
              </a:rPr>
              <a:t>&gt; </a:t>
            </a:r>
            <a:r>
              <a:rPr lang="en-US" altLang="en-US">
                <a:ea typeface="ＭＳ Ｐゴシック" panose="020B0600070205080204" pitchFamily="34" charset="-128"/>
              </a:rPr>
              <a:t>J’ris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 err="1">
                <a:ea typeface="ＭＳ Ｐゴシック" panose="020B0600070205080204" pitchFamily="34" charset="-128"/>
              </a:rPr>
              <a:t>Tchaie</a:t>
            </a:r>
            <a:r>
              <a:rPr lang="en-US" altLang="en-US" dirty="0">
                <a:ea typeface="ＭＳ Ｐゴシック" panose="020B0600070205080204" pitchFamily="34" charset="-128"/>
              </a:rPr>
              <a:t> &gt; </a:t>
            </a:r>
            <a:r>
              <a:rPr lang="en-US" altLang="en-US" dirty="0" err="1">
                <a:ea typeface="ＭＳ Ｐゴシック" panose="020B0600070205080204" pitchFamily="34" charset="-128"/>
              </a:rPr>
              <a:t>Jé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tchis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 err="1">
                <a:ea typeface="ＭＳ Ｐゴシック" panose="020B0600070205080204" pitchFamily="34" charset="-128"/>
              </a:rPr>
              <a:t>Vaie</a:t>
            </a:r>
            <a:r>
              <a:rPr lang="en-US" altLang="en-US" dirty="0">
                <a:ea typeface="ＭＳ Ｐゴシック" panose="020B0600070205080204" pitchFamily="34" charset="-128"/>
              </a:rPr>
              <a:t>&gt; </a:t>
            </a:r>
            <a:r>
              <a:rPr lang="en-US" altLang="en-US" dirty="0" err="1">
                <a:ea typeface="ＭＳ Ｐゴシック" panose="020B0600070205080204" pitchFamily="34" charset="-128"/>
              </a:rPr>
              <a:t>J’vis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 err="1">
                <a:ea typeface="ＭＳ Ｐゴシック" panose="020B0600070205080204" pitchFamily="34" charset="-128"/>
              </a:rPr>
              <a:t>V’nîn</a:t>
            </a:r>
            <a:r>
              <a:rPr lang="en-US" altLang="en-US" dirty="0">
                <a:ea typeface="ＭＳ Ｐゴシック" panose="020B0600070205080204" pitchFamily="34" charset="-128"/>
              </a:rPr>
              <a:t>&gt; </a:t>
            </a:r>
            <a:r>
              <a:rPr lang="en-US" altLang="en-US" dirty="0" err="1">
                <a:ea typeface="ＭＳ Ｐゴシック" panose="020B0600070205080204" pitchFamily="34" charset="-128"/>
              </a:rPr>
              <a:t>J’vîns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5603" name="Picture 7" descr="JérriaisCow_COL.png">
            <a:extLst>
              <a:ext uri="{FF2B5EF4-FFF2-40B4-BE49-F238E27FC236}">
                <a16:creationId xmlns:a16="http://schemas.microsoft.com/office/drawing/2014/main" id="{F547B7C4-3559-6F4F-8FB8-4FCB646BD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689600"/>
            <a:ext cx="133191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 descr="JérriaisLogo_COL.ai">
            <a:extLst>
              <a:ext uri="{FF2B5EF4-FFF2-40B4-BE49-F238E27FC236}">
                <a16:creationId xmlns:a16="http://schemas.microsoft.com/office/drawing/2014/main" id="{FF33C9F6-D1B5-D243-8D03-FA3AAE1CC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453063"/>
            <a:ext cx="22844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91"/>
    </mc:Choice>
    <mc:Fallback xmlns="">
      <p:transition spd="slow" advTm="1849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BF53-38BC-014F-94E5-FBA214062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2474913"/>
            <a:ext cx="7772400" cy="1470025"/>
          </a:xfrm>
        </p:spPr>
        <p:txBody>
          <a:bodyPr/>
          <a:lstStyle/>
          <a:p>
            <a:pPr eaLnBrk="1" hangingPunct="1"/>
            <a:r>
              <a:rPr lang="en-IE" altLang="en-US" sz="4000" dirty="0">
                <a:ea typeface="ＭＳ Ｐゴシック" panose="020B0600070205080204" pitchFamily="34" charset="-128"/>
              </a:rPr>
              <a:t>To form the past simple (also called </a:t>
            </a:r>
            <a:r>
              <a:rPr lang="en-IE" altLang="en-US" sz="4000" dirty="0" err="1">
                <a:ea typeface="ＭＳ Ｐゴシック" panose="020B0600070205080204" pitchFamily="34" charset="-128"/>
              </a:rPr>
              <a:t>preterite</a:t>
            </a:r>
            <a:r>
              <a:rPr lang="en-IE" altLang="en-US" sz="4000" dirty="0">
                <a:ea typeface="ＭＳ Ｐゴシック" panose="020B0600070205080204" pitchFamily="34" charset="-128"/>
              </a:rPr>
              <a:t> tense), take the stem of the verb and add these endings:</a:t>
            </a:r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7B045D87-3537-0D43-8D7B-DA3C360C7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450" y="4365625"/>
            <a:ext cx="6843713" cy="1752600"/>
          </a:xfrm>
        </p:spPr>
        <p:txBody>
          <a:bodyPr/>
          <a:lstStyle/>
          <a:p>
            <a:pPr eaLnBrk="1" hangingPunct="1"/>
            <a:r>
              <a:rPr lang="en-IE" altLang="en-US" sz="4000">
                <a:solidFill>
                  <a:srgbClr val="FF0000"/>
                </a:solidFill>
                <a:ea typeface="ＭＳ Ｐゴシック" panose="020B0600070205080204" pitchFamily="34" charset="-128"/>
              </a:rPr>
              <a:t>is     is      it      înmes      îtes      îtent</a:t>
            </a:r>
            <a:r>
              <a:rPr lang="en-IE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16387" name="Picture 5" descr="JérriaisCow_COL.png">
            <a:extLst>
              <a:ext uri="{FF2B5EF4-FFF2-40B4-BE49-F238E27FC236}">
                <a16:creationId xmlns:a16="http://schemas.microsoft.com/office/drawing/2014/main" id="{4923158A-5570-3046-B574-202E1EE36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49275"/>
            <a:ext cx="2332037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JérriaisLogo_COL.ai">
            <a:extLst>
              <a:ext uri="{FF2B5EF4-FFF2-40B4-BE49-F238E27FC236}">
                <a16:creationId xmlns:a16="http://schemas.microsoft.com/office/drawing/2014/main" id="{BC87289E-36AB-1C40-834C-B7976E859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5445125"/>
            <a:ext cx="22844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16"/>
    </mc:Choice>
    <mc:Fallback xmlns="">
      <p:transition spd="slow" advTm="11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3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Placeholder 3">
            <a:extLst>
              <a:ext uri="{FF2B5EF4-FFF2-40B4-BE49-F238E27FC236}">
                <a16:creationId xmlns:a16="http://schemas.microsoft.com/office/drawing/2014/main" id="{9B260270-A6E1-9143-A0D6-F980E760C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963" y="1323975"/>
            <a:ext cx="4040187" cy="639763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410" name="Content Placeholder 4">
            <a:extLst>
              <a:ext uri="{FF2B5EF4-FFF2-40B4-BE49-F238E27FC236}">
                <a16:creationId xmlns:a16="http://schemas.microsoft.com/office/drawing/2014/main" id="{270E140D-3B8B-064B-9BCB-5B7FC2B64B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411" name="Text Placeholder 5">
            <a:extLst>
              <a:ext uri="{FF2B5EF4-FFF2-40B4-BE49-F238E27FC236}">
                <a16:creationId xmlns:a16="http://schemas.microsoft.com/office/drawing/2014/main" id="{971328CB-A88D-C945-9C23-EAEFAA4AB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788" y="1114425"/>
            <a:ext cx="4041775" cy="6397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Ex: pâl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er </a:t>
            </a:r>
            <a:r>
              <a:rPr lang="en-US" altLang="en-US" b="0">
                <a:ea typeface="ＭＳ Ｐゴシック" panose="020B0600070205080204" pitchFamily="34" charset="-128"/>
              </a:rPr>
              <a:t>(to speak, to talk)</a:t>
            </a:r>
          </a:p>
        </p:txBody>
      </p:sp>
      <p:sp>
        <p:nvSpPr>
          <p:cNvPr id="17412" name="Content Placeholder 6">
            <a:extLst>
              <a:ext uri="{FF2B5EF4-FFF2-40B4-BE49-F238E27FC236}">
                <a16:creationId xmlns:a16="http://schemas.microsoft.com/office/drawing/2014/main" id="{3CCEEB8C-A957-0742-A4F9-F22D29264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" y="2174875"/>
            <a:ext cx="6418263" cy="4008438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&gt; pâl = stem of the verb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= j’pâl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is</a:t>
            </a:r>
            <a:r>
              <a:rPr lang="en-US" altLang="en-US">
                <a:ea typeface="ＭＳ Ｐゴシック" panose="020B0600070205080204" pitchFamily="34" charset="-128"/>
              </a:rPr>
              <a:t> = I spoke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tu pâl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is</a:t>
            </a:r>
            <a:r>
              <a:rPr lang="en-US" altLang="en-US">
                <a:ea typeface="ＭＳ Ｐゴシック" panose="020B0600070205080204" pitchFamily="34" charset="-128"/>
              </a:rPr>
              <a:t>, i’ pâl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it</a:t>
            </a:r>
            <a:r>
              <a:rPr lang="en-US" altLang="en-US">
                <a:ea typeface="ＭＳ Ｐゴシック" panose="020B0600070205080204" pitchFamily="34" charset="-128"/>
              </a:rPr>
              <a:t>, j’pâl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înmes</a:t>
            </a:r>
            <a:r>
              <a:rPr lang="en-US" altLang="en-US">
                <a:ea typeface="ＭＳ Ｐゴシック" panose="020B0600070205080204" pitchFamily="34" charset="-128"/>
              </a:rPr>
              <a:t>, ou pal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îtes</a:t>
            </a:r>
            <a:r>
              <a:rPr lang="en-US" altLang="en-US">
                <a:ea typeface="ＭＳ Ｐゴシック" panose="020B0600070205080204" pitchFamily="34" charset="-128"/>
              </a:rPr>
              <a:t>, i’ pâl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îtent</a:t>
            </a:r>
          </a:p>
        </p:txBody>
      </p:sp>
      <p:pic>
        <p:nvPicPr>
          <p:cNvPr id="17413" name="Picture 7" descr="JérriaisCow_COL.png">
            <a:extLst>
              <a:ext uri="{FF2B5EF4-FFF2-40B4-BE49-F238E27FC236}">
                <a16:creationId xmlns:a16="http://schemas.microsoft.com/office/drawing/2014/main" id="{BBF62CDB-5048-144E-BD43-2157A8C36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648325"/>
            <a:ext cx="13319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JérriaisLogo_COL.ai">
            <a:extLst>
              <a:ext uri="{FF2B5EF4-FFF2-40B4-BE49-F238E27FC236}">
                <a16:creationId xmlns:a16="http://schemas.microsoft.com/office/drawing/2014/main" id="{8CB623A2-6EB2-3942-B937-0A922E1CD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270500"/>
            <a:ext cx="22844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itle 2">
            <a:extLst>
              <a:ext uri="{FF2B5EF4-FFF2-40B4-BE49-F238E27FC236}">
                <a16:creationId xmlns:a16="http://schemas.microsoft.com/office/drawing/2014/main" id="{31A8050C-8826-B446-9BBE-DB5AD596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Exempl’ye: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95"/>
    </mc:Choice>
    <mc:Fallback xmlns="">
      <p:transition spd="slow" advTm="2289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Placeholder 3">
            <a:extLst>
              <a:ext uri="{FF2B5EF4-FFF2-40B4-BE49-F238E27FC236}">
                <a16:creationId xmlns:a16="http://schemas.microsoft.com/office/drawing/2014/main" id="{0596698E-AD97-D644-A2BC-76DA33EB1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963" y="1323975"/>
            <a:ext cx="4040187" cy="639763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4" name="Content Placeholder 4">
            <a:extLst>
              <a:ext uri="{FF2B5EF4-FFF2-40B4-BE49-F238E27FC236}">
                <a16:creationId xmlns:a16="http://schemas.microsoft.com/office/drawing/2014/main" id="{7056C032-18BC-0047-A321-1BAE3060F7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5" name="Text Placeholder 5">
            <a:extLst>
              <a:ext uri="{FF2B5EF4-FFF2-40B4-BE49-F238E27FC236}">
                <a16:creationId xmlns:a16="http://schemas.microsoft.com/office/drawing/2014/main" id="{A5271614-152E-8448-BAA7-559BA41AB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788" y="1114425"/>
            <a:ext cx="4041775" cy="6397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Ex: finn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i </a:t>
            </a:r>
            <a:r>
              <a:rPr lang="en-US" altLang="en-US" b="0">
                <a:ea typeface="ＭＳ Ｐゴシック" panose="020B0600070205080204" pitchFamily="34" charset="-128"/>
              </a:rPr>
              <a:t>(to finnish) </a:t>
            </a:r>
          </a:p>
        </p:txBody>
      </p:sp>
      <p:sp>
        <p:nvSpPr>
          <p:cNvPr id="18436" name="Content Placeholder 6">
            <a:extLst>
              <a:ext uri="{FF2B5EF4-FFF2-40B4-BE49-F238E27FC236}">
                <a16:creationId xmlns:a16="http://schemas.microsoft.com/office/drawing/2014/main" id="{6346BCAF-CA17-4A43-87D9-305FC61FB0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" y="2174875"/>
            <a:ext cx="6418263" cy="4008438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&gt; finn = stem of the verb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= j’finn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is</a:t>
            </a:r>
            <a:r>
              <a:rPr lang="en-US" altLang="en-US">
                <a:ea typeface="ＭＳ Ｐゴシック" panose="020B0600070205080204" pitchFamily="34" charset="-128"/>
              </a:rPr>
              <a:t> = I spoke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tu finn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is</a:t>
            </a:r>
            <a:r>
              <a:rPr lang="en-US" altLang="en-US">
                <a:ea typeface="ＭＳ Ｐゴシック" panose="020B0600070205080204" pitchFamily="34" charset="-128"/>
              </a:rPr>
              <a:t>, i’ finn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it</a:t>
            </a:r>
            <a:r>
              <a:rPr lang="en-US" altLang="en-US">
                <a:ea typeface="ＭＳ Ｐゴシック" panose="020B0600070205080204" pitchFamily="34" charset="-128"/>
              </a:rPr>
              <a:t>, j’finn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înmes </a:t>
            </a:r>
            <a:r>
              <a:rPr lang="en-US" altLang="en-US">
                <a:ea typeface="ＭＳ Ｐゴシック" panose="020B0600070205080204" pitchFamily="34" charset="-128"/>
              </a:rPr>
              <a:t>(or j’finniss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înmes</a:t>
            </a:r>
            <a:r>
              <a:rPr lang="en-US" altLang="en-US">
                <a:ea typeface="ＭＳ Ｐゴシック" panose="020B0600070205080204" pitchFamily="34" charset="-128"/>
              </a:rPr>
              <a:t>), ou finn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îtes</a:t>
            </a:r>
            <a:r>
              <a:rPr lang="en-US" altLang="en-US">
                <a:ea typeface="ＭＳ Ｐゴシック" panose="020B0600070205080204" pitchFamily="34" charset="-128"/>
              </a:rPr>
              <a:t>, i’ finn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îtent</a:t>
            </a:r>
          </a:p>
        </p:txBody>
      </p:sp>
      <p:pic>
        <p:nvPicPr>
          <p:cNvPr id="18437" name="Picture 7" descr="JérriaisCow_COL.png">
            <a:extLst>
              <a:ext uri="{FF2B5EF4-FFF2-40B4-BE49-F238E27FC236}">
                <a16:creationId xmlns:a16="http://schemas.microsoft.com/office/drawing/2014/main" id="{CBC0B26B-C7A5-734D-AAA6-E897652CE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648325"/>
            <a:ext cx="13319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JérriaisLogo_COL.ai">
            <a:extLst>
              <a:ext uri="{FF2B5EF4-FFF2-40B4-BE49-F238E27FC236}">
                <a16:creationId xmlns:a16="http://schemas.microsoft.com/office/drawing/2014/main" id="{6BA75879-58A4-B841-90D5-A4239ED03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270500"/>
            <a:ext cx="22844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itle 2">
            <a:extLst>
              <a:ext uri="{FF2B5EF4-FFF2-40B4-BE49-F238E27FC236}">
                <a16:creationId xmlns:a16="http://schemas.microsoft.com/office/drawing/2014/main" id="{FE3519AA-90BF-E943-9539-CCDE9090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Exempl’ye: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62"/>
    </mc:Choice>
    <mc:Fallback xmlns="">
      <p:transition spd="slow" advTm="2086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Placeholder 3">
            <a:extLst>
              <a:ext uri="{FF2B5EF4-FFF2-40B4-BE49-F238E27FC236}">
                <a16:creationId xmlns:a16="http://schemas.microsoft.com/office/drawing/2014/main" id="{62BADAE5-1B97-3841-ADCD-DD3392AF6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963" y="1323975"/>
            <a:ext cx="4040187" cy="639763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8" name="Content Placeholder 4">
            <a:extLst>
              <a:ext uri="{FF2B5EF4-FFF2-40B4-BE49-F238E27FC236}">
                <a16:creationId xmlns:a16="http://schemas.microsoft.com/office/drawing/2014/main" id="{1F7AF8DB-3A0B-4C4B-9FAB-F3945050ED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9" name="Text Placeholder 5">
            <a:extLst>
              <a:ext uri="{FF2B5EF4-FFF2-40B4-BE49-F238E27FC236}">
                <a16:creationId xmlns:a16="http://schemas.microsoft.com/office/drawing/2014/main" id="{9CFD5DF1-F6BC-A849-AF33-604DB06B3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788" y="1114425"/>
            <a:ext cx="4041775" cy="6397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Ex: vend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re </a:t>
            </a:r>
            <a:r>
              <a:rPr lang="en-US" altLang="en-US" b="0">
                <a:ea typeface="ＭＳ Ｐゴシック" panose="020B0600070205080204" pitchFamily="34" charset="-128"/>
              </a:rPr>
              <a:t>(to sell) </a:t>
            </a:r>
          </a:p>
        </p:txBody>
      </p:sp>
      <p:sp>
        <p:nvSpPr>
          <p:cNvPr id="19460" name="Content Placeholder 6">
            <a:extLst>
              <a:ext uri="{FF2B5EF4-FFF2-40B4-BE49-F238E27FC236}">
                <a16:creationId xmlns:a16="http://schemas.microsoft.com/office/drawing/2014/main" id="{000021BF-E95A-8C46-8DA4-2827D9FC1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" y="2174875"/>
            <a:ext cx="6418263" cy="4008438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&gt; vend = stem of the verb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= j’vend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is</a:t>
            </a:r>
            <a:r>
              <a:rPr lang="en-US" altLang="en-US">
                <a:ea typeface="ＭＳ Ｐゴシック" panose="020B0600070205080204" pitchFamily="34" charset="-128"/>
              </a:rPr>
              <a:t> = I spoke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tu vend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is</a:t>
            </a:r>
            <a:r>
              <a:rPr lang="en-US" altLang="en-US">
                <a:ea typeface="ＭＳ Ｐゴシック" panose="020B0600070205080204" pitchFamily="34" charset="-128"/>
              </a:rPr>
              <a:t>, i’ vend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it</a:t>
            </a:r>
            <a:r>
              <a:rPr lang="en-US" altLang="en-US">
                <a:ea typeface="ＭＳ Ｐゴシック" panose="020B0600070205080204" pitchFamily="34" charset="-128"/>
              </a:rPr>
              <a:t>, j’vend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înmes</a:t>
            </a:r>
            <a:r>
              <a:rPr lang="en-US" altLang="en-US">
                <a:ea typeface="ＭＳ Ｐゴシック" panose="020B0600070205080204" pitchFamily="34" charset="-128"/>
              </a:rPr>
              <a:t>, ou vend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îtes</a:t>
            </a:r>
            <a:r>
              <a:rPr lang="en-US" altLang="en-US">
                <a:ea typeface="ＭＳ Ｐゴシック" panose="020B0600070205080204" pitchFamily="34" charset="-128"/>
              </a:rPr>
              <a:t>, i’ vend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îtent</a:t>
            </a:r>
          </a:p>
        </p:txBody>
      </p:sp>
      <p:pic>
        <p:nvPicPr>
          <p:cNvPr id="19461" name="Picture 7" descr="JérriaisCow_COL.png">
            <a:extLst>
              <a:ext uri="{FF2B5EF4-FFF2-40B4-BE49-F238E27FC236}">
                <a16:creationId xmlns:a16="http://schemas.microsoft.com/office/drawing/2014/main" id="{C7BE1865-E0D0-0B4E-B18E-DE847B652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648325"/>
            <a:ext cx="13319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JérriaisLogo_COL.ai">
            <a:extLst>
              <a:ext uri="{FF2B5EF4-FFF2-40B4-BE49-F238E27FC236}">
                <a16:creationId xmlns:a16="http://schemas.microsoft.com/office/drawing/2014/main" id="{A1E803C1-0AEF-A44B-AEF2-FDAB421D6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270500"/>
            <a:ext cx="22844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itle 2">
            <a:extLst>
              <a:ext uri="{FF2B5EF4-FFF2-40B4-BE49-F238E27FC236}">
                <a16:creationId xmlns:a16="http://schemas.microsoft.com/office/drawing/2014/main" id="{53C7B042-1194-0042-80E4-E57B5B86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Exempl’ye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55"/>
    </mc:Choice>
    <mc:Fallback xmlns="">
      <p:transition spd="slow" advTm="1615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077CC443-36D7-1C49-ABA7-6164C743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IE" altLang="en-US" sz="4000">
                <a:ea typeface="ＭＳ Ｐゴシック" panose="020B0600070205080204" pitchFamily="34" charset="-128"/>
              </a:rPr>
              <a:t>Translate the following </a:t>
            </a:r>
            <a:br>
              <a:rPr lang="en-IE" altLang="en-US" sz="4000">
                <a:ea typeface="ＭＳ Ｐゴシック" panose="020B0600070205080204" pitchFamily="34" charset="-128"/>
              </a:rPr>
            </a:br>
            <a:r>
              <a:rPr lang="en-IE" altLang="en-US" sz="4000">
                <a:ea typeface="ＭＳ Ｐゴシック" panose="020B0600070205080204" pitchFamily="34" charset="-128"/>
              </a:rPr>
              <a:t>phrases into English…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3BCA3-4EE4-2D43-B7C3-8E8D28093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3251200" cy="45259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fr-FR" altLang="en-US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J’acatis = </a:t>
            </a:r>
            <a:endParaRPr lang="fr-FR" altLang="en-US" sz="300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fr-FR" altLang="en-US" sz="3000">
                <a:ea typeface="ＭＳ Ｐゴシック" panose="020B0600070205080204" pitchFamily="34" charset="-128"/>
              </a:rPr>
              <a:t>I’ donnit = 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fr-FR" altLang="en-US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Ous êcoutîtes =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fr-FR" altLang="en-US" sz="3000">
                <a:ea typeface="ＭＳ Ｐゴシック" panose="020B0600070205080204" pitchFamily="34" charset="-128"/>
              </a:rPr>
              <a:t>J’finnînmes= </a:t>
            </a:r>
          </a:p>
        </p:txBody>
      </p:sp>
      <p:sp>
        <p:nvSpPr>
          <p:cNvPr id="16387" name="TextBox 3">
            <a:extLst>
              <a:ext uri="{FF2B5EF4-FFF2-40B4-BE49-F238E27FC236}">
                <a16:creationId xmlns:a16="http://schemas.microsoft.com/office/drawing/2014/main" id="{6D41B6A4-30C3-0F48-B5C8-AE3DB8565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1844675"/>
            <a:ext cx="38163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3000">
                <a:solidFill>
                  <a:srgbClr val="FF0000"/>
                </a:solidFill>
              </a:rPr>
              <a:t>I bought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3000"/>
              <a:t>He gave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3000">
                <a:solidFill>
                  <a:srgbClr val="FF0000"/>
                </a:solidFill>
              </a:rPr>
              <a:t>You (plural) listened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3000"/>
              <a:t>We finished</a:t>
            </a:r>
          </a:p>
        </p:txBody>
      </p:sp>
      <p:pic>
        <p:nvPicPr>
          <p:cNvPr id="20484" name="Picture 5" descr="JérriaisCow_COL.png">
            <a:extLst>
              <a:ext uri="{FF2B5EF4-FFF2-40B4-BE49-F238E27FC236}">
                <a16:creationId xmlns:a16="http://schemas.microsoft.com/office/drawing/2014/main" id="{5D246FD3-83BB-1C44-84DA-13F077428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5243513"/>
            <a:ext cx="17145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JérriaisLogo_COL.ai">
            <a:extLst>
              <a:ext uri="{FF2B5EF4-FFF2-40B4-BE49-F238E27FC236}">
                <a16:creationId xmlns:a16="http://schemas.microsoft.com/office/drawing/2014/main" id="{32CBAC2C-495B-5640-BA91-6527B5965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5270500"/>
            <a:ext cx="2284412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79"/>
    </mc:Choice>
    <mc:Fallback xmlns="">
      <p:transition spd="slow" advTm="13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14E84-30D1-0C4C-AB9C-A75CE9C25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z="4000">
                <a:ea typeface="ＭＳ Ｐゴシック" panose="020B0600070205080204" pitchFamily="34" charset="-128"/>
              </a:rPr>
              <a:t>Translate the following into Jèrriais…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20C98-FFB9-F845-BF90-2F8632492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IE" altLang="en-US">
                <a:solidFill>
                  <a:srgbClr val="009900"/>
                </a:solidFill>
                <a:ea typeface="ＭＳ Ｐゴシック" panose="020B0600070205080204" pitchFamily="34" charset="-128"/>
              </a:rPr>
              <a:t>I helped (aîdgi) =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IE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He arrived (arriver)=</a:t>
            </a:r>
            <a:r>
              <a:rPr lang="en-IE" altLang="en-US">
                <a:ea typeface="ＭＳ Ｐゴシック" panose="020B0600070205080204" pitchFamily="3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IE" altLang="en-US">
                <a:solidFill>
                  <a:schemeClr val="hlink"/>
                </a:solidFill>
                <a:ea typeface="ＭＳ Ｐゴシック" panose="020B0600070205080204" pitchFamily="34" charset="-128"/>
              </a:rPr>
              <a:t>We built (bâti) =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IE" altLang="en-US">
                <a:solidFill>
                  <a:srgbClr val="FF3300"/>
                </a:solidFill>
                <a:ea typeface="ＭＳ Ｐゴシック" panose="020B0600070205080204" pitchFamily="34" charset="-128"/>
              </a:rPr>
              <a:t>They drove (cachi) =</a:t>
            </a:r>
            <a:r>
              <a:rPr lang="en-IE" altLang="en-US">
                <a:ea typeface="ＭＳ Ｐゴシック" panose="020B0600070205080204" pitchFamily="3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IE" altLang="en-US">
                <a:solidFill>
                  <a:srgbClr val="9900CC"/>
                </a:solidFill>
                <a:ea typeface="ＭＳ Ｐゴシック" panose="020B0600070205080204" pitchFamily="34" charset="-128"/>
              </a:rPr>
              <a:t>You (sing) sang (chanter) =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IE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We packed (patchi) =</a:t>
            </a:r>
            <a:r>
              <a:rPr lang="en-IE" altLang="en-US">
                <a:ea typeface="ＭＳ Ｐゴシック" panose="020B0600070205080204" pitchFamily="3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IE" altLang="en-US">
                <a:solidFill>
                  <a:srgbClr val="669900"/>
                </a:solidFill>
                <a:ea typeface="ＭＳ Ｐゴシック" panose="020B0600070205080204" pitchFamily="34" charset="-128"/>
              </a:rPr>
              <a:t>She looked for (chèrchi) =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IE" altLang="en-US">
                <a:solidFill>
                  <a:srgbClr val="0099FF"/>
                </a:solidFill>
                <a:ea typeface="ＭＳ Ｐゴシック" panose="020B0600070205080204" pitchFamily="34" charset="-128"/>
              </a:rPr>
              <a:t>I decided (décider) =</a:t>
            </a:r>
            <a:r>
              <a:rPr lang="en-IE" altLang="en-US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19459" name="Text Box 4">
            <a:extLst>
              <a:ext uri="{FF2B5EF4-FFF2-40B4-BE49-F238E27FC236}">
                <a16:creationId xmlns:a16="http://schemas.microsoft.com/office/drawing/2014/main" id="{7D5529F6-6EC7-6741-8FEA-90CEC3711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1684338"/>
            <a:ext cx="2771775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GB" altLang="en-US" dirty="0" err="1">
                <a:solidFill>
                  <a:srgbClr val="009900"/>
                </a:solidFill>
              </a:rPr>
              <a:t>J’aîdg</a:t>
            </a:r>
            <a:r>
              <a:rPr lang="en-GB" altLang="en-US" u="sng" dirty="0" err="1">
                <a:solidFill>
                  <a:srgbClr val="009900"/>
                </a:solidFill>
              </a:rPr>
              <a:t>is</a:t>
            </a:r>
            <a:endParaRPr lang="en-GB" altLang="en-US" u="sng" dirty="0">
              <a:solidFill>
                <a:srgbClr val="0099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GB" altLang="en-US" dirty="0">
                <a:solidFill>
                  <a:srgbClr val="FF0000"/>
                </a:solidFill>
              </a:rPr>
              <a:t>Il </a:t>
            </a:r>
            <a:r>
              <a:rPr lang="en-GB" altLang="en-US" dirty="0" err="1">
                <a:solidFill>
                  <a:srgbClr val="FF0000"/>
                </a:solidFill>
              </a:rPr>
              <a:t>arriv</a:t>
            </a:r>
            <a:r>
              <a:rPr lang="en-GB" altLang="en-US" u="sng" dirty="0" err="1">
                <a:solidFill>
                  <a:srgbClr val="FF0000"/>
                </a:solidFill>
              </a:rPr>
              <a:t>it</a:t>
            </a:r>
            <a:endParaRPr lang="en-GB" altLang="en-US" u="sng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GB" altLang="en-US" dirty="0" err="1">
                <a:solidFill>
                  <a:schemeClr val="hlink"/>
                </a:solidFill>
              </a:rPr>
              <a:t>J’bât</a:t>
            </a:r>
            <a:r>
              <a:rPr lang="en-GB" altLang="en-US" u="sng" dirty="0" err="1">
                <a:solidFill>
                  <a:schemeClr val="hlink"/>
                </a:solidFill>
              </a:rPr>
              <a:t>înmes</a:t>
            </a:r>
            <a:endParaRPr lang="en-GB" altLang="en-US" u="sng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GB" altLang="en-US" dirty="0">
                <a:solidFill>
                  <a:srgbClr val="FF3300"/>
                </a:solidFill>
              </a:rPr>
              <a:t>I’ </a:t>
            </a:r>
            <a:r>
              <a:rPr lang="en-GB" altLang="en-US" dirty="0" err="1">
                <a:solidFill>
                  <a:srgbClr val="FF3300"/>
                </a:solidFill>
              </a:rPr>
              <a:t>cach</a:t>
            </a:r>
            <a:r>
              <a:rPr lang="en-GB" altLang="en-US" u="sng" dirty="0" err="1">
                <a:solidFill>
                  <a:srgbClr val="FF3300"/>
                </a:solidFill>
              </a:rPr>
              <a:t>îtent</a:t>
            </a:r>
            <a:endParaRPr lang="en-GB" altLang="en-US" u="sng" dirty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GB" altLang="en-US" dirty="0">
                <a:solidFill>
                  <a:srgbClr val="9900CC"/>
                </a:solidFill>
              </a:rPr>
              <a:t>Tu </a:t>
            </a:r>
            <a:r>
              <a:rPr lang="en-GB" altLang="en-US" dirty="0" err="1">
                <a:solidFill>
                  <a:srgbClr val="9900CC"/>
                </a:solidFill>
              </a:rPr>
              <a:t>chant</a:t>
            </a:r>
            <a:r>
              <a:rPr lang="en-GB" altLang="en-US" u="sng" dirty="0" err="1">
                <a:solidFill>
                  <a:srgbClr val="9900CC"/>
                </a:solidFill>
              </a:rPr>
              <a:t>is</a:t>
            </a:r>
            <a:endParaRPr lang="en-GB" altLang="en-US" u="sng" dirty="0">
              <a:solidFill>
                <a:srgbClr val="9900CC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GB" altLang="en-US" dirty="0">
                <a:solidFill>
                  <a:srgbClr val="CC3300"/>
                </a:solidFill>
              </a:rPr>
              <a:t>J’ </a:t>
            </a:r>
            <a:r>
              <a:rPr lang="en-GB" altLang="en-US" dirty="0" err="1">
                <a:solidFill>
                  <a:srgbClr val="CC3300"/>
                </a:solidFill>
              </a:rPr>
              <a:t>patch</a:t>
            </a:r>
            <a:r>
              <a:rPr lang="en-GB" altLang="en-US" u="sng" dirty="0" err="1">
                <a:solidFill>
                  <a:srgbClr val="CC3300"/>
                </a:solidFill>
              </a:rPr>
              <a:t>înmes</a:t>
            </a:r>
            <a:r>
              <a:rPr lang="en-GB" altLang="en-US" dirty="0">
                <a:solidFill>
                  <a:srgbClr val="CC3300"/>
                </a:solidFill>
              </a:rPr>
              <a:t> </a:t>
            </a:r>
            <a:endParaRPr lang="en-GB" altLang="en-US" u="sng" dirty="0">
              <a:solidFill>
                <a:srgbClr val="CC33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GB" altLang="en-US" dirty="0" err="1">
                <a:solidFill>
                  <a:srgbClr val="669900"/>
                </a:solidFill>
              </a:rPr>
              <a:t>Ou</a:t>
            </a:r>
            <a:r>
              <a:rPr lang="en-GB" altLang="en-US" dirty="0">
                <a:solidFill>
                  <a:srgbClr val="669900"/>
                </a:solidFill>
              </a:rPr>
              <a:t> </a:t>
            </a:r>
            <a:r>
              <a:rPr lang="en-GB" altLang="en-US" dirty="0" err="1">
                <a:solidFill>
                  <a:srgbClr val="669900"/>
                </a:solidFill>
              </a:rPr>
              <a:t>chèrch</a:t>
            </a:r>
            <a:r>
              <a:rPr lang="en-GB" altLang="en-US" u="sng" dirty="0" err="1">
                <a:solidFill>
                  <a:srgbClr val="669900"/>
                </a:solidFill>
              </a:rPr>
              <a:t>it</a:t>
            </a:r>
            <a:endParaRPr lang="en-GB" altLang="en-US" u="sng" dirty="0">
              <a:solidFill>
                <a:srgbClr val="6699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GB" altLang="en-US" dirty="0" err="1">
                <a:solidFill>
                  <a:srgbClr val="0099FF"/>
                </a:solidFill>
              </a:rPr>
              <a:t>J’décid</a:t>
            </a:r>
            <a:r>
              <a:rPr lang="en-GB" altLang="en-US" u="sng" dirty="0" err="1">
                <a:solidFill>
                  <a:srgbClr val="0099FF"/>
                </a:solidFill>
              </a:rPr>
              <a:t>is</a:t>
            </a:r>
            <a:endParaRPr lang="en-GB" altLang="en-US" u="sng" dirty="0">
              <a:solidFill>
                <a:srgbClr val="0099FF"/>
              </a:solidFill>
            </a:endParaRPr>
          </a:p>
        </p:txBody>
      </p:sp>
      <p:sp>
        <p:nvSpPr>
          <p:cNvPr id="21508" name="AutoShape 6" descr="2Q==">
            <a:extLst>
              <a:ext uri="{FF2B5EF4-FFF2-40B4-BE49-F238E27FC236}">
                <a16:creationId xmlns:a16="http://schemas.microsoft.com/office/drawing/2014/main" id="{6CA76274-B238-3E40-AF0D-A8DEE0398B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05225" y="2700338"/>
            <a:ext cx="17335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21509" name="AutoShape 8" descr="2Q==">
            <a:extLst>
              <a:ext uri="{FF2B5EF4-FFF2-40B4-BE49-F238E27FC236}">
                <a16:creationId xmlns:a16="http://schemas.microsoft.com/office/drawing/2014/main" id="{664AB300-C076-0D47-8446-E2770216A3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388" y="0"/>
            <a:ext cx="17335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21510" name="Picture 7" descr="JérriaisLogo_COL.ai">
            <a:extLst>
              <a:ext uri="{FF2B5EF4-FFF2-40B4-BE49-F238E27FC236}">
                <a16:creationId xmlns:a16="http://schemas.microsoft.com/office/drawing/2014/main" id="{A203B968-4856-ED4E-89FD-F241394B7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5429250"/>
            <a:ext cx="22860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07"/>
    </mc:Choice>
    <mc:Fallback xmlns="">
      <p:transition spd="slow" advTm="18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Placeholder 3">
            <a:extLst>
              <a:ext uri="{FF2B5EF4-FFF2-40B4-BE49-F238E27FC236}">
                <a16:creationId xmlns:a16="http://schemas.microsoft.com/office/drawing/2014/main" id="{D22F52AF-8BAA-1346-85D5-38FCA94A2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963" y="1323975"/>
            <a:ext cx="4040187" cy="639763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2530" name="Content Placeholder 4">
            <a:extLst>
              <a:ext uri="{FF2B5EF4-FFF2-40B4-BE49-F238E27FC236}">
                <a16:creationId xmlns:a16="http://schemas.microsoft.com/office/drawing/2014/main" id="{2BA1D276-9472-E44D-9557-0F1AC4FCBE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J’eus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Tu’eus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Il / oulle eut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J’eûnmes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Ous eûtes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Il’ eûtent (or il’ eûdrent)</a:t>
            </a:r>
          </a:p>
        </p:txBody>
      </p:sp>
      <p:sp>
        <p:nvSpPr>
          <p:cNvPr id="22531" name="Text Placeholder 5">
            <a:extLst>
              <a:ext uri="{FF2B5EF4-FFF2-40B4-BE49-F238E27FC236}">
                <a16:creationId xmlns:a16="http://schemas.microsoft.com/office/drawing/2014/main" id="{B2119FA5-ACBD-4344-9906-A35CE9EDD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788" y="1114425"/>
            <a:ext cx="4041775" cy="6397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Ex: aver (to have)</a:t>
            </a:r>
          </a:p>
        </p:txBody>
      </p:sp>
      <p:pic>
        <p:nvPicPr>
          <p:cNvPr id="22532" name="Picture 7" descr="JérriaisCow_COL.png">
            <a:extLst>
              <a:ext uri="{FF2B5EF4-FFF2-40B4-BE49-F238E27FC236}">
                <a16:creationId xmlns:a16="http://schemas.microsoft.com/office/drawing/2014/main" id="{77948E25-95DF-4941-A670-E815B38A4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648325"/>
            <a:ext cx="13319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JérriaisLogo_COL.ai">
            <a:extLst>
              <a:ext uri="{FF2B5EF4-FFF2-40B4-BE49-F238E27FC236}">
                <a16:creationId xmlns:a16="http://schemas.microsoft.com/office/drawing/2014/main" id="{DDBD5B8A-5878-B142-BC01-D08B9CEE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270500"/>
            <a:ext cx="22844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itle 2">
            <a:extLst>
              <a:ext uri="{FF2B5EF4-FFF2-40B4-BE49-F238E27FC236}">
                <a16:creationId xmlns:a16="http://schemas.microsoft.com/office/drawing/2014/main" id="{B4F95512-A960-DC4A-B822-915C9767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 auxiliary verb:</a:t>
            </a:r>
          </a:p>
        </p:txBody>
      </p:sp>
      <p:sp>
        <p:nvSpPr>
          <p:cNvPr id="22535" name="Content Placeholder 1">
            <a:extLst>
              <a:ext uri="{FF2B5EF4-FFF2-40B4-BE49-F238E27FC236}">
                <a16:creationId xmlns:a16="http://schemas.microsoft.com/office/drawing/2014/main" id="{729C55C7-27D9-5741-A909-4B76396E61B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 had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You had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He/she had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We had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You (plural) had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They had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25"/>
    </mc:Choice>
    <mc:Fallback xmlns="">
      <p:transition spd="slow" advTm="1482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Placeholder 3">
            <a:extLst>
              <a:ext uri="{FF2B5EF4-FFF2-40B4-BE49-F238E27FC236}">
                <a16:creationId xmlns:a16="http://schemas.microsoft.com/office/drawing/2014/main" id="{7AC622DB-569D-0F42-B7AB-7A2377037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963" y="1323975"/>
            <a:ext cx="4040187" cy="639763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3554" name="Content Placeholder 4">
            <a:extLst>
              <a:ext uri="{FF2B5EF4-FFF2-40B4-BE49-F238E27FC236}">
                <a16:creationId xmlns:a16="http://schemas.microsoft.com/office/drawing/2014/main" id="{964A8A3A-F1C7-0643-BE90-CDEC0BF5BD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J’fus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Tu fus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I’ / ou fut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J’fûmes (or j’feûnmes)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Ou fûtes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I’ fûtent (or i’ fûdrent)</a:t>
            </a:r>
          </a:p>
        </p:txBody>
      </p:sp>
      <p:sp>
        <p:nvSpPr>
          <p:cNvPr id="23555" name="Text Placeholder 5">
            <a:extLst>
              <a:ext uri="{FF2B5EF4-FFF2-40B4-BE49-F238E27FC236}">
                <a16:creationId xmlns:a16="http://schemas.microsoft.com/office/drawing/2014/main" id="{F6E5B0F5-CE0D-364E-9959-6CE5C8F68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788" y="1114425"/>
            <a:ext cx="4041775" cy="6397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Ex: êt’ (to be)</a:t>
            </a:r>
            <a:endParaRPr lang="en-US" altLang="en-US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3556" name="Picture 7" descr="JérriaisCow_COL.png">
            <a:extLst>
              <a:ext uri="{FF2B5EF4-FFF2-40B4-BE49-F238E27FC236}">
                <a16:creationId xmlns:a16="http://schemas.microsoft.com/office/drawing/2014/main" id="{8170C4F9-6AD3-C34B-BFA2-AC9385F14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648325"/>
            <a:ext cx="13319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 descr="JérriaisLogo_COL.ai">
            <a:extLst>
              <a:ext uri="{FF2B5EF4-FFF2-40B4-BE49-F238E27FC236}">
                <a16:creationId xmlns:a16="http://schemas.microsoft.com/office/drawing/2014/main" id="{D95FA747-3284-6440-B147-3DC89CDED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270500"/>
            <a:ext cx="22844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itle 2">
            <a:extLst>
              <a:ext uri="{FF2B5EF4-FFF2-40B4-BE49-F238E27FC236}">
                <a16:creationId xmlns:a16="http://schemas.microsoft.com/office/drawing/2014/main" id="{32B66DA5-B6E3-6949-8733-D998F970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auxiliary verb:</a:t>
            </a:r>
          </a:p>
        </p:txBody>
      </p:sp>
      <p:sp>
        <p:nvSpPr>
          <p:cNvPr id="23559" name="Content Placeholder 1">
            <a:extLst>
              <a:ext uri="{FF2B5EF4-FFF2-40B4-BE49-F238E27FC236}">
                <a16:creationId xmlns:a16="http://schemas.microsoft.com/office/drawing/2014/main" id="{2BA0A160-9B3E-AE48-B30D-609C53962CA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 was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You were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He/ she was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We were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You (plural) were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They were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86"/>
    </mc:Choice>
    <mc:Fallback xmlns="">
      <p:transition spd="slow" advTm="1388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1.9|1.9|2.2|2.1|1|0.6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1.2|1.8|1.7|2|1.7|1.9|2.4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9" id="{A2C3E7CA-2F88-A847-9273-ECD093A9C446}" vid="{F9C6CC99-1411-624D-885B-87F480DE0A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414</Words>
  <Application>Microsoft Macintosh PowerPoint</Application>
  <PresentationFormat>On-screen Show (4:3)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Lé passé simpl’ye the past simple is used tell about events  that took place in the past </vt:lpstr>
      <vt:lpstr>To form the past simple (also called preterite tense), take the stem of the verb and add these endings:</vt:lpstr>
      <vt:lpstr>Exempl’ye:</vt:lpstr>
      <vt:lpstr>Exempl’ye:</vt:lpstr>
      <vt:lpstr>Exempl’ye:</vt:lpstr>
      <vt:lpstr>Translate the following  phrases into English…</vt:lpstr>
      <vt:lpstr>Translate the following into Jèrriais…</vt:lpstr>
      <vt:lpstr> auxiliary verb:</vt:lpstr>
      <vt:lpstr>auxiliary verb:</vt:lpstr>
      <vt:lpstr>Other irregular verbs </vt:lpstr>
      <vt:lpstr>Other irregular verbs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 passé simpl’ye the past simple is used tell about events  that took place in the past </dc:title>
  <dc:creator>Aline Cattermole</dc:creator>
  <cp:lastModifiedBy>Aline Cattermole</cp:lastModifiedBy>
  <cp:revision>1</cp:revision>
  <cp:lastPrinted>2018-10-09T13:59:57Z</cp:lastPrinted>
  <dcterms:created xsi:type="dcterms:W3CDTF">2021-10-07T07:42:43Z</dcterms:created>
  <dcterms:modified xsi:type="dcterms:W3CDTF">2021-10-07T07:44:12Z</dcterms:modified>
</cp:coreProperties>
</file>