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8" r:id="rId2"/>
    <p:sldId id="346" r:id="rId3"/>
    <p:sldId id="347" r:id="rId4"/>
    <p:sldId id="287" r:id="rId5"/>
    <p:sldId id="429" r:id="rId6"/>
    <p:sldId id="348" r:id="rId7"/>
    <p:sldId id="430" r:id="rId8"/>
    <p:sldId id="310" r:id="rId9"/>
    <p:sldId id="421" r:id="rId10"/>
    <p:sldId id="402" r:id="rId11"/>
    <p:sldId id="422" r:id="rId12"/>
    <p:sldId id="423" r:id="rId13"/>
    <p:sldId id="366" r:id="rId14"/>
    <p:sldId id="425" r:id="rId15"/>
    <p:sldId id="427" r:id="rId16"/>
    <p:sldId id="428" r:id="rId17"/>
    <p:sldId id="29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88939"/>
  </p:normalViewPr>
  <p:slideViewPr>
    <p:cSldViewPr snapToGrid="0" snapToObjects="1">
      <p:cViewPr varScale="1">
        <p:scale>
          <a:sx n="101" d="100"/>
          <a:sy n="101" d="100"/>
        </p:scale>
        <p:origin x="17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E744C-A49F-9842-B805-11C313FFD5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77651-34AB-D448-86CC-FD0AD809F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21320-FB5D-AC46-9A9D-B3AB5643F5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3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4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6.m4a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6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microsoft.com/office/2007/relationships/media" Target="../media/media68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9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7" Type="http://schemas.openxmlformats.org/officeDocument/2006/relationships/image" Target="../media/image15.tiff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1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microsoft.com/office/2007/relationships/hdphoto" Target="../media/hdphoto1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microsoft.com/office/2007/relationships/media" Target="../media/media3.m4a"/><Relationship Id="rId21" Type="http://schemas.microsoft.com/office/2007/relationships/hdphoto" Target="../media/hdphoto5.wdp"/><Relationship Id="rId7" Type="http://schemas.microsoft.com/office/2007/relationships/media" Target="../media/media7.m4a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microsoft.com/office/2007/relationships/media" Target="../media/media2.m4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.emf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1.png"/><Relationship Id="rId5" Type="http://schemas.microsoft.com/office/2007/relationships/media" Target="../media/media5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4.png"/><Relationship Id="rId10" Type="http://schemas.microsoft.com/office/2007/relationships/media" Target="../media/media10.m4a"/><Relationship Id="rId19" Type="http://schemas.microsoft.com/office/2007/relationships/hdphoto" Target="../media/hdphoto4.wdp"/><Relationship Id="rId4" Type="http://schemas.microsoft.com/office/2007/relationships/media" Target="../media/media4.m4a"/><Relationship Id="rId9" Type="http://schemas.microsoft.com/office/2007/relationships/media" Target="../media/media9.m4a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8.wdp"/><Relationship Id="rId30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microsoft.com/office/2007/relationships/media" Target="../media/media22.m4a"/><Relationship Id="rId1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microsoft.com/office/2007/relationships/media" Target="../media/media16.m4a"/><Relationship Id="rId12" Type="http://schemas.microsoft.com/office/2007/relationships/media" Target="../media/media21.m4a"/><Relationship Id="rId17" Type="http://schemas.openxmlformats.org/officeDocument/2006/relationships/image" Target="../media/image3.png"/><Relationship Id="rId2" Type="http://schemas.microsoft.com/office/2007/relationships/media" Target="../media/media11.m4a"/><Relationship Id="rId16" Type="http://schemas.openxmlformats.org/officeDocument/2006/relationships/image" Target="../media/image2.emf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11" Type="http://schemas.microsoft.com/office/2007/relationships/media" Target="../media/media20.m4a"/><Relationship Id="rId5" Type="http://schemas.microsoft.com/office/2007/relationships/media" Target="../media/media14.m4a"/><Relationship Id="rId15" Type="http://schemas.openxmlformats.org/officeDocument/2006/relationships/notesSlide" Target="../notesSlides/notesSlide1.xml"/><Relationship Id="rId10" Type="http://schemas.microsoft.com/office/2007/relationships/media" Target="../media/media19.m4a"/><Relationship Id="rId4" Type="http://schemas.microsoft.com/office/2007/relationships/media" Target="../media/media13.m4a"/><Relationship Id="rId9" Type="http://schemas.microsoft.com/office/2007/relationships/media" Target="../media/media18.m4a"/><Relationship Id="rId1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9.m4a"/><Relationship Id="rId13" Type="http://schemas.microsoft.com/office/2007/relationships/media" Target="../media/media34.m4a"/><Relationship Id="rId18" Type="http://schemas.microsoft.com/office/2007/relationships/media" Target="../media/media38.m4a"/><Relationship Id="rId3" Type="http://schemas.microsoft.com/office/2007/relationships/media" Target="../media/media24.m4a"/><Relationship Id="rId21" Type="http://schemas.microsoft.com/office/2007/relationships/media" Target="../media/media41.m4a"/><Relationship Id="rId7" Type="http://schemas.microsoft.com/office/2007/relationships/media" Target="../media/media28.m4a"/><Relationship Id="rId12" Type="http://schemas.microsoft.com/office/2007/relationships/media" Target="../media/media33.m4a"/><Relationship Id="rId17" Type="http://schemas.microsoft.com/office/2007/relationships/media" Target="../media/media37.m4a"/><Relationship Id="rId2" Type="http://schemas.microsoft.com/office/2007/relationships/media" Target="../media/media23.m4a"/><Relationship Id="rId16" Type="http://schemas.microsoft.com/office/2007/relationships/media" Target="../media/media36.m4a"/><Relationship Id="rId20" Type="http://schemas.microsoft.com/office/2007/relationships/media" Target="../media/media40.m4a"/><Relationship Id="rId1" Type="http://schemas.openxmlformats.org/officeDocument/2006/relationships/audio" Target="NULL" TargetMode="External"/><Relationship Id="rId6" Type="http://schemas.microsoft.com/office/2007/relationships/media" Target="../media/media27.m4a"/><Relationship Id="rId11" Type="http://schemas.microsoft.com/office/2007/relationships/media" Target="../media/media32.m4a"/><Relationship Id="rId24" Type="http://schemas.openxmlformats.org/officeDocument/2006/relationships/image" Target="../media/image4.png"/><Relationship Id="rId5" Type="http://schemas.microsoft.com/office/2007/relationships/media" Target="../media/media26.m4a"/><Relationship Id="rId15" Type="http://schemas.microsoft.com/office/2007/relationships/media" Target="../media/media35.m4a"/><Relationship Id="rId23" Type="http://schemas.openxmlformats.org/officeDocument/2006/relationships/image" Target="../media/image13.emf"/><Relationship Id="rId10" Type="http://schemas.microsoft.com/office/2007/relationships/media" Target="../media/media31.m4a"/><Relationship Id="rId19" Type="http://schemas.microsoft.com/office/2007/relationships/media" Target="../media/media39.m4a"/><Relationship Id="rId4" Type="http://schemas.microsoft.com/office/2007/relationships/media" Target="../media/media25.m4a"/><Relationship Id="rId9" Type="http://schemas.microsoft.com/office/2007/relationships/media" Target="../media/media30.m4a"/><Relationship Id="rId14" Type="http://schemas.openxmlformats.org/officeDocument/2006/relationships/audio" Target="../media/media34.m4a"/><Relationship Id="rId2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48.m4a"/><Relationship Id="rId3" Type="http://schemas.microsoft.com/office/2007/relationships/media" Target="../media/media43.m4a"/><Relationship Id="rId7" Type="http://schemas.microsoft.com/office/2007/relationships/media" Target="../media/media47.m4a"/><Relationship Id="rId12" Type="http://schemas.openxmlformats.org/officeDocument/2006/relationships/image" Target="../media/image4.png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6" Type="http://schemas.microsoft.com/office/2007/relationships/media" Target="../media/media46.m4a"/><Relationship Id="rId11" Type="http://schemas.openxmlformats.org/officeDocument/2006/relationships/image" Target="../media/image3.png"/><Relationship Id="rId5" Type="http://schemas.microsoft.com/office/2007/relationships/media" Target="../media/media45.m4a"/><Relationship Id="rId10" Type="http://schemas.openxmlformats.org/officeDocument/2006/relationships/image" Target="../media/image2.emf"/><Relationship Id="rId4" Type="http://schemas.microsoft.com/office/2007/relationships/media" Target="../media/media44.m4a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5.m4a"/><Relationship Id="rId13" Type="http://schemas.microsoft.com/office/2007/relationships/media" Target="../media/media60.m4a"/><Relationship Id="rId3" Type="http://schemas.microsoft.com/office/2007/relationships/media" Target="../media/media50.m4a"/><Relationship Id="rId7" Type="http://schemas.microsoft.com/office/2007/relationships/media" Target="../media/media54.m4a"/><Relationship Id="rId12" Type="http://schemas.microsoft.com/office/2007/relationships/media" Target="../media/media59.m4a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6" Type="http://schemas.microsoft.com/office/2007/relationships/media" Target="../media/media53.m4a"/><Relationship Id="rId11" Type="http://schemas.microsoft.com/office/2007/relationships/media" Target="../media/media58.m4a"/><Relationship Id="rId5" Type="http://schemas.microsoft.com/office/2007/relationships/media" Target="../media/media52.m4a"/><Relationship Id="rId15" Type="http://schemas.openxmlformats.org/officeDocument/2006/relationships/image" Target="../media/image4.png"/><Relationship Id="rId10" Type="http://schemas.microsoft.com/office/2007/relationships/media" Target="../media/media57.m4a"/><Relationship Id="rId4" Type="http://schemas.microsoft.com/office/2007/relationships/media" Target="../media/media51.m4a"/><Relationship Id="rId9" Type="http://schemas.microsoft.com/office/2007/relationships/media" Target="../media/media56.m4a"/><Relationship Id="rId1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010" y="1200597"/>
            <a:ext cx="8528368" cy="23876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preunmié nivé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deuxième tèrme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3026" y="3781736"/>
            <a:ext cx="4180974" cy="1078246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800000"/>
                </a:solidFill>
                <a:cs typeface="Arial" panose="020B0604020202020204" pitchFamily="34" charset="0"/>
              </a:rPr>
              <a:t>La léçon 8</a:t>
            </a:r>
          </a:p>
        </p:txBody>
      </p:sp>
    </p:spTree>
    <p:extLst>
      <p:ext uri="{BB962C8B-B14F-4D97-AF65-F5344CB8AC3E}">
        <p14:creationId xmlns:p14="http://schemas.microsoft.com/office/powerpoint/2010/main" val="314196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99" y="710395"/>
            <a:ext cx="8490802" cy="2909520"/>
          </a:xfrm>
        </p:spPr>
        <p:txBody>
          <a:bodyPr>
            <a:normAutofit fontScale="90000"/>
          </a:bodyPr>
          <a:lstStyle/>
          <a:p>
            <a:r>
              <a:rPr lang="en-US" sz="6750" dirty="0" err="1">
                <a:latin typeface="Arial Regular"/>
              </a:rPr>
              <a:t>Tch’est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qu’est</a:t>
            </a:r>
            <a:r>
              <a:rPr lang="en-US" sz="6750" dirty="0">
                <a:latin typeface="Arial Regular"/>
              </a:rPr>
              <a:t> la date </a:t>
            </a:r>
            <a:r>
              <a:rPr lang="en-US" sz="6750" dirty="0" err="1">
                <a:latin typeface="Arial Regular"/>
              </a:rPr>
              <a:t>aniet</a:t>
            </a:r>
            <a:r>
              <a:rPr lang="en-US" sz="6750" dirty="0">
                <a:latin typeface="Arial Regular"/>
              </a:rPr>
              <a:t>?</a:t>
            </a:r>
            <a:br>
              <a:rPr lang="en-US" sz="6750" dirty="0">
                <a:latin typeface="Arial Regular"/>
              </a:rPr>
            </a:br>
            <a:br>
              <a:rPr lang="en-US" sz="6750" dirty="0">
                <a:latin typeface="Arial Regular"/>
              </a:rPr>
            </a:br>
            <a:r>
              <a:rPr lang="en-US" sz="4200" dirty="0">
                <a:latin typeface="Arial Regular"/>
              </a:rPr>
              <a:t>(</a:t>
            </a:r>
            <a:r>
              <a:rPr lang="en-US" sz="4200" dirty="0" err="1">
                <a:latin typeface="Arial Regular"/>
              </a:rPr>
              <a:t>Tchi</a:t>
            </a:r>
            <a:r>
              <a:rPr lang="en-US" sz="4200" dirty="0">
                <a:latin typeface="Arial Regular"/>
              </a:rPr>
              <a:t> </a:t>
            </a:r>
            <a:r>
              <a:rPr lang="en-US" sz="4200" dirty="0" err="1">
                <a:latin typeface="Arial Regular"/>
              </a:rPr>
              <a:t>neunmétho</a:t>
            </a:r>
            <a:r>
              <a:rPr lang="en-US" sz="4200" dirty="0">
                <a:latin typeface="Arial Regular"/>
              </a:rPr>
              <a:t> </a:t>
            </a:r>
            <a:r>
              <a:rPr lang="en-US" sz="4200" dirty="0" err="1">
                <a:latin typeface="Arial Regular"/>
              </a:rPr>
              <a:t>qué</a:t>
            </a:r>
            <a:r>
              <a:rPr lang="en-US" sz="4200" dirty="0">
                <a:latin typeface="Arial Regular"/>
              </a:rPr>
              <a:t> </a:t>
            </a:r>
            <a:r>
              <a:rPr lang="en-US" sz="4200" dirty="0" err="1">
                <a:latin typeface="Arial Regular"/>
              </a:rPr>
              <a:t>ch’est</a:t>
            </a:r>
            <a:r>
              <a:rPr lang="en-US" sz="4200" dirty="0">
                <a:latin typeface="Arial Regular"/>
              </a:rPr>
              <a:t>?)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71D2A-84B7-0E43-88B3-DC697B74F334}"/>
              </a:ext>
            </a:extLst>
          </p:cNvPr>
          <p:cNvSpPr/>
          <p:nvPr/>
        </p:nvSpPr>
        <p:spPr>
          <a:xfrm>
            <a:off x="1706337" y="4975503"/>
            <a:ext cx="43749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 Regular"/>
              </a:rPr>
              <a:t>Ch’est lé…..</a:t>
            </a:r>
            <a:endParaRPr lang="en-US" sz="6000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E313A4-1454-EB4F-BDBB-EEE5A7C46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021" y="1352355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D2EDE2-010C-F244-94B0-463224CEF0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3148" y="49755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73" y="1349779"/>
            <a:ext cx="8490802" cy="2909520"/>
          </a:xfrm>
        </p:spPr>
        <p:txBody>
          <a:bodyPr>
            <a:normAutofit/>
          </a:bodyPr>
          <a:lstStyle/>
          <a:p>
            <a:r>
              <a:rPr lang="en-US" sz="6750" dirty="0" err="1">
                <a:latin typeface="Arial Regular"/>
              </a:rPr>
              <a:t>Tch’est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qu’est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l’mais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achteu</a:t>
            </a:r>
            <a:r>
              <a:rPr lang="en-US" sz="6750" dirty="0">
                <a:latin typeface="Arial Regular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EA463-BF1C-4A4E-A908-CAAE97CDE7BA}"/>
              </a:ext>
            </a:extLst>
          </p:cNvPr>
          <p:cNvSpPr/>
          <p:nvPr/>
        </p:nvSpPr>
        <p:spPr>
          <a:xfrm>
            <a:off x="2632612" y="4594629"/>
            <a:ext cx="3743332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750" dirty="0">
                <a:solidFill>
                  <a:prstClr val="black"/>
                </a:solidFill>
                <a:latin typeface="Arial Regular"/>
              </a:rPr>
              <a:t>Ch’est….</a:t>
            </a:r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013E51-DB52-6342-B88A-C72EF3451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5657" y="2939473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2A4C2F-FFFD-8A48-85DC-DC21CBDC9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5944" y="47537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12" y="-99548"/>
            <a:ext cx="8490802" cy="1291659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Arial Regular"/>
              </a:rPr>
              <a:t>Tch’est</a:t>
            </a:r>
            <a:r>
              <a:rPr lang="en-US" sz="4800" dirty="0">
                <a:latin typeface="Arial Regular"/>
              </a:rPr>
              <a:t> </a:t>
            </a:r>
            <a:r>
              <a:rPr lang="en-US" sz="4800" dirty="0" err="1">
                <a:latin typeface="Arial Regular"/>
              </a:rPr>
              <a:t>qu’est</a:t>
            </a:r>
            <a:r>
              <a:rPr lang="en-US" sz="4800" dirty="0">
                <a:latin typeface="Arial Regular"/>
              </a:rPr>
              <a:t> la date </a:t>
            </a:r>
            <a:r>
              <a:rPr lang="en-US" sz="4800" dirty="0" err="1">
                <a:latin typeface="Arial Regular"/>
              </a:rPr>
              <a:t>aniet</a:t>
            </a:r>
            <a:r>
              <a:rPr lang="en-US" sz="4800" dirty="0">
                <a:latin typeface="Arial Regular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12A02-D1B7-4443-AF11-334DADDF948E}"/>
              </a:ext>
            </a:extLst>
          </p:cNvPr>
          <p:cNvSpPr/>
          <p:nvPr/>
        </p:nvSpPr>
        <p:spPr>
          <a:xfrm>
            <a:off x="650078" y="4955765"/>
            <a:ext cx="7843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 Regular"/>
              </a:rPr>
              <a:t>Ch’est </a:t>
            </a:r>
            <a:r>
              <a:rPr lang="en-US" sz="4000" dirty="0">
                <a:solidFill>
                  <a:srgbClr val="941100"/>
                </a:solidFill>
                <a:latin typeface="Arial Regular"/>
              </a:rPr>
              <a:t>Mêcrédi </a:t>
            </a:r>
            <a:r>
              <a:rPr lang="en-US" sz="4000" dirty="0">
                <a:solidFill>
                  <a:prstClr val="black"/>
                </a:solidFill>
                <a:latin typeface="Arial Regular"/>
              </a:rPr>
              <a:t>lé </a:t>
            </a:r>
            <a:r>
              <a:rPr lang="en-US" sz="4000" i="1" dirty="0">
                <a:solidFill>
                  <a:srgbClr val="941100"/>
                </a:solidFill>
                <a:latin typeface="Arial Regular"/>
              </a:rPr>
              <a:t>tchînze</a:t>
            </a:r>
            <a:r>
              <a:rPr lang="en-US" sz="4000" i="1" dirty="0">
                <a:solidFill>
                  <a:schemeClr val="accent2">
                    <a:lumMod val="50000"/>
                  </a:schemeClr>
                </a:solidFill>
                <a:latin typeface="Arial Regular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 Regular"/>
              </a:rPr>
              <a:t>dé </a:t>
            </a:r>
            <a:r>
              <a:rPr lang="en-US" sz="4000" i="1" dirty="0">
                <a:solidFill>
                  <a:srgbClr val="941100"/>
                </a:solidFill>
                <a:latin typeface="Arial Regular"/>
              </a:rPr>
              <a:t>Juîn</a:t>
            </a:r>
            <a:r>
              <a:rPr lang="en-US" sz="4000" dirty="0">
                <a:solidFill>
                  <a:prstClr val="black"/>
                </a:solidFill>
                <a:latin typeface="Arial Regular"/>
              </a:rPr>
              <a:t> </a:t>
            </a:r>
            <a:endParaRPr lang="en-US" sz="4000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634D06-67A8-A145-88DC-8FD817C79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3864" y="207669"/>
            <a:ext cx="677224" cy="677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5F865-4717-6F4E-9408-B7B23CC773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63646" y="999735"/>
            <a:ext cx="4216708" cy="395603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3598AE-DB26-1348-BB03-AF29D2A7BE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13.6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476" y="5089386"/>
            <a:ext cx="574265" cy="5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16" y="1101490"/>
            <a:ext cx="8846444" cy="1030013"/>
          </a:xfrm>
        </p:spPr>
        <p:txBody>
          <a:bodyPr>
            <a:noAutofit/>
          </a:bodyPr>
          <a:lstStyle/>
          <a:p>
            <a:r>
              <a:rPr lang="en-US" sz="4875" dirty="0" err="1">
                <a:latin typeface="Arial Regular"/>
              </a:rPr>
              <a:t>Aniet</a:t>
            </a:r>
            <a:r>
              <a:rPr lang="en-US" sz="4875" dirty="0">
                <a:latin typeface="Arial Regular"/>
              </a:rPr>
              <a:t>, </a:t>
            </a:r>
            <a:r>
              <a:rPr lang="en-US" sz="4875" dirty="0" err="1">
                <a:latin typeface="Arial Regular"/>
              </a:rPr>
              <a:t>j’sommes</a:t>
            </a:r>
            <a:r>
              <a:rPr lang="en-US" sz="4875" dirty="0">
                <a:latin typeface="Arial Regular"/>
              </a:rPr>
              <a:t> </a:t>
            </a:r>
            <a:r>
              <a:rPr lang="en-US" sz="4875" dirty="0" err="1">
                <a:latin typeface="Arial Regular"/>
              </a:rPr>
              <a:t>à</a:t>
            </a:r>
            <a:r>
              <a:rPr lang="en-US" sz="4875" dirty="0">
                <a:latin typeface="Arial Regular"/>
              </a:rPr>
              <a:t> </a:t>
            </a:r>
            <a:r>
              <a:rPr lang="en-US" sz="4875" dirty="0" err="1">
                <a:latin typeface="Arial Regular"/>
              </a:rPr>
              <a:t>apprendre</a:t>
            </a:r>
            <a:r>
              <a:rPr lang="en-US" sz="4875" dirty="0">
                <a:latin typeface="Arial Regular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917408" y="2686427"/>
            <a:ext cx="7339262" cy="23939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Arial Regular"/>
              </a:rPr>
              <a:t>How to ask someone when their birthday is and how to say when our birthdays are in </a:t>
            </a:r>
            <a:r>
              <a:rPr lang="en-US" sz="3000" dirty="0" err="1">
                <a:latin typeface="Arial Regular"/>
              </a:rPr>
              <a:t>Jèrriais</a:t>
            </a:r>
            <a:r>
              <a:rPr lang="en-US" sz="3000" dirty="0">
                <a:latin typeface="Arial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04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406785"/>
            <a:ext cx="8254094" cy="1658346"/>
          </a:xfrm>
        </p:spPr>
        <p:txBody>
          <a:bodyPr>
            <a:normAutofit fontScale="90000"/>
          </a:bodyPr>
          <a:lstStyle/>
          <a:p>
            <a:r>
              <a:rPr lang="en-US" sz="6750" dirty="0" err="1">
                <a:latin typeface="Arial Regular"/>
              </a:rPr>
              <a:t>Quand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tchi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qu’est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t’n</a:t>
            </a:r>
            <a:r>
              <a:rPr lang="en-US" sz="6750" dirty="0">
                <a:latin typeface="Arial Regular"/>
              </a:rPr>
              <a:t> </a:t>
            </a:r>
            <a:r>
              <a:rPr lang="en-US" sz="6750" dirty="0" err="1">
                <a:latin typeface="Arial Regular"/>
              </a:rPr>
              <a:t>anniv</a:t>
            </a:r>
            <a:r>
              <a:rPr lang="en-US" sz="6750" dirty="0" err="1">
                <a:solidFill>
                  <a:srgbClr val="00B050"/>
                </a:solidFill>
                <a:latin typeface="Arial Regular"/>
              </a:rPr>
              <a:t>è</a:t>
            </a:r>
            <a:r>
              <a:rPr lang="en-US" sz="6750" dirty="0" err="1">
                <a:latin typeface="Arial Regular"/>
              </a:rPr>
              <a:t>rsiathe</a:t>
            </a:r>
            <a:r>
              <a:rPr lang="en-US" sz="6750" dirty="0">
                <a:latin typeface="Arial Regular"/>
              </a:rPr>
              <a:t>?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C8B000-5CD8-BA43-8204-9796F3C99F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8.0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5030" y="32523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115" y="88603"/>
            <a:ext cx="8635849" cy="165834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Regular"/>
              </a:rPr>
              <a:t>Quand tchi qu’est t’n </a:t>
            </a:r>
            <a:r>
              <a:rPr lang="en-US" sz="3600" dirty="0" err="1">
                <a:latin typeface="Arial Regular"/>
              </a:rPr>
              <a:t>anniv</a:t>
            </a:r>
            <a:r>
              <a:rPr lang="en-US" sz="3600" dirty="0" err="1">
                <a:solidFill>
                  <a:srgbClr val="00B050"/>
                </a:solidFill>
                <a:latin typeface="Arial Regular"/>
              </a:rPr>
              <a:t>è</a:t>
            </a:r>
            <a:r>
              <a:rPr lang="en-US" sz="3600" dirty="0" err="1">
                <a:latin typeface="Arial Regular"/>
              </a:rPr>
              <a:t>rsiathe</a:t>
            </a:r>
            <a:r>
              <a:rPr lang="en-US" sz="3600" dirty="0">
                <a:latin typeface="Arial Regular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725063-F2AE-9541-9BB6-9EA6A737DD41}"/>
              </a:ext>
            </a:extLst>
          </p:cNvPr>
          <p:cNvSpPr txBox="1">
            <a:spLocks/>
          </p:cNvSpPr>
          <p:nvPr/>
        </p:nvSpPr>
        <p:spPr>
          <a:xfrm>
            <a:off x="-206656" y="4667002"/>
            <a:ext cx="9230036" cy="65240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 Regular"/>
              </a:rPr>
              <a:t>M’n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 Regular"/>
              </a:rPr>
              <a:t>anniv</a:t>
            </a:r>
            <a:r>
              <a:rPr lang="en-US" sz="3600" dirty="0" err="1">
                <a:solidFill>
                  <a:srgbClr val="7030A0"/>
                </a:solidFill>
                <a:latin typeface="Arial Regular"/>
              </a:rPr>
              <a:t>è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ial Regular"/>
              </a:rPr>
              <a:t>rsiathe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 Regular"/>
              </a:rPr>
              <a:t> est lé dgiêx-neuf dé Mai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8B58A59-6105-3448-9470-8E3C9F03C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0218" y="511376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3B003-94B8-8449-9BD6-BD99920C75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0" t="10524" r="4010" b="3556"/>
          <a:stretch/>
        </p:blipFill>
        <p:spPr>
          <a:xfrm>
            <a:off x="1918525" y="1395855"/>
            <a:ext cx="3443843" cy="309437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72F10-0501-0B46-96A6-186A13706DE8}"/>
              </a:ext>
            </a:extLst>
          </p:cNvPr>
          <p:cNvSpPr txBox="1"/>
          <p:nvPr/>
        </p:nvSpPr>
        <p:spPr>
          <a:xfrm>
            <a:off x="2244436" y="1538597"/>
            <a:ext cx="27194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bert Color Bold Preview5" pitchFamily="2" charset="0"/>
                <a:ea typeface="Gilbert Color Bold Preview5" pitchFamily="2" charset="0"/>
              </a:rPr>
              <a:t>Mai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992BA8-5D75-7B46-9A78-ACA24E344C23}"/>
              </a:ext>
            </a:extLst>
          </p:cNvPr>
          <p:cNvSpPr/>
          <p:nvPr/>
        </p:nvSpPr>
        <p:spPr>
          <a:xfrm>
            <a:off x="2861953" y="3206338"/>
            <a:ext cx="629391" cy="584775"/>
          </a:xfrm>
          <a:prstGeom prst="ellipse">
            <a:avLst/>
          </a:prstGeom>
          <a:noFill/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0BB6711-6709-7F49-B562-F96DC1E13E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80" y="52570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323" y="2416725"/>
            <a:ext cx="6619460" cy="1658346"/>
          </a:xfrm>
        </p:spPr>
        <p:txBody>
          <a:bodyPr>
            <a:noAutofit/>
          </a:bodyPr>
          <a:lstStyle/>
          <a:p>
            <a:r>
              <a:rPr lang="en-US" sz="6750" dirty="0">
                <a:latin typeface="Arial Regular"/>
              </a:rPr>
              <a:t>Bouan A</a:t>
            </a:r>
            <a:r>
              <a:rPr lang="en-US" sz="6750">
                <a:latin typeface="Arial Regular"/>
              </a:rPr>
              <a:t>nniv</a:t>
            </a:r>
            <a:r>
              <a:rPr lang="en-US" sz="6750">
                <a:solidFill>
                  <a:srgbClr val="00B050"/>
                </a:solidFill>
                <a:latin typeface="Arial Regular"/>
              </a:rPr>
              <a:t>è</a:t>
            </a:r>
            <a:r>
              <a:rPr lang="en-US" sz="6750">
                <a:latin typeface="Arial Regular"/>
              </a:rPr>
              <a:t>rsiathe</a:t>
            </a:r>
            <a:r>
              <a:rPr lang="en-US" sz="6750" dirty="0">
                <a:latin typeface="Arial Regular"/>
              </a:rPr>
              <a:t>!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C70FE-EC8F-DB49-A83B-7D5E0ECB5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130" y="2641061"/>
            <a:ext cx="1285875" cy="120967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F489BBC-9DDD-8F4F-87D2-6A689A5E0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6.51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6267" y="42994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4100" y="275833"/>
            <a:ext cx="6858000" cy="2387600"/>
          </a:xfrm>
        </p:spPr>
        <p:txBody>
          <a:bodyPr>
            <a:normAutofit/>
          </a:bodyPr>
          <a:lstStyle/>
          <a:p>
            <a:r>
              <a:rPr lang="en-US" sz="100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 err="1">
                <a:latin typeface="Arial" panose="020B0604020202020204" pitchFamily="34" charset="0"/>
                <a:cs typeface="Arial" panose="020B0604020202020204" pitchFamily="34" charset="0"/>
              </a:rPr>
              <a:t>bétôt</a:t>
            </a:r>
            <a:r>
              <a:rPr lang="en-US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B3B9E86-F64A-9E4F-A406-12CCB152E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1257" y="1063233"/>
            <a:ext cx="812800" cy="812800"/>
          </a:xfrm>
          <a:prstGeom prst="rect">
            <a:avLst/>
          </a:prstGeom>
        </p:spPr>
      </p:pic>
      <p:pic>
        <p:nvPicPr>
          <p:cNvPr id="7" name="Picture 6" descr="A large white cake sitting on top of a table&#10;&#10;Description automatically generated">
            <a:extLst>
              <a:ext uri="{FF2B5EF4-FFF2-40B4-BE49-F238E27FC236}">
                <a16:creationId xmlns:a16="http://schemas.microsoft.com/office/drawing/2014/main" id="{0F5C10E0-1483-3142-BE41-AF9CBB023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849" y="2527134"/>
            <a:ext cx="4789370" cy="34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873" y="2158264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Bouônjour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18C556A-D835-5A46-925F-EEB998D7E8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.68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202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6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27ED6A-5835-954C-B8AD-DD1F3F607A66}"/>
              </a:ext>
            </a:extLst>
          </p:cNvPr>
          <p:cNvGrpSpPr/>
          <p:nvPr/>
        </p:nvGrpSpPr>
        <p:grpSpPr>
          <a:xfrm>
            <a:off x="3197136" y="445206"/>
            <a:ext cx="2624903" cy="1514110"/>
            <a:chOff x="5338978" y="303105"/>
            <a:chExt cx="2624903" cy="1514110"/>
          </a:xfrm>
        </p:grpSpPr>
        <p:sp>
          <p:nvSpPr>
            <p:cNvPr id="15" name="Oval Callout 14"/>
            <p:cNvSpPr/>
            <p:nvPr/>
          </p:nvSpPr>
          <p:spPr>
            <a:xfrm>
              <a:off x="5338978" y="303105"/>
              <a:ext cx="2624903" cy="151411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16" name="Text Box 4"/>
            <p:cNvSpPr txBox="1"/>
            <p:nvPr/>
          </p:nvSpPr>
          <p:spPr>
            <a:xfrm>
              <a:off x="5667395" y="586604"/>
              <a:ext cx="2077198" cy="92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d’charme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296" y="959560"/>
              <a:ext cx="842220" cy="7859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1703A-39D8-7143-AB38-C32E7E6C9578}"/>
              </a:ext>
            </a:extLst>
          </p:cNvPr>
          <p:cNvGrpSpPr/>
          <p:nvPr/>
        </p:nvGrpSpPr>
        <p:grpSpPr>
          <a:xfrm>
            <a:off x="6163440" y="381119"/>
            <a:ext cx="2793745" cy="1439940"/>
            <a:chOff x="8307602" y="417827"/>
            <a:chExt cx="2793745" cy="1439940"/>
          </a:xfrm>
        </p:grpSpPr>
        <p:sp>
          <p:nvSpPr>
            <p:cNvPr id="25" name="Oval Callout 24"/>
            <p:cNvSpPr/>
            <p:nvPr/>
          </p:nvSpPr>
          <p:spPr>
            <a:xfrm>
              <a:off x="8307602" y="417827"/>
              <a:ext cx="2793745" cy="143994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26" name="Text Box 4"/>
            <p:cNvSpPr txBox="1"/>
            <p:nvPr/>
          </p:nvSpPr>
          <p:spPr>
            <a:xfrm>
              <a:off x="8565297" y="614170"/>
              <a:ext cx="2210810" cy="87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mangnifique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4439" y="975974"/>
              <a:ext cx="800785" cy="764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E88A-0FB5-724F-AFFA-A692C766A9BE}"/>
              </a:ext>
            </a:extLst>
          </p:cNvPr>
          <p:cNvGrpSpPr/>
          <p:nvPr/>
        </p:nvGrpSpPr>
        <p:grpSpPr>
          <a:xfrm>
            <a:off x="6067966" y="2156511"/>
            <a:ext cx="2978508" cy="1481616"/>
            <a:chOff x="7591966" y="2156511"/>
            <a:chExt cx="2978508" cy="1481616"/>
          </a:xfrm>
        </p:grpSpPr>
        <p:sp>
          <p:nvSpPr>
            <p:cNvPr id="35" name="Oval Callout 34"/>
            <p:cNvSpPr/>
            <p:nvPr/>
          </p:nvSpPr>
          <p:spPr>
            <a:xfrm>
              <a:off x="7591966" y="2156511"/>
              <a:ext cx="2978508" cy="1481616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36" name="Text Box 4"/>
            <p:cNvSpPr txBox="1"/>
            <p:nvPr/>
          </p:nvSpPr>
          <p:spPr>
            <a:xfrm>
              <a:off x="7998421" y="2348034"/>
              <a:ext cx="2169240" cy="9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malheutheuse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1302" y="2741371"/>
              <a:ext cx="879253" cy="7715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DB22A-4579-F946-984B-00ADBE397E79}"/>
              </a:ext>
            </a:extLst>
          </p:cNvPr>
          <p:cNvGrpSpPr/>
          <p:nvPr/>
        </p:nvGrpSpPr>
        <p:grpSpPr>
          <a:xfrm>
            <a:off x="3148726" y="2216931"/>
            <a:ext cx="2665721" cy="1514109"/>
            <a:chOff x="4672725" y="2216930"/>
            <a:chExt cx="2665721" cy="1514109"/>
          </a:xfrm>
        </p:grpSpPr>
        <p:sp>
          <p:nvSpPr>
            <p:cNvPr id="40" name="Oval Callout 39"/>
            <p:cNvSpPr/>
            <p:nvPr/>
          </p:nvSpPr>
          <p:spPr>
            <a:xfrm>
              <a:off x="4672725" y="2216930"/>
              <a:ext cx="2665721" cy="1514109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978837" y="2386075"/>
              <a:ext cx="2109500" cy="9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486" y="2757259"/>
              <a:ext cx="755262" cy="85218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9" y="4290277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223912" y="2416486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.6988" end="333.946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3422" y="1037477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5.2876" end="395.125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363" y="1048619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36.5518" end="397.697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24464" y="3014037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.2122" end="421.864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52945" y="2995989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9.4157" end="490.763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06638" y="2971388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37.4085" end="209.56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7006" y="5067470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95.786" end="404.06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87163" y="5033469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02.6126" end="446.4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76046" y="4873907"/>
            <a:ext cx="498841" cy="498841"/>
          </a:xfrm>
          <a:prstGeom prst="rect">
            <a:avLst/>
          </a:prstGeom>
        </p:spPr>
      </p:pic>
      <p:pic>
        <p:nvPicPr>
          <p:cNvPr id="54" name="Picture 53" descr="JérriaisLogo_COL.ai">
            <a:extLst>
              <a:ext uri="{FF2B5EF4-FFF2-40B4-BE49-F238E27FC236}">
                <a16:creationId xmlns:a16="http://schemas.microsoft.com/office/drawing/2014/main" id="{BFB48E37-F0EB-054E-8A6C-903514DD6D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8" name="Picture 57" descr="JérriaisCow_COL.png">
            <a:extLst>
              <a:ext uri="{FF2B5EF4-FFF2-40B4-BE49-F238E27FC236}">
                <a16:creationId xmlns:a16="http://schemas.microsoft.com/office/drawing/2014/main" id="{FD1EA0BF-3D16-6943-99D1-7AAC96C2376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" y="5980458"/>
            <a:ext cx="931821" cy="6693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4400D1-CB4C-5441-81DD-4436A2C1170F}"/>
              </a:ext>
            </a:extLst>
          </p:cNvPr>
          <p:cNvGrpSpPr>
            <a:grpSpLocks/>
          </p:cNvGrpSpPr>
          <p:nvPr/>
        </p:nvGrpSpPr>
        <p:grpSpPr bwMode="auto">
          <a:xfrm rot="20806504">
            <a:off x="102868" y="203682"/>
            <a:ext cx="2878471" cy="1716463"/>
            <a:chOff x="330200" y="806450"/>
            <a:chExt cx="8483600" cy="5245100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3EB3B366-D578-0B46-A58B-D7A38F8FE73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EC014257-923E-6940-9666-0B3A00C105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3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3200" dirty="0">
                <a:ea typeface="ＭＳ 明朝"/>
                <a:cs typeface="Times New Roman"/>
              </a:endParaRPr>
            </a:p>
            <a:p>
              <a:pPr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414BBC-C5D3-5242-A67D-69443F44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62.9125" end="267.909"/>
                  <p14:fade out="436.969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0630162">
            <a:off x="2499667" y="625121"/>
            <a:ext cx="460987" cy="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1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6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5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152"/>
            <a:ext cx="8846444" cy="13733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  <a:cs typeface="Arial" panose="020B0604020202020204" pitchFamily="34" charset="0"/>
              </a:rPr>
              <a:t>Aniet, j’sommes à apprendre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62673" y="2423717"/>
            <a:ext cx="8673665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How to say the date</a:t>
            </a:r>
          </a:p>
        </p:txBody>
      </p:sp>
    </p:spTree>
    <p:extLst>
      <p:ext uri="{BB962C8B-B14F-4D97-AF65-F5344CB8AC3E}">
        <p14:creationId xmlns:p14="http://schemas.microsoft.com/office/powerpoint/2010/main" val="91855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7" name="Picture 6" descr="JérriaisCow_COL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1512" y="428179"/>
            <a:ext cx="294397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1 - ieune</a:t>
            </a:r>
          </a:p>
          <a:p>
            <a:r>
              <a:rPr lang="en-US" sz="3200" dirty="0">
                <a:latin typeface="Arial"/>
                <a:cs typeface="Arial"/>
              </a:rPr>
              <a:t>2 - deux</a:t>
            </a:r>
          </a:p>
          <a:p>
            <a:r>
              <a:rPr lang="en-US" sz="3200" dirty="0">
                <a:latin typeface="Arial"/>
                <a:cs typeface="Arial"/>
              </a:rPr>
              <a:t>3 - trais</a:t>
            </a:r>
          </a:p>
          <a:p>
            <a:r>
              <a:rPr lang="en-US" sz="3200" dirty="0">
                <a:latin typeface="Arial"/>
                <a:cs typeface="Arial"/>
              </a:rPr>
              <a:t>4 - quat’</a:t>
            </a:r>
          </a:p>
          <a:p>
            <a:r>
              <a:rPr lang="en-US" sz="3200" dirty="0">
                <a:latin typeface="Arial"/>
                <a:cs typeface="Arial"/>
              </a:rPr>
              <a:t>5 - chîn</a:t>
            </a:r>
          </a:p>
          <a:p>
            <a:r>
              <a:rPr lang="en-US" sz="3200" dirty="0">
                <a:latin typeface="Arial"/>
                <a:cs typeface="Arial"/>
              </a:rPr>
              <a:t>6 - six</a:t>
            </a:r>
          </a:p>
          <a:p>
            <a:r>
              <a:rPr lang="en-US" sz="3200" dirty="0">
                <a:latin typeface="Arial"/>
                <a:cs typeface="Arial"/>
              </a:rPr>
              <a:t>7 - sept</a:t>
            </a:r>
          </a:p>
          <a:p>
            <a:r>
              <a:rPr lang="en-US" sz="3200" dirty="0">
                <a:latin typeface="Arial"/>
                <a:cs typeface="Arial"/>
              </a:rPr>
              <a:t>8 - huit</a:t>
            </a:r>
          </a:p>
          <a:p>
            <a:r>
              <a:rPr lang="en-US" sz="3200" dirty="0">
                <a:latin typeface="Arial"/>
                <a:cs typeface="Arial"/>
              </a:rPr>
              <a:t>9 - neuf</a:t>
            </a:r>
          </a:p>
          <a:p>
            <a:r>
              <a:rPr lang="en-US" sz="3200" dirty="0">
                <a:latin typeface="Arial"/>
                <a:cs typeface="Arial"/>
              </a:rPr>
              <a:t>10 - dgix</a:t>
            </a:r>
          </a:p>
          <a:p>
            <a:r>
              <a:rPr lang="en-US" sz="3200" dirty="0">
                <a:latin typeface="Arial"/>
                <a:cs typeface="Arial"/>
              </a:rPr>
              <a:t>11 - onze</a:t>
            </a:r>
          </a:p>
          <a:p>
            <a:r>
              <a:rPr lang="en-US" sz="3200" dirty="0">
                <a:latin typeface="Arial"/>
                <a:cs typeface="Arial"/>
              </a:rPr>
              <a:t>12 - douze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BC11C5-15BB-3B45-9AD8-64C738DF87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.05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65956" y="540864"/>
            <a:ext cx="468000" cy="46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13C80D-04C6-FB46-8C48-908CC18A40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08.838" end="325.442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28606" y="1026230"/>
            <a:ext cx="468000" cy="468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6CFB68-9BAE-3145-B9AF-586841D7A2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7.32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2369" y="1515767"/>
            <a:ext cx="468000" cy="468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60DA6BF-876C-5146-A898-D22B672E8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76.0409" end="190.3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2369" y="1988735"/>
            <a:ext cx="468000" cy="4680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BA3B046-94A3-C541-BFE4-6EA1A82EE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5.27970000000001" end="186.272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17999" y="2499809"/>
            <a:ext cx="468000" cy="468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62A640-2DDF-E049-A88C-332F2BEA48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02.6809" end="383.60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83999" y="2977746"/>
            <a:ext cx="468000" cy="4680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799A08-87ED-D442-B740-AA15737B88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509.174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24867" y="3462149"/>
            <a:ext cx="468000" cy="4680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0A822C-E15E-6747-B35D-CCF8E1A7B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84.4948" end="412.326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24867" y="3950024"/>
            <a:ext cx="468000" cy="468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A15D852-9921-154F-A321-36BCF7DCB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18.6965" end="460.33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92271" y="4457477"/>
            <a:ext cx="468000" cy="468000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D6F6B2-6B9C-BC41-97DB-42C7811E47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94.1732" end="302.606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34756" y="4944120"/>
            <a:ext cx="468000" cy="468000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5636CE-A402-544B-AC5F-827E1B1590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289.7967" end="332.915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62606" y="5407412"/>
            <a:ext cx="468000" cy="468000"/>
          </a:xfrm>
          <a:prstGeom prst="rect">
            <a:avLst/>
          </a:prstGeom>
        </p:spPr>
      </p:pic>
      <p:pic>
        <p:nvPicPr>
          <p:cNvPr id="1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0CF8BF-31FD-EE4C-AC14-9CC89F768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end="1531.821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1352" y="59103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3F5AAA-74C5-0C4F-91D3-CDD9F98D785F}"/>
              </a:ext>
            </a:extLst>
          </p:cNvPr>
          <p:cNvSpPr txBox="1">
            <a:spLocks/>
          </p:cNvSpPr>
          <p:nvPr/>
        </p:nvSpPr>
        <p:spPr>
          <a:xfrm>
            <a:off x="176786" y="243127"/>
            <a:ext cx="4227060" cy="64789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13    </a:t>
            </a:r>
            <a:r>
              <a:rPr lang="en-US" sz="3200" dirty="0" err="1">
                <a:latin typeface="Arial"/>
                <a:ea typeface="Arial" charset="0"/>
                <a:cs typeface="Arial"/>
              </a:rPr>
              <a:t>treize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14	</a:t>
            </a:r>
            <a:r>
              <a:rPr lang="en-US" sz="3200" dirty="0" err="1">
                <a:latin typeface="Arial"/>
                <a:ea typeface="Arial" charset="0"/>
                <a:cs typeface="Arial"/>
              </a:rPr>
              <a:t>quatorze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15	tchînze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16	seize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17	dgiêx-sept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18	dgiêx-huit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dgiêx-neuf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vîngt’tch’ieune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54371D-E2CA-3547-82B0-D89E3F6C6B0C}"/>
              </a:ext>
            </a:extLst>
          </p:cNvPr>
          <p:cNvSpPr txBox="1">
            <a:spLocks/>
          </p:cNvSpPr>
          <p:nvPr/>
        </p:nvSpPr>
        <p:spPr>
          <a:xfrm>
            <a:off x="4839907" y="201826"/>
            <a:ext cx="4020880" cy="6185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vîngt-deux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vîngt-trais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vîngt-quat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’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vîngt-chînq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-six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-sept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vîngt-huit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vîngt-neuf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30	trente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31	trente’tch’ieune</a:t>
            </a:r>
          </a:p>
          <a:p>
            <a:pPr marL="742950" indent="-742950">
              <a:buAutoNum type="arabicPlain" startAt="22"/>
            </a:pPr>
            <a:endParaRPr lang="en-US" sz="3200" dirty="0">
              <a:latin typeface="Arial"/>
              <a:ea typeface="Arial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A4269-FB82-EF4C-9055-CD831984C3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22426" y="5737226"/>
            <a:ext cx="396231" cy="396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113F62-2D15-B74C-B08C-C840B19C9924}"/>
              </a:ext>
            </a:extLst>
          </p:cNvPr>
          <p:cNvSpPr txBox="1">
            <a:spLocks/>
          </p:cNvSpPr>
          <p:nvPr/>
        </p:nvSpPr>
        <p:spPr>
          <a:xfrm>
            <a:off x="6121196" y="226050"/>
            <a:ext cx="3110345" cy="1624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MontessoriScript" pitchFamily="2" charset="0"/>
              <a:ea typeface="Arial" charset="0"/>
              <a:cs typeface="Arial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6284ACF-0CB4-E245-AD13-7514E2B9F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9.690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45614" y="320872"/>
            <a:ext cx="396000" cy="396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3B11B47-4848-9C4A-89E7-3F8B0B5B75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14.86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93925" y="840217"/>
            <a:ext cx="396000" cy="3960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063132-4C6D-9149-8DEC-DD7DDF933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33.57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556073" y="1454385"/>
            <a:ext cx="396000" cy="396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7975F1-2922-CF45-B5C0-FBFD1320EB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55.93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251464" y="2015997"/>
            <a:ext cx="396000" cy="396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CEB0EF-E274-A847-9363-404911690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408.105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37817" y="2555652"/>
            <a:ext cx="396000" cy="3960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E1CCA2-1040-664C-B1B0-B4E1B9752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24.158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91925" y="3127558"/>
            <a:ext cx="396000" cy="3960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430A4C-9738-414A-8B3E-18F7DF831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453.3477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83356" y="3671972"/>
            <a:ext cx="396000" cy="396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30AA05-8B52-FD4E-805C-1EB8333E75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318.15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128893" y="4270671"/>
            <a:ext cx="396000" cy="396000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217E91-136E-FE42-931E-103E38D6E4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191.788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76148" y="4822939"/>
            <a:ext cx="396000" cy="396000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7B12192-9CD9-AD4D-9E21-A54611D54C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268.968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76448" y="262818"/>
            <a:ext cx="396000" cy="396000"/>
          </a:xfrm>
          <a:prstGeom prst="rect">
            <a:avLst/>
          </a:prstGeom>
        </p:spPr>
      </p:pic>
      <p:pic>
        <p:nvPicPr>
          <p:cNvPr id="1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C1605A-B362-924F-995E-208879498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306.6905" end="261.00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48672" y="882144"/>
            <a:ext cx="396000" cy="396000"/>
          </a:xfrm>
          <a:prstGeom prst="rect">
            <a:avLst/>
          </a:prstGeom>
        </p:spPr>
      </p:pic>
      <p:pic>
        <p:nvPicPr>
          <p:cNvPr id="1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A7EE75-09D2-F74D-A603-CBC0893E64E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38891" y="1438290"/>
            <a:ext cx="396000" cy="396000"/>
          </a:xfrm>
          <a:prstGeom prst="rect">
            <a:avLst/>
          </a:prstGeom>
        </p:spPr>
      </p:pic>
      <p:pic>
        <p:nvPicPr>
          <p:cNvPr id="1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38417C-70F1-A742-9DF6-CA29D8C70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st="516.0119999999999" end="373.87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5390" y="2028608"/>
            <a:ext cx="396000" cy="396000"/>
          </a:xfrm>
          <a:prstGeom prst="rect">
            <a:avLst/>
          </a:prstGeom>
        </p:spPr>
      </p:pic>
      <p:pic>
        <p:nvPicPr>
          <p:cNvPr id="2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6E1DB8-B94F-C64E-A5E0-07A073DD91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6">
                  <p14:trim st="670.6552" end="332.920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08961" y="2560774"/>
            <a:ext cx="396000" cy="396000"/>
          </a:xfrm>
          <a:prstGeom prst="rect">
            <a:avLst/>
          </a:prstGeom>
        </p:spPr>
      </p:pic>
      <p:pic>
        <p:nvPicPr>
          <p:cNvPr id="2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6F5DEB-BF3A-1245-A7F1-CC78E1E0E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7">
                  <p14:trim st="557.0242" end="281.052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48672" y="3127558"/>
            <a:ext cx="396000" cy="396000"/>
          </a:xfrm>
          <a:prstGeom prst="rect">
            <a:avLst/>
          </a:prstGeom>
        </p:spPr>
      </p:pic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58441C3-9204-A44D-858E-3A88CD29A4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8">
                  <p14:trim st="533.1804" end="346.889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40891" y="3693277"/>
            <a:ext cx="396000" cy="396000"/>
          </a:xfrm>
          <a:prstGeom prst="rect">
            <a:avLst/>
          </a:prstGeom>
        </p:spPr>
      </p:pic>
      <p:pic>
        <p:nvPicPr>
          <p:cNvPr id="2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00C7EB-FA2A-4640-859A-54A05ABC4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9">
                  <p14:trim st="640.3894" end="394.090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24812" y="4239851"/>
            <a:ext cx="396000" cy="396000"/>
          </a:xfrm>
          <a:prstGeom prst="rect">
            <a:avLst/>
          </a:prstGeom>
        </p:spPr>
      </p:pic>
      <p:pic>
        <p:nvPicPr>
          <p:cNvPr id="2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F323CF-F1C7-704C-BE32-C68D4FC174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0">
                  <p14:trim st="507.6624" end="308.866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019969" y="4809616"/>
            <a:ext cx="396000" cy="396000"/>
          </a:xfrm>
          <a:prstGeom prst="rect">
            <a:avLst/>
          </a:prstGeom>
        </p:spPr>
      </p:pic>
      <p:pic>
        <p:nvPicPr>
          <p:cNvPr id="2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38FF53-ADB6-8D42-A33A-75660BA90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1">
                  <p14:trim st="477.7533" end="411.578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650164" y="5341226"/>
            <a:ext cx="396000" cy="396000"/>
          </a:xfrm>
          <a:prstGeom prst="rect">
            <a:avLst/>
          </a:prstGeom>
        </p:spPr>
      </p:pic>
      <p:pic>
        <p:nvPicPr>
          <p:cNvPr id="2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254C46-9085-BD43-A4DD-2B4687FF8C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219.0698" end="405.550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38891" y="1440397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5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7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6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3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5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7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7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4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4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581" y="562782"/>
            <a:ext cx="71434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Lundi</a:t>
            </a:r>
          </a:p>
          <a:p>
            <a:r>
              <a:rPr lang="en-US" sz="3600" dirty="0">
                <a:latin typeface="Arial"/>
                <a:cs typeface="Arial"/>
              </a:rPr>
              <a:t>Mardi</a:t>
            </a:r>
          </a:p>
          <a:p>
            <a:r>
              <a:rPr lang="en-US" sz="3600" dirty="0">
                <a:latin typeface="Arial"/>
                <a:cs typeface="Arial"/>
              </a:rPr>
              <a:t>Mêcrédi</a:t>
            </a:r>
          </a:p>
          <a:p>
            <a:r>
              <a:rPr lang="en-US" sz="3600" dirty="0">
                <a:latin typeface="Arial"/>
                <a:cs typeface="Arial"/>
              </a:rPr>
              <a:t>Jeudi</a:t>
            </a:r>
          </a:p>
          <a:p>
            <a:r>
              <a:rPr lang="en-US" sz="3600" dirty="0">
                <a:latin typeface="Arial"/>
                <a:cs typeface="Arial"/>
              </a:rPr>
              <a:t>Vendrédi</a:t>
            </a:r>
          </a:p>
          <a:p>
            <a:r>
              <a:rPr lang="en-US" sz="3600" dirty="0">
                <a:latin typeface="Arial"/>
                <a:cs typeface="Arial"/>
              </a:rPr>
              <a:t>Sanm’di</a:t>
            </a:r>
          </a:p>
          <a:p>
            <a:r>
              <a:rPr lang="en-US" sz="3600" dirty="0">
                <a:latin typeface="Arial"/>
                <a:cs typeface="Arial"/>
              </a:rPr>
              <a:t>Dînmanche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8612B1-CE0E-8243-82D5-A8DD945866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.6626" end="685.9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4054" y="621644"/>
            <a:ext cx="468000" cy="46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AC98E5-C92C-6646-9A38-7153E2A365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0.743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4054" y="1249546"/>
            <a:ext cx="468000" cy="468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7E147C-6167-C946-BF8A-417995BA9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71.8134" end="436.98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01640" y="1801566"/>
            <a:ext cx="468000" cy="468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13BF39-554B-CC46-BFAE-E3AD318554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09.58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20822" y="2329174"/>
            <a:ext cx="468000" cy="4680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957DDB-082C-234F-A458-9C6AFDCAD5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2.1688" end="433.1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8035" y="2909878"/>
            <a:ext cx="468000" cy="468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C0BF97-2ECD-7445-ACFB-EE3EEA78F2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31.0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28896" y="3414988"/>
            <a:ext cx="468000" cy="468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3EF8B1-BE91-8840-8822-9C8A5D0079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576.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34817" y="406510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3831" y="452278"/>
            <a:ext cx="298939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u="sng" dirty="0">
              <a:latin typeface="Arial"/>
              <a:cs typeface="Arial"/>
            </a:endParaRPr>
          </a:p>
          <a:p>
            <a:endParaRPr lang="en-US" sz="4800" dirty="0">
              <a:latin typeface="Arial"/>
              <a:cs typeface="Arial"/>
            </a:endParaRPr>
          </a:p>
          <a:p>
            <a:r>
              <a:rPr lang="en-US" sz="4800" dirty="0">
                <a:latin typeface="Arial"/>
                <a:cs typeface="Arial"/>
              </a:rPr>
              <a:t>Janvyi</a:t>
            </a:r>
          </a:p>
          <a:p>
            <a:r>
              <a:rPr lang="en-US" sz="4800" dirty="0">
                <a:latin typeface="Arial"/>
                <a:cs typeface="Arial"/>
              </a:rPr>
              <a:t>Févri	</a:t>
            </a:r>
          </a:p>
          <a:p>
            <a:r>
              <a:rPr lang="en-US" sz="4800" dirty="0">
                <a:latin typeface="Arial"/>
                <a:cs typeface="Arial"/>
              </a:rPr>
              <a:t>Mar	</a:t>
            </a:r>
          </a:p>
          <a:p>
            <a:r>
              <a:rPr lang="en-US" sz="4800" dirty="0">
                <a:latin typeface="Arial"/>
                <a:cs typeface="Arial"/>
              </a:rPr>
              <a:t>Avri	</a:t>
            </a:r>
          </a:p>
          <a:p>
            <a:r>
              <a:rPr lang="en-US" sz="4800" dirty="0">
                <a:latin typeface="Arial"/>
                <a:cs typeface="Arial"/>
              </a:rPr>
              <a:t>Mai	</a:t>
            </a:r>
          </a:p>
          <a:p>
            <a:r>
              <a:rPr lang="en-US" sz="4800" dirty="0">
                <a:latin typeface="Arial"/>
                <a:cs typeface="Arial"/>
              </a:rPr>
              <a:t>Juîn						</a:t>
            </a:r>
          </a:p>
          <a:p>
            <a:endParaRPr lang="en-US" sz="3600" dirty="0">
              <a:latin typeface="Arial"/>
              <a:cs typeface="Arial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E7A137-1A9E-8E49-957D-41FA625F01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.3492" end="424.659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46666" y="2268732"/>
            <a:ext cx="540000" cy="540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AA4BDC1-195D-D643-B2C1-0819BFEEF5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2.67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89026" y="1571390"/>
            <a:ext cx="540000" cy="5400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F3B87FD-0C3D-F74F-B7EB-FFC3EC41D8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43.7843" end="569.14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9519" y="3058889"/>
            <a:ext cx="540000" cy="5400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784B415-64BB-6840-80F9-67DCA618F0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16.9741" end="481.055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20422" y="3751501"/>
            <a:ext cx="540000" cy="540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342BBA-A182-CC4F-B17E-E71AB1EFEF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70.7846" end="276.47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23060" y="4446594"/>
            <a:ext cx="540000" cy="5400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0EB11B-21FE-A241-9311-6E5A988DA9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357.8534" end="3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69449" y="5196007"/>
            <a:ext cx="540000" cy="54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E55DCD-8BE1-3C4D-BA25-3F9C60C7D624}"/>
              </a:ext>
            </a:extLst>
          </p:cNvPr>
          <p:cNvSpPr/>
          <p:nvPr/>
        </p:nvSpPr>
        <p:spPr>
          <a:xfrm>
            <a:off x="3246958" y="19146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u="sng" dirty="0">
                <a:solidFill>
                  <a:prstClr val="black"/>
                </a:solidFill>
                <a:latin typeface="Arial"/>
                <a:cs typeface="Arial"/>
              </a:rPr>
              <a:t>Les Mais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3B8D44-CCD2-F145-99B2-964F633693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13.1967" end="357.30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75160" y="1571390"/>
            <a:ext cx="540000" cy="5400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E4699C-8356-5B47-970A-5E51F5E06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783.3919" end="456.8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75160" y="2268732"/>
            <a:ext cx="540000" cy="5400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AC3BE35-4B69-0E4C-B8D6-520458A89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516.746" end="192.120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83021" y="3046811"/>
            <a:ext cx="540000" cy="540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2ED6B7-62D0-2D41-960D-75EE89372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172.5691" end="361.126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43021" y="3751501"/>
            <a:ext cx="540000" cy="540000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83775EB-B392-3541-8839-3DB2F8474F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421.4922" end="421.089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80169" y="4589193"/>
            <a:ext cx="540000" cy="540000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83B45F-7D21-5B4D-A361-23440DC6D0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463.6103" end="333.653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5588" y="5293883"/>
            <a:ext cx="540000" cy="5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B5D30B-4435-5646-8539-930688CC9094}"/>
              </a:ext>
            </a:extLst>
          </p:cNvPr>
          <p:cNvSpPr txBox="1"/>
          <p:nvPr/>
        </p:nvSpPr>
        <p:spPr>
          <a:xfrm>
            <a:off x="4655514" y="589338"/>
            <a:ext cx="376350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u="sng" dirty="0">
              <a:latin typeface="Arial"/>
              <a:cs typeface="Arial"/>
            </a:endParaRPr>
          </a:p>
          <a:p>
            <a:endParaRPr lang="en-US" sz="4800" dirty="0">
              <a:latin typeface="Arial"/>
              <a:cs typeface="Arial"/>
            </a:endParaRPr>
          </a:p>
          <a:p>
            <a:r>
              <a:rPr lang="en-US" sz="4800" dirty="0">
                <a:latin typeface="Arial"/>
                <a:cs typeface="Arial"/>
              </a:rPr>
              <a:t>Juilet</a:t>
            </a:r>
          </a:p>
          <a:p>
            <a:r>
              <a:rPr lang="en-US" sz="4800" dirty="0">
                <a:latin typeface="Arial"/>
                <a:cs typeface="Arial"/>
              </a:rPr>
              <a:t>Août	</a:t>
            </a:r>
          </a:p>
          <a:p>
            <a:r>
              <a:rPr lang="en-US" sz="4800" dirty="0">
                <a:latin typeface="Arial"/>
                <a:cs typeface="Arial"/>
              </a:rPr>
              <a:t>Septembre</a:t>
            </a:r>
          </a:p>
          <a:p>
            <a:r>
              <a:rPr lang="en-US" sz="4800" dirty="0">
                <a:latin typeface="Arial"/>
                <a:cs typeface="Arial"/>
              </a:rPr>
              <a:t>Octobre</a:t>
            </a:r>
          </a:p>
          <a:p>
            <a:r>
              <a:rPr lang="en-US" sz="4800" dirty="0">
                <a:latin typeface="Arial"/>
                <a:cs typeface="Arial"/>
              </a:rPr>
              <a:t>Novembre	</a:t>
            </a:r>
          </a:p>
          <a:p>
            <a:r>
              <a:rPr lang="en-US" sz="4800" dirty="0">
                <a:latin typeface="Arial"/>
                <a:cs typeface="Arial"/>
              </a:rPr>
              <a:t>Dézembre						</a:t>
            </a:r>
          </a:p>
          <a:p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0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7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4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5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73" y="1349779"/>
            <a:ext cx="8490802" cy="2909520"/>
          </a:xfrm>
        </p:spPr>
        <p:txBody>
          <a:bodyPr>
            <a:normAutofit/>
          </a:bodyPr>
          <a:lstStyle/>
          <a:p>
            <a:r>
              <a:rPr lang="en-US" sz="6750" dirty="0">
                <a:latin typeface="Arial Regular"/>
              </a:rPr>
              <a:t>Tch’est qu’est l’jour aniet?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38C6F5-065A-C340-9010-14BEA9B34657}"/>
              </a:ext>
            </a:extLst>
          </p:cNvPr>
          <p:cNvSpPr txBox="1">
            <a:spLocks/>
          </p:cNvSpPr>
          <p:nvPr/>
        </p:nvSpPr>
        <p:spPr>
          <a:xfrm>
            <a:off x="92345" y="3792204"/>
            <a:ext cx="8490802" cy="2909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50" dirty="0">
                <a:latin typeface="Arial Regular"/>
              </a:rPr>
              <a:t>Ch’est ….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50D1585-7315-204D-BE4D-D9322EC2BB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1.1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2979404"/>
            <a:ext cx="812800" cy="8128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3598BC-E987-7348-9060-E0A5B5950A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3.3094" end="541.61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015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264</Words>
  <Application>Microsoft Macintosh PowerPoint</Application>
  <PresentationFormat>On-screen Show (4:3)</PresentationFormat>
  <Paragraphs>103</Paragraphs>
  <Slides>17</Slides>
  <Notes>1</Notes>
  <HiddenSlides>0</HiddenSlides>
  <MMClips>74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Regular</vt:lpstr>
      <vt:lpstr>Calibri</vt:lpstr>
      <vt:lpstr>Gilbert Color Bold Preview5</vt:lpstr>
      <vt:lpstr>MontessoriScript</vt:lpstr>
      <vt:lpstr>Museo 300 Regular</vt:lpstr>
      <vt:lpstr>Office Theme</vt:lpstr>
      <vt:lpstr>Lé preunmié nivé Lé deuxième tèrme</vt:lpstr>
      <vt:lpstr>PowerPoint Presentation</vt:lpstr>
      <vt:lpstr>PowerPoint Presentation</vt:lpstr>
      <vt:lpstr>Aniet, j’sommes à apprendre</vt:lpstr>
      <vt:lpstr>PowerPoint Presentation</vt:lpstr>
      <vt:lpstr>PowerPoint Presentation</vt:lpstr>
      <vt:lpstr>PowerPoint Presentation</vt:lpstr>
      <vt:lpstr>PowerPoint Presentation</vt:lpstr>
      <vt:lpstr>Tch’est qu’est l’jour aniet?</vt:lpstr>
      <vt:lpstr>Tch’est qu’est la date aniet?  (Tchi neunmétho qué ch’est?)</vt:lpstr>
      <vt:lpstr>Tch’est qu’est l’mais achteu?</vt:lpstr>
      <vt:lpstr>Tch’est qu’est la date aniet?</vt:lpstr>
      <vt:lpstr>Aniet, j’sommes à apprendre…</vt:lpstr>
      <vt:lpstr>Quand tchi qu’est t’n annivèrsiathe?</vt:lpstr>
      <vt:lpstr>Quand tchi qu’est t’n annivèrsiathe?</vt:lpstr>
      <vt:lpstr>Bouan Annivèrsiathe!  </vt:lpstr>
      <vt:lpstr>À bétôt </vt:lpstr>
    </vt:vector>
  </TitlesOfParts>
  <Company>Education I.T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Charlie Le Maistre</cp:lastModifiedBy>
  <cp:revision>47</cp:revision>
  <dcterms:created xsi:type="dcterms:W3CDTF">2018-05-24T13:01:08Z</dcterms:created>
  <dcterms:modified xsi:type="dcterms:W3CDTF">2020-06-29T15:10:40Z</dcterms:modified>
</cp:coreProperties>
</file>