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313" r:id="rId2"/>
    <p:sldId id="273" r:id="rId3"/>
    <p:sldId id="258" r:id="rId4"/>
    <p:sldId id="259" r:id="rId5"/>
    <p:sldId id="260" r:id="rId6"/>
    <p:sldId id="319" r:id="rId7"/>
    <p:sldId id="314" r:id="rId8"/>
    <p:sldId id="280" r:id="rId9"/>
    <p:sldId id="318" r:id="rId10"/>
    <p:sldId id="321" r:id="rId11"/>
    <p:sldId id="320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2615"/>
  </p:normalViewPr>
  <p:slideViewPr>
    <p:cSldViewPr snapToGrid="0" snapToObjects="1">
      <p:cViewPr varScale="1">
        <p:scale>
          <a:sx n="104" d="100"/>
          <a:sy n="104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A507F-95CF-8D42-B84B-8EE53BD956A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F98C-6F3C-D340-B4CB-08B74D5E7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8EF1BEE7-5121-D445-8131-B87B40060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9CA15-D5F3-114E-922A-754ECAF3045D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452AA39-EAD5-4E4A-A426-F2E40EA5A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3D9BCBD-A68B-1746-A37E-09BDE76B9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9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4517" y="2120645"/>
            <a:ext cx="7016313" cy="2836984"/>
            <a:chOff x="388368" y="742714"/>
            <a:chExt cx="8749936" cy="5147144"/>
          </a:xfrm>
        </p:grpSpPr>
        <p:sp>
          <p:nvSpPr>
            <p:cNvPr id="4" name="Oval Callout 3"/>
            <p:cNvSpPr/>
            <p:nvPr/>
          </p:nvSpPr>
          <p:spPr>
            <a:xfrm>
              <a:off x="388368" y="742714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44222" y="1952380"/>
              <a:ext cx="8694082" cy="189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 </a:t>
              </a:r>
              <a:r>
                <a:rPr lang="en-GB" sz="3600" b="1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D’habitude</a:t>
              </a:r>
              <a:r>
                <a:rPr lang="en-GB" sz="3600" b="1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, </a:t>
              </a:r>
              <a:r>
                <a:rPr lang="en-GB" sz="3600" b="1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j’mange</a:t>
              </a:r>
              <a:r>
                <a:rPr lang="en-GB" sz="3600" b="1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…et </a:t>
              </a:r>
              <a:r>
                <a:rPr lang="en-GB" sz="3600" b="1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j’bai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..</a:t>
              </a:r>
            </a:p>
            <a:p>
              <a:pPr>
                <a:spcAft>
                  <a:spcPts val="0"/>
                </a:spcAft>
              </a:pPr>
              <a:endParaRPr lang="en-GB" sz="4400" dirty="0"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endParaRPr lang="en-GB" sz="1200" dirty="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5499"/>
            <a:ext cx="2709034" cy="1945858"/>
          </a:xfrm>
          <a:prstGeom prst="rect">
            <a:avLst/>
          </a:prstGeom>
        </p:spPr>
      </p:pic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22" y="5618428"/>
            <a:ext cx="2284786" cy="1712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354517" y="0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Comic Sans MS" charset="0"/>
                <a:ea typeface="Comic Sans MS" charset="0"/>
                <a:cs typeface="Comic Sans MS" charset="0"/>
              </a:rPr>
              <a:t>Bouônjour</a:t>
            </a:r>
            <a:r>
              <a:rPr lang="en-US" sz="9600" dirty="0">
                <a:latin typeface="Comic Sans MS" charset="0"/>
                <a:ea typeface="Comic Sans MS" charset="0"/>
                <a:cs typeface="Comic Sans MS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406AB-9A09-C442-A1D6-103E19BC5EC4}"/>
              </a:ext>
            </a:extLst>
          </p:cNvPr>
          <p:cNvSpPr txBox="1"/>
          <p:nvPr/>
        </p:nvSpPr>
        <p:spPr>
          <a:xfrm>
            <a:off x="1989354" y="3599351"/>
            <a:ext cx="575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L-O: 1. TO TALK ABOUT EATING AND DRINKING HABITS USING THE PRONOUN “EN”</a:t>
            </a:r>
          </a:p>
          <a:p>
            <a:r>
              <a:rPr lang="en-US" dirty="0"/>
              <a:t>        2. TO USE FREQUENCY ADVERBS</a:t>
            </a:r>
          </a:p>
        </p:txBody>
      </p:sp>
    </p:spTree>
    <p:extLst>
      <p:ext uri="{BB962C8B-B14F-4D97-AF65-F5344CB8AC3E}">
        <p14:creationId xmlns:p14="http://schemas.microsoft.com/office/powerpoint/2010/main" val="147964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-304800" y="348910"/>
            <a:ext cx="9381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Pâl’lie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en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groupe</a:t>
            </a:r>
            <a:endParaRPr lang="en-US" sz="6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44702" y="1918570"/>
            <a:ext cx="7809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71911" y="1441394"/>
            <a:ext cx="6838216" cy="4245585"/>
            <a:chOff x="430655" y="-10217"/>
            <a:chExt cx="8520879" cy="5625811"/>
          </a:xfrm>
        </p:grpSpPr>
        <p:sp>
          <p:nvSpPr>
            <p:cNvPr id="11" name="Oval Callout 10"/>
            <p:cNvSpPr/>
            <p:nvPr/>
          </p:nvSpPr>
          <p:spPr>
            <a:xfrm>
              <a:off x="430655" y="-10217"/>
              <a:ext cx="8520879" cy="5625811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153969" y="1172237"/>
              <a:ext cx="7435027" cy="2879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Combein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souvent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qu’tu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en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bai</a:t>
              </a:r>
              <a:r>
                <a:rPr lang="mr-IN" sz="4400" dirty="0">
                  <a:latin typeface="Comic Sans MS" charset="0"/>
                  <a:ea typeface="Comic Sans MS" charset="0"/>
                  <a:cs typeface="Comic Sans MS" charset="0"/>
                </a:rPr>
                <a:t>…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?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 </a:t>
              </a:r>
            </a:p>
          </p:txBody>
        </p:sp>
      </p:grpSp>
      <p:pic>
        <p:nvPicPr>
          <p:cNvPr id="17" name="Picture 8" descr="http://m1.paperblog.com/i/155/1559820/comer-sano-evitar-dietas-L-L_q308.jpeg">
            <a:extLst>
              <a:ext uri="{FF2B5EF4-FFF2-40B4-BE49-F238E27FC236}">
                <a16:creationId xmlns:a16="http://schemas.microsoft.com/office/drawing/2014/main" id="{A6DF4132-FF92-D54A-B38B-8FE65721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80" y="3888339"/>
            <a:ext cx="1599461" cy="1103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335AEB6-46A3-AA48-8FB6-611274907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50" y="3888339"/>
            <a:ext cx="1475345" cy="107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3894BE97-86F2-9245-9262-A7B2DE49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33" y="3744093"/>
            <a:ext cx="10683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E29D95A7-C6B7-1047-83E5-EDE89909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54" y="3879916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962F-979B-794F-8EB7-4F30EAE5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Plenary- Translate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C4B5-6618-A548-A56C-6B2D1E97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1. I never have milk in my coffee.</a:t>
            </a:r>
          </a:p>
          <a:p>
            <a:r>
              <a:rPr lang="en-US" sz="2400" b="1" dirty="0"/>
              <a:t>2. Do you have a glass of wine sometimes?</a:t>
            </a:r>
          </a:p>
          <a:p>
            <a:r>
              <a:rPr lang="en-US" sz="2400" b="1" dirty="0"/>
              <a:t>3. I usually eat porridge for breakfast.</a:t>
            </a:r>
          </a:p>
          <a:p>
            <a:r>
              <a:rPr lang="en-US" sz="2400" b="1" dirty="0"/>
              <a:t>4. This morning, I had toasts with butter and jam.</a:t>
            </a:r>
          </a:p>
          <a:p>
            <a:r>
              <a:rPr lang="en-US" sz="2400" b="1" dirty="0"/>
              <a:t>5. They have pints of cider every day. </a:t>
            </a:r>
          </a:p>
        </p:txBody>
      </p:sp>
      <p:pic>
        <p:nvPicPr>
          <p:cNvPr id="4" name="Picture 3" descr="JérriaisCow_COL.png">
            <a:extLst>
              <a:ext uri="{FF2B5EF4-FFF2-40B4-BE49-F238E27FC236}">
                <a16:creationId xmlns:a16="http://schemas.microsoft.com/office/drawing/2014/main" id="{7D668470-37F5-7049-913D-86BBFDC4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2" y="5474917"/>
            <a:ext cx="1439783" cy="1034174"/>
          </a:xfrm>
          <a:prstGeom prst="rect">
            <a:avLst/>
          </a:prstGeom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9D763A9E-4221-DF4A-A4CB-3A64A8C9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32067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6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962F-979B-794F-8EB7-4F30EAE5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Plenary- Translate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C4B5-6618-A548-A56C-6B2D1E97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1. </a:t>
            </a:r>
            <a:r>
              <a:rPr lang="en-US" sz="2400" b="1" dirty="0" err="1"/>
              <a:t>Jé</a:t>
            </a:r>
            <a:r>
              <a:rPr lang="en-US" sz="2400" b="1" dirty="0"/>
              <a:t> </a:t>
            </a:r>
            <a:r>
              <a:rPr lang="en-US" sz="2400" b="1" dirty="0" err="1"/>
              <a:t>n’prends</a:t>
            </a:r>
            <a:r>
              <a:rPr lang="en-US" sz="2400" b="1" dirty="0"/>
              <a:t> </a:t>
            </a:r>
            <a:r>
              <a:rPr lang="en-US" sz="2400" b="1" dirty="0" err="1"/>
              <a:t>janmais</a:t>
            </a:r>
            <a:r>
              <a:rPr lang="en-US" sz="2400" b="1" dirty="0"/>
              <a:t> </a:t>
            </a:r>
            <a:r>
              <a:rPr lang="en-US" sz="2400" b="1" dirty="0" err="1"/>
              <a:t>d’lait</a:t>
            </a:r>
            <a:r>
              <a:rPr lang="en-US" sz="2400" b="1" dirty="0"/>
              <a:t> </a:t>
            </a:r>
            <a:r>
              <a:rPr lang="en-US" sz="2400" b="1" dirty="0" err="1"/>
              <a:t>dans</a:t>
            </a:r>
            <a:r>
              <a:rPr lang="en-US" sz="2400" b="1" dirty="0"/>
              <a:t> man café. </a:t>
            </a:r>
          </a:p>
          <a:p>
            <a:r>
              <a:rPr lang="en-US" sz="2400" b="1" dirty="0"/>
              <a:t>2. </a:t>
            </a:r>
            <a:r>
              <a:rPr lang="en-US" sz="2400" b="1" dirty="0" err="1"/>
              <a:t>Bais-tu</a:t>
            </a:r>
            <a:r>
              <a:rPr lang="en-US" sz="2400" b="1" dirty="0"/>
              <a:t> </a:t>
            </a:r>
            <a:r>
              <a:rPr lang="en-US" sz="2400" b="1" dirty="0" err="1"/>
              <a:t>eune</a:t>
            </a:r>
            <a:r>
              <a:rPr lang="en-US" sz="2400" b="1" dirty="0"/>
              <a:t> </a:t>
            </a:r>
            <a:r>
              <a:rPr lang="en-US" sz="2400" b="1" dirty="0" err="1"/>
              <a:t>verrée</a:t>
            </a:r>
            <a:r>
              <a:rPr lang="en-US" sz="2400" b="1" dirty="0"/>
              <a:t> </a:t>
            </a:r>
            <a:r>
              <a:rPr lang="en-US" sz="2400" b="1" dirty="0" err="1"/>
              <a:t>d’vîn</a:t>
            </a:r>
            <a:r>
              <a:rPr lang="en-US" sz="2400" b="1" dirty="0"/>
              <a:t> </a:t>
            </a:r>
            <a:r>
              <a:rPr lang="en-US" sz="2400" b="1" dirty="0" err="1"/>
              <a:t>tchiquefais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3. </a:t>
            </a:r>
            <a:r>
              <a:rPr lang="en-US" sz="2400" b="1" dirty="0" err="1"/>
              <a:t>D’habitude</a:t>
            </a:r>
            <a:r>
              <a:rPr lang="en-US" sz="2400" b="1" dirty="0"/>
              <a:t>, </a:t>
            </a:r>
            <a:r>
              <a:rPr lang="en-US" sz="2400" b="1" dirty="0" err="1"/>
              <a:t>j’mange</a:t>
            </a:r>
            <a:r>
              <a:rPr lang="en-US" sz="2400" b="1" dirty="0"/>
              <a:t> </a:t>
            </a:r>
            <a:r>
              <a:rPr lang="en-US" sz="2400" b="1" dirty="0" err="1"/>
              <a:t>dé</a:t>
            </a:r>
            <a:r>
              <a:rPr lang="en-US" sz="2400" b="1" dirty="0"/>
              <a:t> la </a:t>
            </a:r>
            <a:r>
              <a:rPr lang="en-US" sz="2400" b="1" dirty="0" err="1"/>
              <a:t>bouoillie</a:t>
            </a:r>
            <a:r>
              <a:rPr lang="en-US" sz="2400" b="1" dirty="0"/>
              <a:t> </a:t>
            </a:r>
            <a:r>
              <a:rPr lang="en-US" sz="2400" b="1" dirty="0" err="1"/>
              <a:t>pouor</a:t>
            </a:r>
            <a:r>
              <a:rPr lang="en-US" sz="2400" b="1" dirty="0"/>
              <a:t> man </a:t>
            </a:r>
            <a:r>
              <a:rPr lang="en-US" sz="2400" b="1" dirty="0" err="1"/>
              <a:t>dêjeuner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4. </a:t>
            </a:r>
            <a:r>
              <a:rPr lang="en-US" sz="2400" b="1" dirty="0" err="1"/>
              <a:t>À</a:t>
            </a:r>
            <a:r>
              <a:rPr lang="en-US" sz="2400" b="1" dirty="0"/>
              <a:t> </a:t>
            </a:r>
            <a:r>
              <a:rPr lang="en-US" sz="2400" b="1" dirty="0" err="1"/>
              <a:t>matîn</a:t>
            </a:r>
            <a:r>
              <a:rPr lang="en-US" sz="2400" b="1" dirty="0"/>
              <a:t>, </a:t>
            </a:r>
            <a:r>
              <a:rPr lang="en-US" sz="2400" b="1" dirty="0" err="1"/>
              <a:t>j’ai</a:t>
            </a:r>
            <a:r>
              <a:rPr lang="en-US" sz="2400" b="1" dirty="0"/>
              <a:t> </a:t>
            </a:r>
            <a:r>
              <a:rPr lang="en-US" sz="2400" b="1" dirty="0" err="1"/>
              <a:t>mangi</a:t>
            </a:r>
            <a:r>
              <a:rPr lang="en-US" sz="2400" b="1" dirty="0"/>
              <a:t> du pain </a:t>
            </a:r>
            <a:r>
              <a:rPr lang="en-US" sz="2400" b="1" dirty="0" err="1"/>
              <a:t>rôti</a:t>
            </a:r>
            <a:r>
              <a:rPr lang="en-US" sz="2400" b="1" dirty="0"/>
              <a:t> </a:t>
            </a:r>
            <a:r>
              <a:rPr lang="en-US" sz="2400" b="1" dirty="0" err="1"/>
              <a:t>auve</a:t>
            </a:r>
            <a:r>
              <a:rPr lang="en-US" sz="2400" b="1" dirty="0"/>
              <a:t> du beurre et </a:t>
            </a:r>
            <a:r>
              <a:rPr lang="en-US" sz="2400" b="1" dirty="0" err="1"/>
              <a:t>d’la</a:t>
            </a:r>
            <a:r>
              <a:rPr lang="en-US" sz="2400" b="1" dirty="0"/>
              <a:t> </a:t>
            </a:r>
            <a:r>
              <a:rPr lang="en-US" sz="2400" b="1" dirty="0" err="1"/>
              <a:t>gl’ée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5. </a:t>
            </a:r>
            <a:r>
              <a:rPr lang="en-US" sz="2400" b="1" dirty="0" err="1"/>
              <a:t>I’baivent</a:t>
            </a:r>
            <a:r>
              <a:rPr lang="en-US" sz="2400" b="1" dirty="0"/>
              <a:t> des </a:t>
            </a:r>
            <a:r>
              <a:rPr lang="en-US" sz="2400" b="1" dirty="0" err="1"/>
              <a:t>modgies</a:t>
            </a:r>
            <a:r>
              <a:rPr lang="en-US" sz="2400" b="1" dirty="0"/>
              <a:t> </a:t>
            </a:r>
            <a:r>
              <a:rPr lang="en-US" sz="2400" b="1" dirty="0" err="1"/>
              <a:t>d’cidre</a:t>
            </a:r>
            <a:r>
              <a:rPr lang="en-US" sz="2400" b="1" dirty="0"/>
              <a:t> </a:t>
            </a:r>
            <a:r>
              <a:rPr lang="en-US" sz="2400" b="1" dirty="0" err="1"/>
              <a:t>touos</a:t>
            </a:r>
            <a:r>
              <a:rPr lang="en-US" sz="2400" b="1" dirty="0"/>
              <a:t> les </a:t>
            </a:r>
            <a:r>
              <a:rPr lang="en-US" sz="2400" b="1" dirty="0" err="1"/>
              <a:t>jours</a:t>
            </a:r>
            <a:r>
              <a:rPr lang="en-US" sz="2400" b="1" dirty="0"/>
              <a:t>.</a:t>
            </a:r>
          </a:p>
        </p:txBody>
      </p:sp>
      <p:pic>
        <p:nvPicPr>
          <p:cNvPr id="4" name="Picture 3" descr="JérriaisCow_COL.png">
            <a:extLst>
              <a:ext uri="{FF2B5EF4-FFF2-40B4-BE49-F238E27FC236}">
                <a16:creationId xmlns:a16="http://schemas.microsoft.com/office/drawing/2014/main" id="{7D668470-37F5-7049-913D-86BBFDC4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2" y="5474917"/>
            <a:ext cx="1439783" cy="1034174"/>
          </a:xfrm>
          <a:prstGeom prst="rect">
            <a:avLst/>
          </a:prstGeom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9D763A9E-4221-DF4A-A4CB-3A64A8C9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32067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14" y="5145418"/>
            <a:ext cx="2284786" cy="17125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926AF7-C389-164F-B8B0-B942F46287C0}"/>
              </a:ext>
            </a:extLst>
          </p:cNvPr>
          <p:cNvSpPr txBox="1">
            <a:spLocks/>
          </p:cNvSpPr>
          <p:nvPr/>
        </p:nvSpPr>
        <p:spPr>
          <a:xfrm>
            <a:off x="1807203" y="1138407"/>
            <a:ext cx="632354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8219"/>
            <a:ext cx="90989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Starter- les frits…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tch’est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qu’ch’est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1655"/>
              </p:ext>
            </p:extLst>
          </p:nvPr>
        </p:nvGraphicFramePr>
        <p:xfrm>
          <a:off x="679937" y="1321509"/>
          <a:ext cx="5665779" cy="482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66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d’s apricots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66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des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limons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866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des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frâses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866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des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tchoeurs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918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des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frambouaises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5" y="4066171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coppschool.lancsngfl.ac.uk/Classwork/Classwork/Clipart/lem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6" y="2356035"/>
            <a:ext cx="1107718" cy="9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coppschool.lancsngfl.ac.uk/Classwork/Classwork/Clipart/strawberr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62" y="3264364"/>
            <a:ext cx="733956" cy="84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sweetclipart.com/multisite/sweetclipart/files/raspberri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7" y="5100988"/>
            <a:ext cx="686731" cy="7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fdiet.com/images_xyz/food_sm/aprico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9" y="1420377"/>
            <a:ext cx="1333258" cy="9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00865" y="1176418"/>
            <a:ext cx="3509414" cy="1008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2608" y="4156771"/>
            <a:ext cx="3572044" cy="1008063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09388" y="2209108"/>
            <a:ext cx="3492369" cy="100806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9388" y="3177931"/>
            <a:ext cx="3526194" cy="100806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64202" y="5177550"/>
            <a:ext cx="3600450" cy="100806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89" y="5350341"/>
            <a:ext cx="2284786" cy="1712582"/>
          </a:xfrm>
          <a:prstGeom prst="rect">
            <a:avLst/>
          </a:prstGeom>
        </p:spPr>
      </p:pic>
      <p:pic>
        <p:nvPicPr>
          <p:cNvPr id="7" name="Picture 6" descr="http://sr.photos3.fotosearch.com/bthumb/FSA/FSA465/x18914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562">
            <a:off x="974589" y="3556825"/>
            <a:ext cx="719178" cy="8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57976"/>
              </p:ext>
            </p:extLst>
          </p:nvPr>
        </p:nvGraphicFramePr>
        <p:xfrm>
          <a:off x="462554" y="1726054"/>
          <a:ext cx="6593154" cy="4703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73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des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cârottes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3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des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patates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77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des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pais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d’mai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00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des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champîngnons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34"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du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chou-flieur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 descr="http://t3.gstatic.com/images?q=tbn:ANd9GcQ09Mt9kTenCbiaKNBgES0GxZ_e-FlG0VbyRfLKQU4oEQfnHM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9" y="1726054"/>
            <a:ext cx="1128713" cy="7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m-y-d-s.com/en/vegetables/potato/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3" y="2648256"/>
            <a:ext cx="738354" cy="7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t0.gstatic.com/images?q=tbn:ANd9GcQG9y7qVVRW73YzEYSOyUN5q4fUkHdiDQIyIN30QmDiZE2wkuBbgBjvFFQ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8"/>
          <a:stretch/>
        </p:blipFill>
        <p:spPr bwMode="auto">
          <a:xfrm>
            <a:off x="719736" y="4494568"/>
            <a:ext cx="1128713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1.free-clipart.net/gallery2/clipart/Food_And_Drink/Veggies/Cauliflower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9" y="5610857"/>
            <a:ext cx="904958" cy="7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01618" y="1626620"/>
            <a:ext cx="4754090" cy="1008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1617" y="2415809"/>
            <a:ext cx="4754089" cy="1008063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4908" y="5484896"/>
            <a:ext cx="4769209" cy="100806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496" y="4284729"/>
            <a:ext cx="4769209" cy="11820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94466" y="3276666"/>
            <a:ext cx="4761240" cy="100806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584" y="-15418"/>
            <a:ext cx="80634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Starter-les 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lédgeunmes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..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tch’est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qu’ch’est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30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26" y="5380997"/>
            <a:ext cx="2284786" cy="171258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95900"/>
              </p:ext>
            </p:extLst>
          </p:nvPr>
        </p:nvGraphicFramePr>
        <p:xfrm>
          <a:off x="468313" y="1700213"/>
          <a:ext cx="5334610" cy="4940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du café </a:t>
                      </a: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du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dirty="0" err="1">
                          <a:latin typeface="Aharoni" pitchFamily="2" charset="-79"/>
                          <a:cs typeface="Aharoni" pitchFamily="2" charset="-79"/>
                        </a:rPr>
                        <a:t>vîn</a:t>
                      </a:r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du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dirty="0" err="1">
                          <a:latin typeface="Aharoni" pitchFamily="2" charset="-79"/>
                          <a:cs typeface="Aharoni" pitchFamily="2" charset="-79"/>
                        </a:rPr>
                        <a:t>thée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du jus </a:t>
                      </a:r>
                      <a:r>
                        <a:rPr lang="en-GB" sz="4000" dirty="0" err="1">
                          <a:latin typeface="Aharoni" pitchFamily="2" charset="-79"/>
                          <a:cs typeface="Aharoni" pitchFamily="2" charset="-79"/>
                        </a:rPr>
                        <a:t>d’orange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Aharoni" pitchFamily="2" charset="-79"/>
                          <a:cs typeface="Aharoni" pitchFamily="2" charset="-79"/>
                        </a:rPr>
                        <a:t>d’la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cola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0609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878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7705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294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54127" y="1700213"/>
            <a:ext cx="3600450" cy="8715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7368" y="3461930"/>
            <a:ext cx="3600450" cy="1008063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54127" y="2591280"/>
            <a:ext cx="3600450" cy="86320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07368" y="4531426"/>
            <a:ext cx="3598862" cy="110290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5641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05780" y="5639908"/>
            <a:ext cx="3600450" cy="100806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" y="141780"/>
            <a:ext cx="90309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Starter- les 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bouaîssons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..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tch’est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qu’ch’est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13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45" y="4943536"/>
            <a:ext cx="2284786" cy="1712582"/>
          </a:xfrm>
          <a:prstGeom prst="rect">
            <a:avLst/>
          </a:prstGeom>
        </p:spPr>
      </p:pic>
      <p:sp>
        <p:nvSpPr>
          <p:cNvPr id="10" name="Text Box 4"/>
          <p:cNvSpPr txBox="1"/>
          <p:nvPr/>
        </p:nvSpPr>
        <p:spPr>
          <a:xfrm>
            <a:off x="1626004" y="1210215"/>
            <a:ext cx="6375603" cy="28795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85674"/>
              </p:ext>
            </p:extLst>
          </p:nvPr>
        </p:nvGraphicFramePr>
        <p:xfrm>
          <a:off x="468313" y="1700213"/>
          <a:ext cx="5369779" cy="453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du </a:t>
                      </a:r>
                      <a:r>
                        <a:rPr lang="en-GB" sz="4000" dirty="0" err="1">
                          <a:latin typeface="Aharoni" pitchFamily="2" charset="-79"/>
                          <a:cs typeface="Aharoni" pitchFamily="2" charset="-79"/>
                        </a:rPr>
                        <a:t>chocolat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d’la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pizza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Aharoni" pitchFamily="2" charset="-79"/>
                          <a:cs typeface="Aharoni" pitchFamily="2" charset="-79"/>
                        </a:rPr>
                        <a:t>d’la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gâche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des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frites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haroni" pitchFamily="2" charset="-79"/>
                          <a:cs typeface="Aharoni" pitchFamily="2" charset="-79"/>
                        </a:rPr>
                        <a:t>des</a:t>
                      </a:r>
                      <a:r>
                        <a:rPr lang="en-GB" sz="4000" baseline="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4000" baseline="0" dirty="0" err="1">
                          <a:latin typeface="Aharoni" pitchFamily="2" charset="-79"/>
                          <a:cs typeface="Aharoni" pitchFamily="2" charset="-79"/>
                        </a:rPr>
                        <a:t>galettes</a:t>
                      </a:r>
                      <a:endParaRPr lang="en-GB" sz="40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6" y="5323577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8337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6" y="443222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" y="259237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6" y="352831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12987" y="1668337"/>
            <a:ext cx="3600450" cy="9390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8018" y="5295795"/>
            <a:ext cx="3600450" cy="941493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5642" y="4432226"/>
            <a:ext cx="3600450" cy="94005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7229" y="3528309"/>
            <a:ext cx="3636207" cy="90247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2987" y="2592375"/>
            <a:ext cx="3600450" cy="94851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83710" y="0"/>
            <a:ext cx="81018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Starter- les 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bouochies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…</a:t>
            </a: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tch’est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dirty="0" err="1">
                <a:solidFill>
                  <a:srgbClr val="000000"/>
                </a:solidFill>
                <a:latin typeface="Kristen ITC" pitchFamily="66" charset="0"/>
              </a:rPr>
              <a:t>qu’ch’est</a:t>
            </a:r>
            <a:r>
              <a:rPr lang="en-GB" sz="4000" dirty="0">
                <a:solidFill>
                  <a:srgbClr val="000000"/>
                </a:solidFill>
                <a:latin typeface="Kristen ITC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4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0" y="0"/>
            <a:ext cx="9381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Comic Sans MS" charset="0"/>
                <a:ea typeface="Comic Sans MS" charset="0"/>
                <a:cs typeface="Comic Sans MS" charset="0"/>
              </a:rPr>
              <a:t>Pâl’lie</a:t>
            </a:r>
            <a:r>
              <a:rPr lang="en-US" sz="6000" dirty="0">
                <a:latin typeface="Comic Sans MS" charset="0"/>
                <a:ea typeface="Comic Sans MS" charset="0"/>
                <a:cs typeface="Comic Sans MS" charset="0"/>
              </a:rPr>
              <a:t>: les </a:t>
            </a:r>
            <a:r>
              <a:rPr lang="en-US" sz="6000" dirty="0" err="1">
                <a:latin typeface="Comic Sans MS" charset="0"/>
                <a:ea typeface="Comic Sans MS" charset="0"/>
                <a:cs typeface="Comic Sans MS" charset="0"/>
              </a:rPr>
              <a:t>navithes</a:t>
            </a:r>
            <a:r>
              <a:rPr lang="en-US" sz="6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000" dirty="0" err="1">
                <a:latin typeface="Comic Sans MS" charset="0"/>
                <a:ea typeface="Comic Sans MS" charset="0"/>
                <a:cs typeface="Comic Sans MS" charset="0"/>
              </a:rPr>
              <a:t>dé</a:t>
            </a:r>
            <a:r>
              <a:rPr lang="en-US" sz="6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000" dirty="0" err="1">
                <a:latin typeface="Comic Sans MS" charset="0"/>
                <a:ea typeface="Comic Sans MS" charset="0"/>
                <a:cs typeface="Comic Sans MS" charset="0"/>
              </a:rPr>
              <a:t>dgèrre</a:t>
            </a:r>
            <a:endParaRPr lang="en-US" sz="6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44702" y="1918570"/>
            <a:ext cx="7809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4" y="2893102"/>
            <a:ext cx="2479467" cy="21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-304800" y="348910"/>
            <a:ext cx="9381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Pâl’lie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à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deux</a:t>
            </a:r>
            <a:endParaRPr lang="en-US" sz="6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44702" y="1918570"/>
            <a:ext cx="7809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4309" y="1557338"/>
            <a:ext cx="6838216" cy="4245585"/>
            <a:chOff x="430655" y="-10217"/>
            <a:chExt cx="8520879" cy="5625811"/>
          </a:xfrm>
        </p:grpSpPr>
        <p:sp>
          <p:nvSpPr>
            <p:cNvPr id="11" name="Oval Callout 10"/>
            <p:cNvSpPr/>
            <p:nvPr/>
          </p:nvSpPr>
          <p:spPr>
            <a:xfrm>
              <a:off x="430655" y="-10217"/>
              <a:ext cx="8520879" cy="5625811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153969" y="1172236"/>
              <a:ext cx="7435027" cy="4195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Tch’est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qu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’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tu’as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mangi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et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tch’est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qu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’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tu’as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bu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,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pouor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tan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dînner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aniet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0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4">
            <a:extLst>
              <a:ext uri="{FF2B5EF4-FFF2-40B4-BE49-F238E27FC236}">
                <a16:creationId xmlns:a16="http://schemas.microsoft.com/office/drawing/2014/main" id="{6AAE22F0-32C9-9349-B78F-94E7DBDAD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270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" name="Line 6">
            <a:extLst>
              <a:ext uri="{FF2B5EF4-FFF2-40B4-BE49-F238E27FC236}">
                <a16:creationId xmlns:a16="http://schemas.microsoft.com/office/drawing/2014/main" id="{93986E74-EE89-074C-ADBF-7689AFF07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-34925" y="2708275"/>
            <a:ext cx="9144000" cy="0"/>
          </a:xfrm>
          <a:prstGeom prst="line">
            <a:avLst/>
          </a:prstGeom>
          <a:noFill/>
          <a:ln w="1270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10">
            <a:extLst>
              <a:ext uri="{FF2B5EF4-FFF2-40B4-BE49-F238E27FC236}">
                <a16:creationId xmlns:a16="http://schemas.microsoft.com/office/drawing/2014/main" id="{C41EF03B-A876-6343-9920-164C98D9D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-36513" y="5013325"/>
            <a:ext cx="9144001" cy="0"/>
          </a:xfrm>
          <a:prstGeom prst="line">
            <a:avLst/>
          </a:prstGeom>
          <a:noFill/>
          <a:ln w="127000">
            <a:solidFill>
              <a:srgbClr val="800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9C9D3E67-DCF1-B940-8DC6-8EFFE3943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49275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X-Files" pitchFamily="34" charset="0"/>
              </a:rPr>
              <a:t>janmais</a:t>
            </a:r>
            <a:r>
              <a:rPr lang="en-GB" altLang="en-US" dirty="0">
                <a:latin typeface="X-Files" pitchFamily="34" charset="0"/>
              </a:rPr>
              <a:t>?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3CEE6FF0-6E0A-0542-AE0D-D51B1705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841500"/>
            <a:ext cx="3240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X-Files" pitchFamily="34" charset="0"/>
              </a:rPr>
              <a:t>tchiquefais</a:t>
            </a:r>
            <a:r>
              <a:rPr lang="en-GB" altLang="en-US" dirty="0">
                <a:latin typeface="X-Files" pitchFamily="34" charset="0"/>
              </a:rPr>
              <a:t>?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F3E14D25-DABF-6845-A1A9-75E28F92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065463"/>
            <a:ext cx="3240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X-Files" pitchFamily="34" charset="0"/>
              </a:rPr>
              <a:t>d’habitude</a:t>
            </a:r>
            <a:r>
              <a:rPr lang="en-GB" altLang="en-US" dirty="0">
                <a:latin typeface="X-Files" pitchFamily="34" charset="0"/>
              </a:rPr>
              <a:t>?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11598CB0-C87E-2C4B-B195-45D2B7015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289425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X-Files" pitchFamily="34" charset="0"/>
              </a:rPr>
              <a:t>souvent</a:t>
            </a:r>
            <a:r>
              <a:rPr lang="en-GB" altLang="en-US" dirty="0">
                <a:latin typeface="X-Files" pitchFamily="34" charset="0"/>
              </a:rPr>
              <a:t>?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9399CF13-ECCF-4B47-BD01-F54FB6E0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633" y="5283328"/>
            <a:ext cx="42844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X-Files" pitchFamily="34" charset="0"/>
              </a:rPr>
              <a:t>touos</a:t>
            </a:r>
            <a:r>
              <a:rPr lang="en-GB" altLang="en-US" dirty="0">
                <a:latin typeface="X-Files" pitchFamily="34" charset="0"/>
              </a:rPr>
              <a:t> les </a:t>
            </a:r>
            <a:r>
              <a:rPr lang="en-GB" altLang="en-US" dirty="0" err="1">
                <a:latin typeface="X-Files" pitchFamily="34" charset="0"/>
              </a:rPr>
              <a:t>jours</a:t>
            </a:r>
            <a:r>
              <a:rPr lang="en-GB" altLang="en-US" dirty="0">
                <a:latin typeface="X-Files" pitchFamily="34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X-Files" pitchFamily="34" charset="0"/>
              </a:rPr>
              <a:t>toutes</a:t>
            </a:r>
            <a:r>
              <a:rPr lang="en-GB" altLang="en-US" dirty="0">
                <a:latin typeface="X-Files" pitchFamily="34" charset="0"/>
              </a:rPr>
              <a:t> les </a:t>
            </a:r>
            <a:r>
              <a:rPr lang="en-GB" altLang="en-US" dirty="0" err="1">
                <a:latin typeface="X-Files" pitchFamily="34" charset="0"/>
              </a:rPr>
              <a:t>s’maines</a:t>
            </a:r>
            <a:r>
              <a:rPr lang="en-GB" altLang="en-US" dirty="0">
                <a:latin typeface="X-Files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2962E-9EDD-0243-B152-A6789D9DF219}"/>
              </a:ext>
            </a:extLst>
          </p:cNvPr>
          <p:cNvSpPr txBox="1"/>
          <p:nvPr/>
        </p:nvSpPr>
        <p:spPr>
          <a:xfrm>
            <a:off x="6061075" y="425450"/>
            <a:ext cx="2846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latin typeface="+mn-lt"/>
              </a:rPr>
              <a:t>J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é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n’mange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+mn-lt"/>
                <a:cs typeface="Times New Roman" panose="02020603050405020304" pitchFamily="18" charset="0"/>
              </a:rPr>
              <a:t>janmais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dirty="0" err="1">
                <a:cs typeface="Times New Roman" panose="02020603050405020304" pitchFamily="18" charset="0"/>
              </a:rPr>
              <a:t>d’nièr</a:t>
            </a:r>
            <a:r>
              <a:rPr lang="en-GB" dirty="0">
                <a:cs typeface="Times New Roman" panose="02020603050405020304" pitchFamily="18" charset="0"/>
              </a:rPr>
              <a:t> beurre, </a:t>
            </a:r>
            <a:r>
              <a:rPr lang="en-GB" dirty="0" err="1">
                <a:cs typeface="Times New Roman" panose="02020603050405020304" pitchFamily="18" charset="0"/>
              </a:rPr>
              <a:t>j’n’aime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dirty="0" err="1">
                <a:cs typeface="Times New Roman" panose="02020603050405020304" pitchFamily="18" charset="0"/>
              </a:rPr>
              <a:t>pon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dirty="0" err="1">
                <a:cs typeface="Times New Roman" panose="02020603050405020304" pitchFamily="18" charset="0"/>
              </a:rPr>
              <a:t>ch’na</a:t>
            </a:r>
            <a:r>
              <a:rPr lang="en-GB" dirty="0">
                <a:cs typeface="Times New Roman" panose="02020603050405020304" pitchFamily="18" charset="0"/>
              </a:rPr>
              <a:t>, </a:t>
            </a:r>
            <a:r>
              <a:rPr lang="en-GB" dirty="0" err="1">
                <a:cs typeface="Times New Roman" panose="02020603050405020304" pitchFamily="18" charset="0"/>
              </a:rPr>
              <a:t>mé</a:t>
            </a:r>
            <a:r>
              <a:rPr lang="en-GB" dirty="0">
                <a:cs typeface="Times New Roman" panose="02020603050405020304" pitchFamily="18" charset="0"/>
              </a:rPr>
              <a:t>! 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503C5-A6CC-DD47-BE0C-77D153D08F36}"/>
              </a:ext>
            </a:extLst>
          </p:cNvPr>
          <p:cNvSpPr txBox="1"/>
          <p:nvPr/>
        </p:nvSpPr>
        <p:spPr>
          <a:xfrm>
            <a:off x="6011863" y="1470025"/>
            <a:ext cx="25209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latin typeface="+mn-lt"/>
              </a:rPr>
              <a:t>J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’mange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+mn-lt"/>
                <a:cs typeface="Times New Roman" panose="02020603050405020304" pitchFamily="18" charset="0"/>
              </a:rPr>
              <a:t>tchiquefais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des </a:t>
            </a:r>
            <a:r>
              <a:rPr lang="en-GB" dirty="0" err="1">
                <a:cs typeface="Times New Roman" panose="02020603050405020304" pitchFamily="18" charset="0"/>
              </a:rPr>
              <a:t>mèrvelles</a:t>
            </a:r>
            <a:r>
              <a:rPr lang="en-GB" dirty="0">
                <a:cs typeface="Times New Roman" panose="02020603050405020304" pitchFamily="18" charset="0"/>
              </a:rPr>
              <a:t>, </a:t>
            </a:r>
            <a:r>
              <a:rPr lang="en-GB" dirty="0" err="1">
                <a:cs typeface="Times New Roman" panose="02020603050405020304" pitchFamily="18" charset="0"/>
              </a:rPr>
              <a:t>il’ont</a:t>
            </a:r>
            <a:r>
              <a:rPr lang="en-GB" dirty="0">
                <a:cs typeface="Times New Roman" panose="02020603050405020304" pitchFamily="18" charset="0"/>
              </a:rPr>
              <a:t> un gout </a:t>
            </a:r>
            <a:r>
              <a:rPr lang="en-GB" dirty="0" err="1">
                <a:cs typeface="Times New Roman" panose="02020603050405020304" pitchFamily="18" charset="0"/>
              </a:rPr>
              <a:t>d’èrvas</a:t>
            </a:r>
            <a:r>
              <a:rPr lang="en-GB" dirty="0">
                <a:cs typeface="Times New Roman" panose="02020603050405020304" pitchFamily="18" charset="0"/>
              </a:rPr>
              <a:t>-y!</a:t>
            </a:r>
            <a:endParaRPr lang="en-GB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31CAA-AC67-924C-82D9-99AB3DA34914}"/>
              </a:ext>
            </a:extLst>
          </p:cNvPr>
          <p:cNvSpPr txBox="1"/>
          <p:nvPr/>
        </p:nvSpPr>
        <p:spPr>
          <a:xfrm>
            <a:off x="6011863" y="2838450"/>
            <a:ext cx="25209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err="1">
                <a:latin typeface="+mn-lt"/>
              </a:rPr>
              <a:t>D’habitude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j’bai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eune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tass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ée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d’café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pouor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man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dêjeuner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8CA708-B7EF-EB4C-887C-A33C2AE743DE}"/>
              </a:ext>
            </a:extLst>
          </p:cNvPr>
          <p:cNvSpPr txBox="1"/>
          <p:nvPr/>
        </p:nvSpPr>
        <p:spPr>
          <a:xfrm>
            <a:off x="6011863" y="4024313"/>
            <a:ext cx="2895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latin typeface="+mn-lt"/>
              </a:rPr>
              <a:t>J’bai</a:t>
            </a:r>
            <a:r>
              <a:rPr lang="en-GB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souvent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eune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modgie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d’cidre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à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l’aubèrge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mé</a:t>
            </a:r>
            <a:r>
              <a:rPr lang="en-GB" dirty="0">
                <a:cs typeface="Times New Roman" panose="02020603050405020304" pitchFamily="18" charset="0"/>
              </a:rPr>
              <a:t>!</a:t>
            </a:r>
            <a:endParaRPr lang="en-GB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FAABE-F9E1-DE40-B42B-71C67519B083}"/>
              </a:ext>
            </a:extLst>
          </p:cNvPr>
          <p:cNvSpPr txBox="1"/>
          <p:nvPr/>
        </p:nvSpPr>
        <p:spPr>
          <a:xfrm>
            <a:off x="6011862" y="5527675"/>
            <a:ext cx="2895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latin typeface="+mn-lt"/>
              </a:rPr>
              <a:t>J’mange</a:t>
            </a:r>
            <a:r>
              <a:rPr lang="en-GB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touos</a:t>
            </a:r>
            <a:r>
              <a:rPr lang="en-GB" b="1" dirty="0">
                <a:latin typeface="+mn-lt"/>
              </a:rPr>
              <a:t> les </a:t>
            </a:r>
            <a:r>
              <a:rPr lang="en-GB" b="1" dirty="0" err="1">
                <a:latin typeface="+mn-lt"/>
              </a:rPr>
              <a:t>jours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des frits et des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lédgeunmes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, ma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bouonne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femme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m’y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oblige!</a:t>
            </a:r>
            <a:endParaRPr lang="en-GB" dirty="0">
              <a:latin typeface="+mn-lt"/>
            </a:endParaRPr>
          </a:p>
        </p:txBody>
      </p:sp>
      <p:sp>
        <p:nvSpPr>
          <p:cNvPr id="15374" name="TextBox 2">
            <a:extLst>
              <a:ext uri="{FF2B5EF4-FFF2-40B4-BE49-F238E27FC236}">
                <a16:creationId xmlns:a16="http://schemas.microsoft.com/office/drawing/2014/main" id="{686F694C-5CD9-C246-8E3B-3778D992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5" y="563840"/>
            <a:ext cx="3671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 dirty="0" err="1"/>
              <a:t>Tch’est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qu’tu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n’manges</a:t>
            </a:r>
            <a:r>
              <a:rPr lang="en-US" altLang="en-US" b="1" u="sng" dirty="0"/>
              <a:t>…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756BDB82-1130-0840-8E7A-F81C8417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5" y="1843250"/>
            <a:ext cx="3416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 dirty="0" err="1"/>
              <a:t>Tch’est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qu’tu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manges</a:t>
            </a:r>
            <a:r>
              <a:rPr lang="en-US" altLang="en-US" b="1" u="sng" dirty="0"/>
              <a:t>…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0AB85D9A-525D-E14E-97BC-C40F2ED2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5" y="3064100"/>
            <a:ext cx="3416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 dirty="0" err="1"/>
              <a:t>Tch’est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qu’tu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bais</a:t>
            </a:r>
            <a:r>
              <a:rPr lang="en-US" altLang="en-US" b="1" u="sng" dirty="0"/>
              <a:t>…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D78118BB-BCCC-F94F-B46B-551474CE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4" y="4154994"/>
            <a:ext cx="3416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 dirty="0" err="1"/>
              <a:t>Tch’est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qu’tu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bais</a:t>
            </a:r>
            <a:r>
              <a:rPr lang="en-US" altLang="en-US" b="1" u="sng" dirty="0"/>
              <a:t>…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5F5122E4-E628-D44D-8FA9-998ACB23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4" y="5502325"/>
            <a:ext cx="3416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 dirty="0" err="1"/>
              <a:t>Tch’est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qu’tu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manges</a:t>
            </a:r>
            <a:r>
              <a:rPr lang="en-US" altLang="en-US" b="1" u="sng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52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/>
      <p:bldP spid="6158" grpId="0"/>
      <p:bldP spid="6159" grpId="0"/>
      <p:bldP spid="6160" grpId="0"/>
      <p:bldP spid="2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-304800" y="348910"/>
            <a:ext cx="9381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Pâl’lie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en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groupe</a:t>
            </a:r>
            <a:endParaRPr lang="en-US" sz="6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44702" y="1918570"/>
            <a:ext cx="7809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8111" y="1456906"/>
            <a:ext cx="6838216" cy="4245585"/>
            <a:chOff x="430655" y="-10217"/>
            <a:chExt cx="8520879" cy="5625811"/>
          </a:xfrm>
        </p:grpSpPr>
        <p:sp>
          <p:nvSpPr>
            <p:cNvPr id="11" name="Oval Callout 10"/>
            <p:cNvSpPr/>
            <p:nvPr/>
          </p:nvSpPr>
          <p:spPr>
            <a:xfrm>
              <a:off x="430655" y="-10217"/>
              <a:ext cx="8520879" cy="5625811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153969" y="1172237"/>
              <a:ext cx="7435027" cy="2879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Combein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souvent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qu’tu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en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manges</a:t>
              </a:r>
              <a:r>
                <a:rPr lang="mr-IN" sz="4400" dirty="0">
                  <a:latin typeface="Comic Sans MS" charset="0"/>
                  <a:ea typeface="Comic Sans MS" charset="0"/>
                  <a:cs typeface="Comic Sans MS" charset="0"/>
                </a:rPr>
                <a:t>…</a:t>
              </a:r>
              <a:r>
                <a:rPr lang="en-GB" sz="4400" dirty="0">
                  <a:latin typeface="Comic Sans MS" charset="0"/>
                  <a:ea typeface="Comic Sans MS" charset="0"/>
                  <a:cs typeface="Comic Sans MS" charset="0"/>
                </a:rPr>
                <a:t>?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 </a:t>
              </a:r>
            </a:p>
          </p:txBody>
        </p:sp>
      </p:grpSp>
      <p:pic>
        <p:nvPicPr>
          <p:cNvPr id="13" name="Picture 2" descr="http://www.ronchalker.co.uk/images/vegetables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0" y="3796833"/>
            <a:ext cx="1992741" cy="1391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4" name="Picture 4" descr="http://farm5.static.flickr.com/4053/4407658930_db572967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76" y="3821078"/>
            <a:ext cx="1970442" cy="1312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5" name="Picture 14" descr="http://t3.gstatic.com/images?q=tbn:ANd9GcQ9Al2OkJfc7YCG5MsAVr_ToJorES8VsGyLu3GtRuGE2eUjP5Djdw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8" y="3812222"/>
            <a:ext cx="1846999" cy="1300655"/>
          </a:xfrm>
          <a:prstGeom prst="rect">
            <a:avLst/>
          </a:prstGeom>
          <a:noFill/>
        </p:spPr>
      </p:pic>
      <p:pic>
        <p:nvPicPr>
          <p:cNvPr id="16" name="Picture 4" descr="http://blog.fairwaymarket.com/wp-content/uploads/2012/10/CheeseAssortm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17" y="3839074"/>
            <a:ext cx="1881741" cy="1304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019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Words>363</Words>
  <Application>Microsoft Macintosh PowerPoint</Application>
  <PresentationFormat>On-screen Show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Comic Sans MS</vt:lpstr>
      <vt:lpstr>Kristen ITC</vt:lpstr>
      <vt:lpstr>Museo 300 Regular</vt:lpstr>
      <vt:lpstr>X-Files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Plenary- Translate</vt:lpstr>
      <vt:lpstr>Plenary- Translate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Aline Cattermole</cp:lastModifiedBy>
  <cp:revision>90</cp:revision>
  <cp:lastPrinted>2018-09-30T12:44:25Z</cp:lastPrinted>
  <dcterms:created xsi:type="dcterms:W3CDTF">2018-05-24T13:01:08Z</dcterms:created>
  <dcterms:modified xsi:type="dcterms:W3CDTF">2021-10-05T15:43:26Z</dcterms:modified>
</cp:coreProperties>
</file>