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1" r:id="rId4"/>
  </p:sldMasterIdLst>
  <p:notesMasterIdLst>
    <p:notesMasterId r:id="rId33"/>
  </p:notesMasterIdLst>
  <p:handoutMasterIdLst>
    <p:handoutMasterId r:id="rId34"/>
  </p:handoutMasterIdLst>
  <p:sldIdLst>
    <p:sldId id="257" r:id="rId5"/>
    <p:sldId id="258" r:id="rId6"/>
    <p:sldId id="287" r:id="rId7"/>
    <p:sldId id="261" r:id="rId8"/>
    <p:sldId id="262" r:id="rId9"/>
    <p:sldId id="317" r:id="rId10"/>
    <p:sldId id="318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16" r:id="rId25"/>
    <p:sldId id="301" r:id="rId26"/>
    <p:sldId id="303" r:id="rId27"/>
    <p:sldId id="306" r:id="rId28"/>
    <p:sldId id="312" r:id="rId29"/>
    <p:sldId id="314" r:id="rId30"/>
    <p:sldId id="320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Cattermole" initials="A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B93"/>
    <a:srgbClr val="F8D096"/>
    <a:srgbClr val="F7F28D"/>
    <a:srgbClr val="F5EE8F"/>
    <a:srgbClr val="F1E765"/>
    <a:srgbClr val="7ECBF2"/>
    <a:srgbClr val="F9A5E3"/>
    <a:srgbClr val="FC977C"/>
    <a:srgbClr val="97F797"/>
    <a:srgbClr val="78F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/>
    <p:restoredTop sz="92769"/>
  </p:normalViewPr>
  <p:slideViewPr>
    <p:cSldViewPr>
      <p:cViewPr varScale="1">
        <p:scale>
          <a:sx n="104" d="100"/>
          <a:sy n="104" d="100"/>
        </p:scale>
        <p:origin x="23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0T14:35:05.164" idx="1">
    <p:pos x="2158" y="39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0T14:35:05.164" idx="4">
    <p:pos x="142" y="13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4F3D-CE7C-394C-87EA-96B5C97DB08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73DE-1916-F04B-8950-81CF7DDCE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2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6CC1-EA30-4617-9A3A-003FCABEB55B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5539-E417-444A-959E-9C5B70767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973D35-C8E3-490B-B35F-32285306CB9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8413B-071B-4D00-8D7B-962923600CAD}" type="slidenum">
              <a:rPr lang="en-GB">
                <a:solidFill>
                  <a:prstClr val="black"/>
                </a:solidFill>
              </a:rPr>
              <a:pPr eaLnBrk="1" hangingPunct="1"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223E91-F8D9-4088-BAE6-7BE902BB92DC}" type="slidenum">
              <a:rPr lang="en-GB">
                <a:solidFill>
                  <a:prstClr val="black"/>
                </a:solidFill>
              </a:rPr>
              <a:pPr eaLnBrk="1" hangingPunct="1"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A0D09D-EAF7-4EA9-8208-A0AC3CB720EB}" type="slidenum">
              <a:rPr lang="en-GB">
                <a:solidFill>
                  <a:prstClr val="black"/>
                </a:solidFill>
              </a:rPr>
              <a:pPr eaLnBrk="1" hangingPunct="1"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503303-1B70-4561-BDE9-C339A3D80E0A}" type="slidenum">
              <a:rPr lang="en-GB">
                <a:solidFill>
                  <a:prstClr val="black"/>
                </a:solidFill>
              </a:rPr>
              <a:pPr eaLnBrk="1" hangingPunct="1"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932ECB-2718-42A4-9306-CB716C41E06B}" type="slidenum">
              <a:rPr lang="en-GB">
                <a:solidFill>
                  <a:prstClr val="black"/>
                </a:solidFill>
              </a:rPr>
              <a:pPr eaLnBrk="1" hangingPunct="1"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E6B2D-5BD9-434F-856E-118BCE5B32C5}" type="slidenum">
              <a:rPr lang="en-GB">
                <a:solidFill>
                  <a:prstClr val="black"/>
                </a:solidFill>
              </a:rPr>
              <a:pPr eaLnBrk="1" hangingPunct="1"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8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3CED2D-5D3B-4464-99FA-0AC5DACDE571}" type="slidenum">
              <a:rPr lang="en-GB">
                <a:solidFill>
                  <a:prstClr val="black"/>
                </a:solidFill>
              </a:rPr>
              <a:pPr eaLnBrk="1" hangingPunct="1"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9D82B0-443B-4F87-9DD6-9E934AA19FD4}" type="slidenum">
              <a:rPr lang="en-GB">
                <a:solidFill>
                  <a:prstClr val="black"/>
                </a:solidFill>
              </a:rPr>
              <a:pPr eaLnBrk="1" hangingPunct="1"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02002F-EFAC-4D57-8BEE-61A1EE201074}" type="slidenum">
              <a:rPr lang="en-GB">
                <a:solidFill>
                  <a:prstClr val="black"/>
                </a:solidFill>
              </a:rPr>
              <a:pPr eaLnBrk="1" hangingPunct="1"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B31A94-E445-488A-A323-4FC9D9124D24}" type="slidenum">
              <a:rPr lang="en-GB">
                <a:solidFill>
                  <a:prstClr val="black"/>
                </a:solidFill>
              </a:rPr>
              <a:pPr eaLnBrk="1" hangingPunct="1"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4A902-1F99-4D2F-B5FC-0D2E5332C7E1}" type="slidenum">
              <a:rPr lang="en-GB">
                <a:solidFill>
                  <a:prstClr val="black"/>
                </a:solidFill>
              </a:rPr>
              <a:pPr eaLnBrk="1" hangingPunct="1"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D9D31-F449-46E0-84EE-B1E5E5DF32BB}" type="slidenum">
              <a:rPr lang="en-GB">
                <a:solidFill>
                  <a:prstClr val="black"/>
                </a:solidFill>
              </a:rPr>
              <a:pPr eaLnBrk="1" hangingPunct="1"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589C52-A1E2-4A67-91F5-7067E06799CF}" type="slidenum">
              <a:rPr lang="en-GB">
                <a:solidFill>
                  <a:prstClr val="black"/>
                </a:solidFill>
              </a:rPr>
              <a:pPr eaLnBrk="1" hangingPunct="1"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A695F-4049-4698-ADE1-E511F5F7EE8F}" type="slidenum">
              <a:rPr lang="en-GB">
                <a:solidFill>
                  <a:prstClr val="black"/>
                </a:solidFill>
              </a:rPr>
              <a:pPr eaLnBrk="1" hangingPunct="1"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A67A-005B-49D7-841A-D5B13B3B60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BA6A-7F4F-499F-8D0B-FB5F1F0551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4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539D-358F-4E34-92B9-545238F0DE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5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06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E9DE-9352-46B0-9A93-5F6EBDD440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2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62A-4E79-426F-A819-0EFDD08F0F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E51C-106F-49F4-BB11-B4C0A3CDB1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0A02-08F2-48E9-BA1E-5C208F265E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70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C418-B526-4073-A088-11918DEE400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23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0124-AB26-4341-86E2-ACD5E33875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8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A860-76C0-4206-93AE-68E2D448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73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FA3D-4628-49E7-A17A-A71883C46E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6D22-E336-4D20-B114-BFD216633C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9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A634-23D8-44D8-87D5-7C7BB62834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1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9815-FAC4-458E-9E5E-B4FBA1F75F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0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136B-3891-483A-922F-1A6144C929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9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C6F8-A119-41F8-9291-D3247A73B1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4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1863-E852-4833-BAC2-C63AE82C01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23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5F06-1FD6-4423-A263-2F832FF41E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2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660B-DAB6-415C-A654-B69069BA40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7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7A42-41A2-43BB-B1E0-B35C306F97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61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E1A78-E6FF-4364-87C5-0C8D5F1CC5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1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0DED-9737-4535-B14E-1F6B7536F3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EAFD-E6F5-43BF-9CEB-1011E13DB4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72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2C38-7DCE-4C69-92A4-95A281E522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8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527F-6BAE-432B-9AE9-6E080891E3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1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61C5-B7DA-4490-B383-4681FECED1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9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18D3-37A9-4882-9382-18BB147433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7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9D7E-425B-455A-923D-574EAE3B0D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45B6-C0E4-465C-8861-1C979C486C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25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5E45-E769-4AEC-9222-39A70E87DF5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70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0EB4-4867-4989-A90A-8EE89A504D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5F47-23C6-4D6C-8E8F-4328802081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4667-6D3B-490D-9B26-B4AB83738A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1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182B-E1DF-4DC6-974D-CCE58DAF40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F1DB-3A30-4DDB-9073-EA2C177BC1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0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D26B-F208-4276-96B4-64041E9D8C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1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7381-3B46-46A8-AFC8-ED45C4F9487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C5C2-8D1D-4219-B2C7-6236FAFA79D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2906-BB8D-45F7-9A87-6C70CC6FDEF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2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1.png"/><Relationship Id="rId7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1.png"/><Relationship Id="rId7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26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8580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les directions</a:t>
            </a:r>
          </a:p>
        </p:txBody>
      </p:sp>
      <p:pic>
        <p:nvPicPr>
          <p:cNvPr id="15363" name="Picture 1027" descr="sy011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472" y="1175048"/>
            <a:ext cx="4133056" cy="47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59FE2-FBEB-9548-B2E6-7884C003B12C}"/>
              </a:ext>
            </a:extLst>
          </p:cNvPr>
          <p:cNvSpPr txBox="1"/>
          <p:nvPr/>
        </p:nvSpPr>
        <p:spPr>
          <a:xfrm>
            <a:off x="395536" y="5343435"/>
            <a:ext cx="5652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ask and give directions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learn verb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(to go) in present tense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use the preposition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(to) + places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97063" y="0"/>
            <a:ext cx="7984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6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Touônne</a:t>
            </a:r>
            <a:r>
              <a:rPr lang="fr-FR" sz="6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fr-FR" sz="6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drouaite</a:t>
            </a:r>
            <a:endParaRPr lang="en-GB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5" descr="npo0000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5003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1874" y="5750004"/>
            <a:ext cx="9365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6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Prend </a:t>
            </a:r>
            <a:r>
              <a:rPr lang="fr-FR" sz="6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rue </a:t>
            </a:r>
            <a:r>
              <a:rPr lang="fr-FR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fr-FR" sz="6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drouaite</a:t>
            </a:r>
            <a:endParaRPr lang="en-GB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npo0000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6613"/>
            <a:ext cx="5156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58888" y="-99392"/>
            <a:ext cx="76096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6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Touônne</a:t>
            </a:r>
            <a:r>
              <a:rPr lang="fr-FR" sz="6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à gauche</a:t>
            </a:r>
            <a:endParaRPr lang="en-GB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29766" y="5842337"/>
            <a:ext cx="8177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6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Prend </a:t>
            </a:r>
            <a:r>
              <a:rPr lang="fr-FR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rue </a:t>
            </a:r>
            <a:r>
              <a:rPr lang="fr-FR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à gauche</a:t>
            </a:r>
            <a:endParaRPr lang="en-GB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290263"/>
            <a:ext cx="71459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/</a:t>
            </a:r>
            <a:r>
              <a:rPr lang="fr-FR" sz="4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continnue</a:t>
            </a:r>
            <a:r>
              <a:rPr lang="fr-FR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tout </a:t>
            </a:r>
            <a:r>
              <a:rPr lang="fr-FR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drouait</a:t>
            </a:r>
            <a:endParaRPr lang="en-GB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7" descr="npo0000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851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G0033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0956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AG0034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14838"/>
            <a:ext cx="33131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npo0000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21955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npo0000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1304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 descr="npo0000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23304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4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4800" dirty="0"/>
              <a:t>Ordinal numbers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960911"/>
            <a:ext cx="8820150" cy="4525963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GB" sz="4000" dirty="0"/>
              <a:t>1</a:t>
            </a:r>
            <a:r>
              <a:rPr lang="en-GB" sz="4000" baseline="30000" dirty="0"/>
              <a:t>st</a:t>
            </a:r>
            <a:r>
              <a:rPr lang="en-GB" sz="4000" dirty="0"/>
              <a:t> = la </a:t>
            </a:r>
            <a:r>
              <a:rPr lang="en-GB" sz="4000" dirty="0" err="1"/>
              <a:t>preunmié</a:t>
            </a:r>
            <a:endParaRPr lang="en-GB" sz="4000" dirty="0"/>
          </a:p>
          <a:p>
            <a:pPr lvl="2" eaLnBrk="1" hangingPunct="1">
              <a:lnSpc>
                <a:spcPct val="90000"/>
              </a:lnSpc>
            </a:pPr>
            <a:r>
              <a:rPr lang="en-GB" sz="4000" dirty="0"/>
              <a:t>2</a:t>
            </a:r>
            <a:r>
              <a:rPr lang="en-GB" sz="4000" baseline="30000" dirty="0"/>
              <a:t>nd</a:t>
            </a:r>
            <a:r>
              <a:rPr lang="en-GB" sz="4000" dirty="0"/>
              <a:t> =la </a:t>
            </a:r>
            <a:r>
              <a:rPr lang="en-GB" sz="4000" dirty="0" err="1"/>
              <a:t>deuxième</a:t>
            </a:r>
            <a:endParaRPr lang="en-GB" sz="4000" dirty="0"/>
          </a:p>
          <a:p>
            <a:pPr lvl="2" eaLnBrk="1" hangingPunct="1">
              <a:lnSpc>
                <a:spcPct val="90000"/>
              </a:lnSpc>
            </a:pPr>
            <a:r>
              <a:rPr lang="en-GB" sz="4000" dirty="0"/>
              <a:t>3</a:t>
            </a:r>
            <a:r>
              <a:rPr lang="en-GB" sz="4000" baseline="30000" dirty="0"/>
              <a:t>rd</a:t>
            </a:r>
            <a:r>
              <a:rPr lang="en-GB" sz="4000" dirty="0"/>
              <a:t> = la </a:t>
            </a:r>
            <a:r>
              <a:rPr lang="en-GB" sz="4000" dirty="0" err="1"/>
              <a:t>traisième</a:t>
            </a:r>
            <a:endParaRPr lang="en-GB" sz="4000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3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3600" dirty="0"/>
              <a:t>So how would you say </a:t>
            </a:r>
            <a:r>
              <a:rPr lang="en-GB" sz="3600" dirty="0">
                <a:solidFill>
                  <a:srgbClr val="FF3300"/>
                </a:solidFill>
              </a:rPr>
              <a:t>the 1</a:t>
            </a:r>
            <a:r>
              <a:rPr lang="en-GB" sz="3600" baseline="30000" dirty="0">
                <a:solidFill>
                  <a:srgbClr val="FF3300"/>
                </a:solidFill>
              </a:rPr>
              <a:t>st</a:t>
            </a:r>
            <a:r>
              <a:rPr lang="en-GB" sz="3600" dirty="0">
                <a:solidFill>
                  <a:srgbClr val="FF3300"/>
                </a:solidFill>
              </a:rPr>
              <a:t> on the right?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3600" dirty="0"/>
              <a:t>	    la </a:t>
            </a:r>
            <a:r>
              <a:rPr lang="en-GB" sz="3600" dirty="0" err="1"/>
              <a:t>preunmié</a:t>
            </a:r>
            <a:r>
              <a:rPr lang="en-GB" sz="3600" dirty="0"/>
              <a:t> (rue) </a:t>
            </a:r>
            <a:r>
              <a:rPr lang="en-GB" sz="3600" dirty="0" err="1"/>
              <a:t>à</a:t>
            </a:r>
            <a:r>
              <a:rPr lang="en-GB" sz="3600" dirty="0"/>
              <a:t> </a:t>
            </a:r>
            <a:r>
              <a:rPr lang="en-GB" sz="3600" dirty="0" err="1"/>
              <a:t>drouaite</a:t>
            </a:r>
            <a:endParaRPr lang="en-GB" sz="36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98485" y="1124744"/>
            <a:ext cx="2743745" cy="431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6750" y="1730040"/>
            <a:ext cx="2720371" cy="431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499802" y="2406396"/>
            <a:ext cx="2743747" cy="431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19672" y="4797152"/>
            <a:ext cx="5832648" cy="3544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536" y="291124"/>
            <a:ext cx="8193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Prend la </a:t>
            </a: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preunmié</a:t>
            </a: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rue à </a:t>
            </a: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drouaite</a:t>
            </a:r>
            <a:endParaRPr lang="en-GB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0" descr="npo0000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5613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 descr="npo0000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613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6393" y="315776"/>
            <a:ext cx="830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Prend la deuxième rue à gauche</a:t>
            </a:r>
            <a:endParaRPr lang="en-GB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npo000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613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924" y="0"/>
            <a:ext cx="8425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Prend la </a:t>
            </a: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traisième</a:t>
            </a: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rue à </a:t>
            </a: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drouaite</a:t>
            </a:r>
            <a:endParaRPr lang="en-GB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63688" y="224204"/>
            <a:ext cx="66864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5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Crouaîse</a:t>
            </a:r>
            <a:r>
              <a:rPr lang="fr-FR" sz="5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5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pliaiche</a:t>
            </a:r>
            <a:endParaRPr lang="en-GB" sz="5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2484438" y="1557338"/>
          <a:ext cx="410527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CorelDRAW" r:id="rId4" imgW="2633777" imgH="2515210" progId="CorelDraw.Graphic.8">
                  <p:embed/>
                </p:oleObj>
              </mc:Choice>
              <mc:Fallback>
                <p:oleObj name="CorelDRAW" r:id="rId4" imgW="2633777" imgH="251521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57338"/>
                        <a:ext cx="4105275" cy="392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5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Crouaîse</a:t>
            </a:r>
            <a:r>
              <a:rPr lang="fr-FR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4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veues</a:t>
            </a:r>
            <a:endParaRPr lang="en-GB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npo0000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3" y="1052736"/>
            <a:ext cx="53848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2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76638" y="523228"/>
            <a:ext cx="4249738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Le </a:t>
            </a:r>
            <a:r>
              <a:rPr lang="en-GB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cinn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éma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La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stâtion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d’train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La poste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La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bangnérêsse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restaurant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 Les boutiques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café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marchi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8620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64" name="Picture 8" descr="BD068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373" y="3449851"/>
            <a:ext cx="2273299" cy="167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BD000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354" y="116632"/>
            <a:ext cx="1400125" cy="14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EN0050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480" y="221118"/>
            <a:ext cx="1621192" cy="154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BD0004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36901"/>
            <a:ext cx="1434369" cy="138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WordArt 15"/>
          <p:cNvSpPr>
            <a:spLocks noChangeArrowheads="1" noChangeShapeType="1" noTextEdit="1"/>
          </p:cNvSpPr>
          <p:nvPr/>
        </p:nvSpPr>
        <p:spPr bwMode="auto">
          <a:xfrm>
            <a:off x="3563938" y="2997200"/>
            <a:ext cx="3254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95" name="Picture 24" descr="MCj029730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7749" y="4877207"/>
            <a:ext cx="1502668" cy="15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5" descr="MCj029728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956" y="5149144"/>
            <a:ext cx="1305869" cy="12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7" y="1757072"/>
            <a:ext cx="2052943" cy="14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9" y="1975790"/>
            <a:ext cx="2043580" cy="12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93" y="3271140"/>
            <a:ext cx="2805279" cy="15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7533" y="68697"/>
            <a:ext cx="646331" cy="923330"/>
          </a:xfrm>
          <a:prstGeom prst="rect">
            <a:avLst/>
          </a:prstGeom>
          <a:solidFill>
            <a:srgbClr val="E2FB9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64389" y="63053"/>
            <a:ext cx="64633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07402" y="930448"/>
            <a:ext cx="684803" cy="923330"/>
          </a:xfrm>
          <a:prstGeom prst="rect">
            <a:avLst/>
          </a:prstGeom>
          <a:solidFill>
            <a:srgbClr val="FC977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2944" y="2244673"/>
            <a:ext cx="684803" cy="923330"/>
          </a:xfrm>
          <a:prstGeom prst="rect">
            <a:avLst/>
          </a:prstGeom>
          <a:solidFill>
            <a:srgbClr val="F9A5E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28843" y="2268412"/>
            <a:ext cx="646331" cy="923330"/>
          </a:xfrm>
          <a:prstGeom prst="rect">
            <a:avLst/>
          </a:prstGeom>
          <a:solidFill>
            <a:srgbClr val="F1E76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29201" y="4058427"/>
            <a:ext cx="607859" cy="923330"/>
          </a:xfrm>
          <a:prstGeom prst="rect">
            <a:avLst/>
          </a:prstGeom>
          <a:solidFill>
            <a:srgbClr val="7ECBF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16110" y="5472151"/>
            <a:ext cx="7232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59244" y="4662101"/>
            <a:ext cx="68480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po0000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3848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42988" y="188913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Crouaîse</a:t>
            </a:r>
            <a:r>
              <a:rPr lang="en-GB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</a:t>
            </a:r>
            <a:r>
              <a:rPr lang="en-GB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pont</a:t>
            </a:r>
            <a:endParaRPr lang="en-GB" sz="4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63CC-562A-5145-B64C-59C944DF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Crouaîse</a:t>
            </a:r>
            <a:r>
              <a:rPr lang="en-US" sz="4800" b="1" dirty="0"/>
              <a:t> </a:t>
            </a:r>
            <a:r>
              <a:rPr lang="en-US" sz="4800" b="1" dirty="0" err="1"/>
              <a:t>lé</a:t>
            </a:r>
            <a:r>
              <a:rPr lang="en-US" sz="4800" b="1" dirty="0"/>
              <a:t> passage </a:t>
            </a:r>
            <a:r>
              <a:rPr lang="en-US" sz="4800" b="1" dirty="0" err="1"/>
              <a:t>à</a:t>
            </a:r>
            <a:r>
              <a:rPr lang="en-US" sz="4800" b="1" dirty="0"/>
              <a:t> </a:t>
            </a:r>
            <a:r>
              <a:rPr lang="en-US" sz="4800" b="1" dirty="0" err="1"/>
              <a:t>piétons</a:t>
            </a:r>
            <a:endParaRPr lang="en-US" sz="4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99299-0FAF-0447-A9F5-F661E0DE3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50" y="2060848"/>
            <a:ext cx="5518100" cy="3051400"/>
          </a:xfrm>
        </p:spPr>
      </p:pic>
    </p:spTree>
    <p:extLst>
      <p:ext uri="{BB962C8B-B14F-4D97-AF65-F5344CB8AC3E}">
        <p14:creationId xmlns:p14="http://schemas.microsoft.com/office/powerpoint/2010/main" val="210907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30" descr="npo0000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20713"/>
            <a:ext cx="2300288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1" descr="npo0000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3018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0" descr="npo0000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237331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1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6156325" y="549275"/>
          <a:ext cx="26336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CorelDRAW" r:id="rId6" imgW="2633777" imgH="2515210" progId="CorelDraw.Graphic.8">
                  <p:embed/>
                </p:oleObj>
              </mc:Choice>
              <mc:Fallback>
                <p:oleObj name="CorelDRAW" r:id="rId6" imgW="2633777" imgH="251521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49275"/>
                        <a:ext cx="26336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2" descr="npo0000d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npo0000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608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913"/>
          <a:ext cx="8229600" cy="648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5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5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5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3" name="Picture 2" descr="AG00339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22304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5" name="Picture 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46" y="2482301"/>
            <a:ext cx="1706300" cy="17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60" y="33265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" name="Picture 1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4" y="2530710"/>
            <a:ext cx="1657890" cy="16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8" name="Picture 1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9" y="4653136"/>
            <a:ext cx="1655505" cy="16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9" name="Picture 1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60" y="4653136"/>
            <a:ext cx="1609328" cy="16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0" name="Picture 1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606660" cy="160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1" name="Picture 1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12" y="2560742"/>
            <a:ext cx="1641996" cy="16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2" name="Picture 1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46" y="4759235"/>
            <a:ext cx="2303462" cy="13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6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/>
          <p:cNvCxnSpPr/>
          <p:nvPr/>
        </p:nvCxnSpPr>
        <p:spPr>
          <a:xfrm flipH="1">
            <a:off x="1781940" y="1431535"/>
            <a:ext cx="77210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-24547" y="1948423"/>
            <a:ext cx="9277067" cy="111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-27512" y="3162226"/>
            <a:ext cx="59085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650396" y="5403496"/>
            <a:ext cx="69630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829760" y="4847432"/>
            <a:ext cx="67724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81940" y="-20043"/>
            <a:ext cx="0" cy="6886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-60409" y="3704888"/>
            <a:ext cx="59085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66630" y="-6605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31840" y="0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7018733" y="3331677"/>
            <a:ext cx="1656184" cy="1274989"/>
          </a:xfrm>
          <a:prstGeom prst="curvedConnector3">
            <a:avLst/>
          </a:prstGeom>
          <a:ln w="631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4394928" y="195668"/>
            <a:ext cx="1603523" cy="1076771"/>
          </a:xfrm>
          <a:prstGeom prst="curvedConnector3">
            <a:avLst/>
          </a:prstGeom>
          <a:ln w="374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>
            <a:off x="5441062" y="1774940"/>
            <a:ext cx="1738125" cy="1556737"/>
          </a:xfrm>
          <a:prstGeom prst="curvedConnector3">
            <a:avLst/>
          </a:prstGeom>
          <a:ln w="631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02" y="5285386"/>
            <a:ext cx="2087949" cy="103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Curved Connector 63"/>
          <p:cNvCxnSpPr/>
          <p:nvPr/>
        </p:nvCxnSpPr>
        <p:spPr>
          <a:xfrm rot="10800000">
            <a:off x="8498067" y="4598392"/>
            <a:ext cx="2377801" cy="1973949"/>
          </a:xfrm>
          <a:prstGeom prst="curvedConnector3">
            <a:avLst>
              <a:gd name="adj1" fmla="val 50000"/>
            </a:avLst>
          </a:prstGeom>
          <a:ln w="631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029279" y="1535815"/>
            <a:ext cx="0" cy="1223213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29" y="2144272"/>
            <a:ext cx="1223060" cy="122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04" y="1989045"/>
            <a:ext cx="1028253" cy="128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-21851" y="170653"/>
            <a:ext cx="1628271" cy="646331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</a:p>
          <a:p>
            <a:r>
              <a:rPr lang="en-GB" dirty="0" err="1"/>
              <a:t>bangnérêsse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7130100" y="285416"/>
            <a:ext cx="1587986" cy="646331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la salle </a:t>
            </a:r>
            <a:r>
              <a:rPr lang="en-GB" dirty="0" err="1"/>
              <a:t>pârouaissiâle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-60411" y="4282708"/>
            <a:ext cx="1575374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 </a:t>
            </a:r>
            <a:r>
              <a:rPr lang="en-GB" dirty="0" err="1"/>
              <a:t>cinnéma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3976605" y="6442710"/>
            <a:ext cx="1220084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par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35075" y="6370849"/>
            <a:ext cx="1867135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stâtion</a:t>
            </a:r>
            <a:r>
              <a:rPr lang="en-GB" dirty="0"/>
              <a:t> </a:t>
            </a:r>
            <a:r>
              <a:rPr lang="en-GB" dirty="0" err="1"/>
              <a:t>d’train</a:t>
            </a:r>
            <a:endParaRPr lang="en-GB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210647" y="5427971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766630" y="5403833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23287" y="5403833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21286" y="5403833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99" y="498416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Connector 106"/>
          <p:cNvCxnSpPr/>
          <p:nvPr/>
        </p:nvCxnSpPr>
        <p:spPr>
          <a:xfrm flipH="1">
            <a:off x="1210647" y="3684860"/>
            <a:ext cx="9260" cy="11122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210647" y="1948423"/>
            <a:ext cx="9260" cy="1252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219907" y="-6605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766630" y="3654058"/>
            <a:ext cx="0" cy="1143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766630" y="1989045"/>
            <a:ext cx="0" cy="1143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73275" y="-6605"/>
            <a:ext cx="0" cy="1438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31983" y="191911"/>
            <a:ext cx="1471866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restaurant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3141100" y="1909870"/>
            <a:ext cx="9260" cy="1252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137568" y="3684860"/>
            <a:ext cx="8162" cy="1162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3703929" y="-20043"/>
            <a:ext cx="8162" cy="1162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781563" y="191911"/>
            <a:ext cx="895203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l’êcole</a:t>
            </a:r>
            <a:endParaRPr lang="en-GB" dirty="0"/>
          </a:p>
        </p:txBody>
      </p:sp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86" y="538365"/>
            <a:ext cx="1059557" cy="92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4" name="Straight Connector 123"/>
          <p:cNvCxnSpPr/>
          <p:nvPr/>
        </p:nvCxnSpPr>
        <p:spPr>
          <a:xfrm>
            <a:off x="3690338" y="2048072"/>
            <a:ext cx="12493" cy="2860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31" y="2276405"/>
            <a:ext cx="1255114" cy="9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3686850" y="1948423"/>
            <a:ext cx="1271095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</a:t>
            </a:r>
            <a:r>
              <a:rPr lang="en-GB" dirty="0" err="1"/>
              <a:t>marchi</a:t>
            </a:r>
            <a:endParaRPr lang="en-GB" dirty="0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-27512" y="3162226"/>
            <a:ext cx="5875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19872" y="0"/>
            <a:ext cx="1" cy="6858000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500992" y="0"/>
            <a:ext cx="1" cy="6858000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-27512" y="3429000"/>
            <a:ext cx="5875625" cy="0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0" y="1689625"/>
            <a:ext cx="9139280" cy="0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0243" y="5105401"/>
            <a:ext cx="7050109" cy="0"/>
          </a:xfrm>
          <a:prstGeom prst="line">
            <a:avLst/>
          </a:prstGeom>
          <a:ln w="555625">
            <a:solidFill>
              <a:srgbClr val="F7F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9" y="4606666"/>
            <a:ext cx="918085" cy="9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1597020" y="1774940"/>
            <a:ext cx="1920599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boulangu’thie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5961453" y="1159910"/>
            <a:ext cx="933567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</a:t>
            </a:r>
            <a:r>
              <a:rPr lang="en-GB" dirty="0" err="1"/>
              <a:t>pont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7956377" y="1763757"/>
            <a:ext cx="1008112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l’hôpita</a:t>
            </a:r>
            <a:endParaRPr lang="en-GB" dirty="0"/>
          </a:p>
        </p:txBody>
      </p:sp>
      <p:pic>
        <p:nvPicPr>
          <p:cNvPr id="83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96" y="538365"/>
            <a:ext cx="936218" cy="89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686850" y="3599839"/>
            <a:ext cx="1271095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lé</a:t>
            </a:r>
            <a:r>
              <a:rPr lang="en-GB" dirty="0"/>
              <a:t> </a:t>
            </a:r>
            <a:r>
              <a:rPr lang="en-GB" dirty="0" err="1"/>
              <a:t>mûsée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1766630" y="3599839"/>
            <a:ext cx="1171327" cy="369332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l’églyise</a:t>
            </a:r>
            <a:endParaRPr lang="en-GB" dirty="0"/>
          </a:p>
        </p:txBody>
      </p:sp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2" y="3808543"/>
            <a:ext cx="944316" cy="121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45" y="1367620"/>
            <a:ext cx="1780337" cy="9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9" y="723392"/>
            <a:ext cx="1166436" cy="11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2" y="763603"/>
            <a:ext cx="1281204" cy="7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61" y="3838046"/>
            <a:ext cx="920443" cy="10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Multiply 8201"/>
          <p:cNvSpPr/>
          <p:nvPr/>
        </p:nvSpPr>
        <p:spPr>
          <a:xfrm>
            <a:off x="1149575" y="5830969"/>
            <a:ext cx="702835" cy="63214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TextBox 163"/>
          <p:cNvSpPr txBox="1"/>
          <p:nvPr/>
        </p:nvSpPr>
        <p:spPr>
          <a:xfrm>
            <a:off x="625787" y="6463112"/>
            <a:ext cx="1821076" cy="369332"/>
          </a:xfrm>
          <a:prstGeom prst="rect">
            <a:avLst/>
          </a:prstGeom>
          <a:solidFill>
            <a:srgbClr val="F8D096"/>
          </a:solidFill>
        </p:spPr>
        <p:txBody>
          <a:bodyPr wrap="square" rtlCol="0">
            <a:spAutoFit/>
          </a:bodyPr>
          <a:lstStyle/>
          <a:p>
            <a:r>
              <a:rPr lang="en-GB" b="1" dirty="0" err="1"/>
              <a:t>ous</a:t>
            </a:r>
            <a:r>
              <a:rPr lang="en-GB" b="1" dirty="0"/>
              <a:t> </a:t>
            </a:r>
            <a:r>
              <a:rPr lang="en-GB" b="1" dirty="0" err="1"/>
              <a:t>êtes</a:t>
            </a:r>
            <a:r>
              <a:rPr lang="en-GB" b="1" dirty="0"/>
              <a:t> </a:t>
            </a:r>
            <a:r>
              <a:rPr lang="en-GB" b="1" dirty="0" err="1"/>
              <a:t>ichîn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876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74" y="1016732"/>
            <a:ext cx="51605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4455"/>
            <a:ext cx="8118648" cy="64633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kumimoji="0" lang="en-GB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coute</a:t>
            </a:r>
            <a:r>
              <a:rPr kumimoji="0" lang="en-GB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</a:t>
            </a:r>
            <a:r>
              <a:rPr kumimoji="0" lang="en-GB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trouve</a:t>
            </a:r>
            <a:r>
              <a:rPr lang="en-GB" sz="3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l’</a:t>
            </a:r>
            <a:r>
              <a:rPr kumimoji="0" lang="en-GB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endrait</a:t>
            </a:r>
            <a:r>
              <a:rPr kumimoji="0" lang="en-GB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7105" y="1772816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1.Va tout </a:t>
            </a:r>
            <a:r>
              <a:rPr kumimoji="0" lang="en-GB" sz="2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drouait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2397" y="2348880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2.Prend la </a:t>
            </a:r>
            <a:r>
              <a:rPr kumimoji="0" lang="en-GB" sz="4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traisième</a:t>
            </a:r>
            <a:r>
              <a:rPr kumimoji="0" lang="en-GB" sz="4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rue </a:t>
            </a:r>
            <a:r>
              <a:rPr kumimoji="0" lang="en-GB" sz="4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à</a:t>
            </a:r>
            <a:r>
              <a:rPr kumimoji="0" lang="en-GB" sz="4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4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drouaite</a:t>
            </a:r>
            <a:r>
              <a:rPr kumimoji="0" lang="en-GB" sz="4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4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2397" y="3104964"/>
            <a:ext cx="321075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GB" sz="3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GB" sz="3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Continnue</a:t>
            </a:r>
            <a:r>
              <a:rPr kumimoji="0" lang="en-GB" sz="3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tout </a:t>
            </a:r>
            <a:r>
              <a:rPr kumimoji="0" lang="en-GB" sz="340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drouait</a:t>
            </a:r>
            <a:r>
              <a:rPr kumimoji="0" lang="en-GB" sz="3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5250" y="3717032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</a:t>
            </a:r>
            <a:r>
              <a:rPr kumimoji="0" lang="en-GB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Prend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la </a:t>
            </a:r>
            <a:r>
              <a:rPr kumimoji="0" lang="en-GB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preunmié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rue </a:t>
            </a:r>
            <a:r>
              <a:rPr kumimoji="0" lang="en-GB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à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drouaite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4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7105" y="4437112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5</a:t>
            </a:r>
            <a:r>
              <a:rPr kumimoji="0" lang="en-GB" sz="2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. </a:t>
            </a:r>
            <a:r>
              <a:rPr lang="en-GB" sz="24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Ch’est</a:t>
            </a: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à gauche!</a:t>
            </a:r>
            <a:endParaRPr kumimoji="0" lang="en-GB" sz="240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4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44008" y="5157192"/>
            <a:ext cx="0" cy="576064"/>
          </a:xfrm>
          <a:prstGeom prst="straightConnector1">
            <a:avLst/>
          </a:prstGeom>
          <a:ln w="92075" cap="sq">
            <a:solidFill>
              <a:srgbClr val="C00000"/>
            </a:solidFill>
            <a:bevel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5132" y="2348880"/>
            <a:ext cx="684810" cy="0"/>
          </a:xfrm>
          <a:prstGeom prst="straightConnector1">
            <a:avLst/>
          </a:prstGeom>
          <a:ln w="92075" cap="sq">
            <a:solidFill>
              <a:srgbClr val="C00000"/>
            </a:solidFill>
            <a:bevel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4008" y="2903347"/>
            <a:ext cx="0" cy="576064"/>
          </a:xfrm>
          <a:prstGeom prst="straightConnector1">
            <a:avLst/>
          </a:prstGeom>
          <a:ln w="92075" cap="sq">
            <a:solidFill>
              <a:srgbClr val="C00000"/>
            </a:solidFill>
            <a:bevel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45132" y="4077072"/>
            <a:ext cx="0" cy="576064"/>
          </a:xfrm>
          <a:prstGeom prst="straightConnector1">
            <a:avLst/>
          </a:prstGeom>
          <a:ln w="92075" cap="sq">
            <a:solidFill>
              <a:srgbClr val="C00000"/>
            </a:solidFill>
            <a:bevel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24128" y="2336095"/>
            <a:ext cx="0" cy="660857"/>
          </a:xfrm>
          <a:prstGeom prst="straightConnector1">
            <a:avLst/>
          </a:prstGeom>
          <a:ln w="92075" cap="sq">
            <a:solidFill>
              <a:srgbClr val="C00000"/>
            </a:solidFill>
            <a:bevel/>
            <a:headEnd type="none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Multiply 58370"/>
          <p:cNvSpPr/>
          <p:nvPr/>
        </p:nvSpPr>
        <p:spPr>
          <a:xfrm>
            <a:off x="5709533" y="2727305"/>
            <a:ext cx="1152128" cy="98972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44155" y="1122148"/>
            <a:ext cx="1080120" cy="461665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la </a:t>
            </a:r>
            <a:r>
              <a:rPr lang="en-GB" sz="1200" dirty="0" err="1"/>
              <a:t>bangnérêsse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9882" y="1104734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restaurant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2376" y="1134263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l’êcole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83962" y="1124744"/>
            <a:ext cx="1385900" cy="461665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la salle </a:t>
            </a:r>
            <a:r>
              <a:rPr lang="en-GB" sz="1200" dirty="0" err="1"/>
              <a:t>pârouaîssiale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6884" y="2461906"/>
            <a:ext cx="1377244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la </a:t>
            </a:r>
            <a:r>
              <a:rPr lang="en-GB" sz="1200" dirty="0" err="1"/>
              <a:t>boulangu’thie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70002" y="2461906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</a:t>
            </a:r>
            <a:r>
              <a:rPr lang="en-GB" sz="1200" dirty="0" err="1"/>
              <a:t>marchi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77453" y="1819853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</a:t>
            </a:r>
            <a:r>
              <a:rPr lang="en-GB" sz="1200" dirty="0" err="1"/>
              <a:t>pont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830108" y="2364516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l’hôpita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9882" y="1113436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restaurant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4008" y="3717032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l’églyise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870002" y="3747398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</a:t>
            </a:r>
            <a:r>
              <a:rPr lang="en-GB" sz="1200" dirty="0" err="1"/>
              <a:t>mûsée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1920" y="4310440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</a:t>
            </a:r>
            <a:r>
              <a:rPr lang="en-GB" sz="1200" dirty="0" err="1"/>
              <a:t>cinnéma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043902" y="5841268"/>
            <a:ext cx="1326266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la </a:t>
            </a:r>
            <a:r>
              <a:rPr lang="en-GB" sz="1200" dirty="0" err="1"/>
              <a:t>stâtion</a:t>
            </a:r>
            <a:r>
              <a:rPr lang="en-GB" sz="1200" dirty="0"/>
              <a:t> </a:t>
            </a:r>
            <a:r>
              <a:rPr lang="en-GB" sz="1200" dirty="0" err="1"/>
              <a:t>d’train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022376" y="5923404"/>
            <a:ext cx="1080120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lé</a:t>
            </a:r>
            <a:r>
              <a:rPr lang="en-GB" sz="1200" dirty="0"/>
              <a:t> par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4407" y="5887480"/>
            <a:ext cx="1215535" cy="276999"/>
          </a:xfrm>
          <a:prstGeom prst="rect">
            <a:avLst/>
          </a:prstGeom>
          <a:solidFill>
            <a:srgbClr val="E2FB93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/>
              <a:t>ous</a:t>
            </a:r>
            <a:r>
              <a:rPr lang="en-GB" sz="1200" dirty="0"/>
              <a:t> </a:t>
            </a:r>
            <a:r>
              <a:rPr lang="en-GB" sz="1200" dirty="0" err="1"/>
              <a:t>êtes</a:t>
            </a:r>
            <a:r>
              <a:rPr lang="en-GB" sz="1200" dirty="0"/>
              <a:t> </a:t>
            </a:r>
            <a:r>
              <a:rPr lang="en-GB" sz="1200" dirty="0" err="1"/>
              <a:t>ichîn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809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583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113120" cy="6555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 err="1"/>
              <a:t>Extchusez-mé</a:t>
            </a:r>
            <a:r>
              <a:rPr lang="en-GB" sz="2000" b="1" dirty="0"/>
              <a:t>…:</a:t>
            </a:r>
            <a:r>
              <a:rPr lang="en-GB" sz="2000" dirty="0"/>
              <a:t>excuse me</a:t>
            </a:r>
          </a:p>
          <a:p>
            <a:r>
              <a:rPr lang="en-GB" sz="2000" b="1" dirty="0"/>
              <a:t>Par </a:t>
            </a:r>
            <a:r>
              <a:rPr lang="en-GB" sz="2000" b="1" dirty="0" err="1"/>
              <a:t>ioù</a:t>
            </a:r>
            <a:r>
              <a:rPr lang="en-GB" sz="2000" b="1" dirty="0"/>
              <a:t> </a:t>
            </a:r>
            <a:r>
              <a:rPr lang="en-GB" sz="2000" b="1" dirty="0" err="1"/>
              <a:t>qu’est</a:t>
            </a:r>
            <a:r>
              <a:rPr lang="en-GB" sz="2000" b="1" dirty="0"/>
              <a:t>…?:</a:t>
            </a:r>
            <a:r>
              <a:rPr lang="en-GB" sz="2000" dirty="0"/>
              <a:t>where is…?</a:t>
            </a:r>
          </a:p>
          <a:p>
            <a:r>
              <a:rPr lang="en-GB" sz="2000" b="1" dirty="0"/>
              <a:t>Par </a:t>
            </a:r>
            <a:r>
              <a:rPr lang="en-GB" sz="2000" b="1" dirty="0" err="1"/>
              <a:t>ioù</a:t>
            </a:r>
            <a:r>
              <a:rPr lang="en-GB" sz="2000" b="1" dirty="0"/>
              <a:t> </a:t>
            </a:r>
            <a:r>
              <a:rPr lang="en-GB" sz="2000" b="1" dirty="0" err="1"/>
              <a:t>qu’i</a:t>
            </a:r>
            <a:r>
              <a:rPr lang="en-GB" sz="2000" b="1" dirty="0"/>
              <a:t>’ </a:t>
            </a:r>
            <a:r>
              <a:rPr lang="en-GB" sz="2000" b="1" dirty="0" err="1"/>
              <a:t>sont</a:t>
            </a:r>
            <a:r>
              <a:rPr lang="en-GB" sz="2000" b="1" dirty="0"/>
              <a:t>…?:</a:t>
            </a:r>
            <a:r>
              <a:rPr lang="en-GB" sz="2000" dirty="0"/>
              <a:t>where are…?</a:t>
            </a:r>
          </a:p>
          <a:p>
            <a:r>
              <a:rPr lang="en-GB" sz="2000" b="1" dirty="0" err="1"/>
              <a:t>Pouor</a:t>
            </a:r>
            <a:r>
              <a:rPr lang="en-GB" sz="2000" b="1" dirty="0"/>
              <a:t> </a:t>
            </a:r>
            <a:r>
              <a:rPr lang="en-GB" sz="2000" b="1" dirty="0" err="1"/>
              <a:t>aller</a:t>
            </a:r>
            <a:r>
              <a:rPr lang="en-GB" sz="2000" b="1" dirty="0"/>
              <a:t> </a:t>
            </a:r>
            <a:r>
              <a:rPr lang="en-GB" sz="2000" b="1" dirty="0" err="1"/>
              <a:t>à</a:t>
            </a:r>
            <a:r>
              <a:rPr lang="en-GB" sz="2000" b="1" dirty="0"/>
              <a:t> …?: </a:t>
            </a:r>
            <a:r>
              <a:rPr lang="en-GB" sz="2000" dirty="0"/>
              <a:t>To go to the…?</a:t>
            </a:r>
          </a:p>
          <a:p>
            <a:r>
              <a:rPr lang="en-GB" sz="2000" b="1" dirty="0" err="1"/>
              <a:t>Touônnez</a:t>
            </a:r>
            <a:r>
              <a:rPr lang="en-GB" sz="2000" b="1" dirty="0"/>
              <a:t> </a:t>
            </a:r>
            <a:r>
              <a:rPr lang="en-GB" sz="2000" b="1" dirty="0" err="1"/>
              <a:t>à</a:t>
            </a:r>
            <a:r>
              <a:rPr lang="en-GB" sz="2000" b="1" dirty="0"/>
              <a:t> </a:t>
            </a:r>
            <a:r>
              <a:rPr lang="en-GB" sz="2000" b="1" dirty="0" err="1"/>
              <a:t>drouaite</a:t>
            </a:r>
            <a:r>
              <a:rPr lang="en-GB" sz="2000" b="1" dirty="0"/>
              <a:t>: </a:t>
            </a:r>
            <a:r>
              <a:rPr lang="en-GB" sz="2000" dirty="0"/>
              <a:t>turn right </a:t>
            </a:r>
          </a:p>
          <a:p>
            <a:r>
              <a:rPr lang="en-GB" sz="2000" b="1" dirty="0" err="1"/>
              <a:t>Touônnez</a:t>
            </a:r>
            <a:r>
              <a:rPr lang="en-GB" sz="2000" b="1" dirty="0"/>
              <a:t> à gauche: </a:t>
            </a:r>
            <a:r>
              <a:rPr lang="en-GB" sz="2000" dirty="0"/>
              <a:t>turn left</a:t>
            </a:r>
          </a:p>
          <a:p>
            <a:r>
              <a:rPr lang="en-GB" sz="2000" b="1" dirty="0" err="1"/>
              <a:t>Prend</a:t>
            </a:r>
            <a:r>
              <a:rPr lang="en-GB" sz="2000" b="1" dirty="0"/>
              <a:t> la </a:t>
            </a:r>
            <a:r>
              <a:rPr lang="en-GB" sz="2000" b="1" dirty="0" err="1"/>
              <a:t>preunmié</a:t>
            </a:r>
            <a:r>
              <a:rPr lang="en-GB" sz="2000" b="1" dirty="0"/>
              <a:t> rue </a:t>
            </a:r>
            <a:r>
              <a:rPr lang="en-GB" sz="2000" b="1" dirty="0" err="1"/>
              <a:t>à</a:t>
            </a:r>
            <a:r>
              <a:rPr lang="en-GB" sz="2000" b="1" dirty="0"/>
              <a:t> </a:t>
            </a:r>
            <a:r>
              <a:rPr lang="en-GB" sz="2000" b="1" dirty="0" err="1"/>
              <a:t>drouaite</a:t>
            </a:r>
            <a:r>
              <a:rPr lang="en-GB" sz="2000" b="1" dirty="0"/>
              <a:t>: </a:t>
            </a:r>
            <a:r>
              <a:rPr lang="en-GB" sz="2000" dirty="0"/>
              <a:t>take the first on the right</a:t>
            </a:r>
          </a:p>
          <a:p>
            <a:r>
              <a:rPr lang="en-GB" sz="2000" b="1" dirty="0" err="1"/>
              <a:t>Prend</a:t>
            </a:r>
            <a:r>
              <a:rPr lang="en-GB" sz="2000" b="1" dirty="0"/>
              <a:t> la </a:t>
            </a:r>
            <a:r>
              <a:rPr lang="en-GB" sz="2000" b="1" dirty="0" err="1"/>
              <a:t>deuxième</a:t>
            </a:r>
            <a:r>
              <a:rPr lang="en-GB" sz="2000" b="1" dirty="0"/>
              <a:t> rue: </a:t>
            </a:r>
            <a:r>
              <a:rPr lang="en-GB" sz="2000" dirty="0"/>
              <a:t>take the second street</a:t>
            </a:r>
          </a:p>
          <a:p>
            <a:r>
              <a:rPr lang="en-GB" sz="2000" b="1" dirty="0" err="1"/>
              <a:t>Prend</a:t>
            </a:r>
            <a:r>
              <a:rPr lang="en-GB" sz="2000" b="1" dirty="0"/>
              <a:t> la </a:t>
            </a:r>
            <a:r>
              <a:rPr lang="en-GB" sz="2000" b="1"/>
              <a:t>traisième</a:t>
            </a:r>
            <a:r>
              <a:rPr lang="en-GB" sz="2000" b="1" dirty="0"/>
              <a:t> rue: </a:t>
            </a:r>
            <a:r>
              <a:rPr lang="en-GB" sz="2000" dirty="0"/>
              <a:t>take the third street</a:t>
            </a:r>
          </a:p>
          <a:p>
            <a:r>
              <a:rPr lang="en-GB" sz="2000" b="1" dirty="0" err="1"/>
              <a:t>Va</a:t>
            </a:r>
            <a:r>
              <a:rPr lang="en-GB" sz="2000" b="1" dirty="0"/>
              <a:t> tout </a:t>
            </a:r>
            <a:r>
              <a:rPr lang="en-GB" sz="2000" b="1" dirty="0" err="1"/>
              <a:t>drouait</a:t>
            </a:r>
            <a:r>
              <a:rPr lang="en-GB" sz="2000" b="1" dirty="0"/>
              <a:t>: </a:t>
            </a:r>
            <a:r>
              <a:rPr lang="en-GB" sz="2000" dirty="0"/>
              <a:t>go straight</a:t>
            </a:r>
          </a:p>
          <a:p>
            <a:r>
              <a:rPr lang="en-GB" sz="2000" b="1" dirty="0" err="1"/>
              <a:t>Continnue</a:t>
            </a:r>
            <a:r>
              <a:rPr lang="en-GB" sz="2000" b="1" dirty="0"/>
              <a:t> tout </a:t>
            </a:r>
            <a:r>
              <a:rPr lang="en-GB" sz="2000" b="1" dirty="0" err="1"/>
              <a:t>drouait</a:t>
            </a:r>
            <a:r>
              <a:rPr lang="en-GB" sz="2000" b="1" dirty="0"/>
              <a:t>: </a:t>
            </a:r>
            <a:r>
              <a:rPr lang="en-GB" sz="2000" dirty="0"/>
              <a:t>carry on forward</a:t>
            </a:r>
          </a:p>
          <a:p>
            <a:r>
              <a:rPr lang="en-GB" sz="2000" b="1" dirty="0" err="1"/>
              <a:t>Crouaîse</a:t>
            </a:r>
            <a:r>
              <a:rPr lang="en-GB" sz="2000" b="1" dirty="0"/>
              <a:t> les </a:t>
            </a:r>
            <a:r>
              <a:rPr lang="en-GB" sz="2000" b="1" dirty="0" err="1"/>
              <a:t>veues</a:t>
            </a:r>
            <a:r>
              <a:rPr lang="en-GB" sz="2000" b="1" dirty="0"/>
              <a:t>: </a:t>
            </a:r>
            <a:r>
              <a:rPr lang="en-GB" sz="2000" dirty="0"/>
              <a:t>cross the traffic lights</a:t>
            </a:r>
          </a:p>
          <a:p>
            <a:r>
              <a:rPr lang="en-GB" sz="2000" b="1" dirty="0" err="1"/>
              <a:t>Crouaîse</a:t>
            </a:r>
            <a:r>
              <a:rPr lang="en-GB" sz="2000" b="1" dirty="0"/>
              <a:t> </a:t>
            </a:r>
            <a:r>
              <a:rPr lang="en-GB" sz="2000" b="1" dirty="0" err="1"/>
              <a:t>lé</a:t>
            </a:r>
            <a:r>
              <a:rPr lang="en-GB" sz="2000" b="1" dirty="0"/>
              <a:t> </a:t>
            </a:r>
            <a:r>
              <a:rPr lang="en-GB" sz="2000" b="1" dirty="0" err="1"/>
              <a:t>pont</a:t>
            </a:r>
            <a:r>
              <a:rPr lang="en-GB" sz="2000" b="1" dirty="0"/>
              <a:t>: </a:t>
            </a:r>
            <a:r>
              <a:rPr lang="en-GB" sz="2000" dirty="0"/>
              <a:t>cross the bridge</a:t>
            </a:r>
          </a:p>
          <a:p>
            <a:r>
              <a:rPr lang="en-GB" sz="2000" b="1" dirty="0" err="1"/>
              <a:t>Crouaîse</a:t>
            </a:r>
            <a:r>
              <a:rPr lang="en-GB" sz="2000" b="1" dirty="0"/>
              <a:t> la </a:t>
            </a:r>
            <a:r>
              <a:rPr lang="en-GB" sz="2000" b="1" dirty="0" err="1"/>
              <a:t>pliaiche</a:t>
            </a:r>
            <a:r>
              <a:rPr lang="en-GB" sz="2000" b="1" dirty="0"/>
              <a:t>: </a:t>
            </a:r>
            <a:r>
              <a:rPr lang="en-GB" sz="2000" dirty="0"/>
              <a:t>cross the square</a:t>
            </a:r>
          </a:p>
          <a:p>
            <a:r>
              <a:rPr lang="en-GB" sz="2000" b="1" dirty="0" err="1"/>
              <a:t>Ch’est</a:t>
            </a:r>
            <a:r>
              <a:rPr lang="en-GB" sz="2000" b="1" dirty="0"/>
              <a:t> </a:t>
            </a:r>
            <a:r>
              <a:rPr lang="en-GB" sz="2000" b="1" dirty="0" err="1"/>
              <a:t>à</a:t>
            </a:r>
            <a:r>
              <a:rPr lang="en-GB" sz="2000" b="1" dirty="0"/>
              <a:t> </a:t>
            </a:r>
            <a:r>
              <a:rPr lang="en-GB" sz="2000" b="1" dirty="0" err="1"/>
              <a:t>drouaite</a:t>
            </a:r>
            <a:r>
              <a:rPr lang="en-GB" sz="2000" b="1" dirty="0"/>
              <a:t>: </a:t>
            </a:r>
            <a:r>
              <a:rPr lang="en-GB" sz="2000" dirty="0"/>
              <a:t>it’s on the right</a:t>
            </a:r>
          </a:p>
          <a:p>
            <a:r>
              <a:rPr lang="en-GB" sz="2000" b="1" dirty="0" err="1"/>
              <a:t>Ch’est</a:t>
            </a:r>
            <a:r>
              <a:rPr lang="en-GB" sz="2000" b="1" dirty="0"/>
              <a:t> à gauche: </a:t>
            </a:r>
            <a:r>
              <a:rPr lang="en-GB" sz="2000" dirty="0"/>
              <a:t>it’s on the left</a:t>
            </a:r>
          </a:p>
          <a:p>
            <a:r>
              <a:rPr lang="en-GB" sz="2000" b="1" dirty="0" err="1"/>
              <a:t>Ch’n’est</a:t>
            </a:r>
            <a:r>
              <a:rPr lang="en-GB" sz="2000" b="1" dirty="0"/>
              <a:t> </a:t>
            </a:r>
            <a:r>
              <a:rPr lang="en-GB" sz="2000" b="1" dirty="0" err="1"/>
              <a:t>pon</a:t>
            </a:r>
            <a:r>
              <a:rPr lang="en-GB" sz="2000" b="1" dirty="0"/>
              <a:t> </a:t>
            </a:r>
            <a:r>
              <a:rPr lang="en-GB" sz="2000" b="1" dirty="0" err="1"/>
              <a:t>liain</a:t>
            </a:r>
            <a:r>
              <a:rPr lang="en-GB" sz="2000" b="1" dirty="0"/>
              <a:t>: </a:t>
            </a:r>
            <a:r>
              <a:rPr lang="en-GB" sz="2000" dirty="0"/>
              <a:t>it’s not far</a:t>
            </a:r>
          </a:p>
          <a:p>
            <a:r>
              <a:rPr lang="en-GB" sz="2000" b="1" dirty="0" err="1"/>
              <a:t>Ch’est</a:t>
            </a:r>
            <a:r>
              <a:rPr lang="en-GB" sz="2000" b="1" dirty="0"/>
              <a:t> tout </a:t>
            </a:r>
            <a:r>
              <a:rPr lang="en-GB" sz="2000" b="1" dirty="0" err="1"/>
              <a:t>près</a:t>
            </a:r>
            <a:r>
              <a:rPr lang="en-GB" sz="2000" b="1" dirty="0"/>
              <a:t>: </a:t>
            </a:r>
            <a:r>
              <a:rPr lang="en-GB" sz="2000" dirty="0"/>
              <a:t>it’s really close</a:t>
            </a:r>
          </a:p>
          <a:p>
            <a:r>
              <a:rPr lang="en-GB" sz="2000" b="1" dirty="0" err="1"/>
              <a:t>S’i</a:t>
            </a:r>
            <a:r>
              <a:rPr lang="en-GB" sz="2000" b="1" dirty="0"/>
              <a:t>' </a:t>
            </a:r>
            <a:r>
              <a:rPr lang="en-GB" sz="2000" b="1" dirty="0" err="1"/>
              <a:t>vos</a:t>
            </a:r>
            <a:r>
              <a:rPr lang="en-GB" sz="2000" b="1" dirty="0"/>
              <a:t> </a:t>
            </a:r>
            <a:r>
              <a:rPr lang="en-GB" sz="2000" b="1" dirty="0" err="1"/>
              <a:t>pliaît</a:t>
            </a:r>
            <a:r>
              <a:rPr lang="en-GB" sz="2000" b="1" dirty="0"/>
              <a:t>: </a:t>
            </a:r>
            <a:r>
              <a:rPr lang="en-GB" sz="2000" dirty="0"/>
              <a:t>please</a:t>
            </a:r>
          </a:p>
          <a:p>
            <a:r>
              <a:rPr lang="en-GB" sz="2000" b="1" dirty="0" err="1"/>
              <a:t>Mèrcie</a:t>
            </a:r>
            <a:r>
              <a:rPr lang="en-GB" sz="2000" b="1" dirty="0"/>
              <a:t> </a:t>
            </a:r>
            <a:r>
              <a:rPr lang="en-GB" sz="2000" b="1" dirty="0" err="1"/>
              <a:t>bein</a:t>
            </a:r>
            <a:r>
              <a:rPr lang="en-GB" sz="2000" b="1" dirty="0"/>
              <a:t> des </a:t>
            </a:r>
            <a:r>
              <a:rPr lang="en-GB" sz="2000" b="1" dirty="0" err="1"/>
              <a:t>fais</a:t>
            </a:r>
            <a:r>
              <a:rPr lang="en-GB" sz="2000" dirty="0"/>
              <a:t>: thank you very much</a:t>
            </a:r>
          </a:p>
          <a:p>
            <a:r>
              <a:rPr lang="en-GB" sz="2000" b="1" dirty="0"/>
              <a:t>I’ </a:t>
            </a:r>
            <a:r>
              <a:rPr lang="en-GB" sz="2000" b="1" dirty="0" err="1"/>
              <a:t>n’y</a:t>
            </a:r>
            <a:r>
              <a:rPr lang="en-GB" sz="2000" b="1" dirty="0"/>
              <a:t> a </a:t>
            </a:r>
            <a:r>
              <a:rPr lang="en-GB" sz="2000" b="1" dirty="0" err="1"/>
              <a:t>pon</a:t>
            </a:r>
            <a:r>
              <a:rPr lang="en-GB" sz="2000" b="1" dirty="0"/>
              <a:t> </a:t>
            </a:r>
            <a:r>
              <a:rPr lang="en-GB" sz="2000" b="1" dirty="0" err="1"/>
              <a:t>d’tchi</a:t>
            </a:r>
            <a:r>
              <a:rPr lang="en-GB" sz="2000" b="1" dirty="0"/>
              <a:t> / </a:t>
            </a:r>
            <a:r>
              <a:rPr lang="en-GB" sz="2000" b="1" dirty="0" err="1"/>
              <a:t>dé</a:t>
            </a:r>
            <a:r>
              <a:rPr lang="en-GB" sz="2000" b="1" dirty="0"/>
              <a:t> rein: </a:t>
            </a:r>
            <a:r>
              <a:rPr lang="en-GB" sz="2000" dirty="0"/>
              <a:t>you’re welcome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3928" y="0"/>
            <a:ext cx="5220072" cy="764704"/>
          </a:xfrm>
          <a:prstGeom prst="rect">
            <a:avLst/>
          </a:prstGeom>
          <a:solidFill>
            <a:srgbClr val="F8D09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1"/>
                </a:solidFill>
              </a:rPr>
              <a:t>Fielle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dé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vocabulaithe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51" y="764704"/>
            <a:ext cx="2016224" cy="25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98617" y="3928601"/>
            <a:ext cx="4341667" cy="1292662"/>
          </a:xfrm>
          <a:prstGeom prst="rect">
            <a:avLst/>
          </a:prstGeom>
          <a:solidFill>
            <a:srgbClr val="E2FB9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/>
              <a:t>Connectives: </a:t>
            </a:r>
          </a:p>
          <a:p>
            <a:r>
              <a:rPr lang="en-GB" sz="2000" b="1" dirty="0"/>
              <a:t>Et </a:t>
            </a:r>
            <a:r>
              <a:rPr lang="en-GB" sz="2000" b="1" dirty="0" err="1"/>
              <a:t>pis</a:t>
            </a:r>
            <a:r>
              <a:rPr lang="en-GB" sz="2000" b="1" dirty="0"/>
              <a:t>: </a:t>
            </a:r>
            <a:r>
              <a:rPr lang="en-GB" sz="2000" dirty="0"/>
              <a:t>then</a:t>
            </a:r>
          </a:p>
          <a:p>
            <a:r>
              <a:rPr lang="en-GB" sz="2000" b="1" dirty="0" err="1"/>
              <a:t>Final’ment</a:t>
            </a:r>
            <a:r>
              <a:rPr lang="en-GB" sz="2000" b="1" dirty="0"/>
              <a:t>: </a:t>
            </a:r>
            <a:r>
              <a:rPr lang="en-GB" sz="2000" dirty="0"/>
              <a:t>finally</a:t>
            </a:r>
          </a:p>
          <a:p>
            <a:r>
              <a:rPr lang="en-GB" sz="2000" b="1" dirty="0" err="1"/>
              <a:t>Enfîn</a:t>
            </a:r>
            <a:r>
              <a:rPr lang="en-GB" sz="2000" b="1" dirty="0"/>
              <a:t>: </a:t>
            </a:r>
            <a:r>
              <a:rPr lang="en-GB" sz="2000" dirty="0"/>
              <a:t>finally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41" y="4045233"/>
            <a:ext cx="1770881" cy="12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F11BE7D-A290-D04C-AB0C-5F594CBC8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verb “</a:t>
            </a:r>
            <a:r>
              <a:rPr lang="en-US" altLang="en-US" dirty="0" err="1"/>
              <a:t>aller</a:t>
            </a:r>
            <a:r>
              <a:rPr lang="en-US" altLang="en-US" dirty="0"/>
              <a:t>’” (to go) in present</a:t>
            </a:r>
          </a:p>
        </p:txBody>
      </p:sp>
      <p:pic>
        <p:nvPicPr>
          <p:cNvPr id="21507" name="Picture 20" descr="JérriaisLogo_COL.ai">
            <a:extLst>
              <a:ext uri="{FF2B5EF4-FFF2-40B4-BE49-F238E27FC236}">
                <a16:creationId xmlns:a16="http://schemas.microsoft.com/office/drawing/2014/main" id="{E7B4E657-F72B-5A4A-81FD-3BDE328C2A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348"/>
            <a:ext cx="4038600" cy="3027667"/>
          </a:xfrm>
          <a:noFill/>
        </p:spPr>
      </p:pic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CA948AE-826B-5F4A-9216-CA89679EA62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US" altLang="en-US" dirty="0" err="1"/>
              <a:t>j’vais</a:t>
            </a:r>
            <a:endParaRPr lang="en-US" altLang="en-US" dirty="0"/>
          </a:p>
          <a:p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vais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i</a:t>
            </a:r>
            <a:r>
              <a:rPr lang="en-US" altLang="en-US" dirty="0"/>
              <a:t>’ </a:t>
            </a:r>
            <a:r>
              <a:rPr lang="en-US" altLang="en-US" dirty="0" err="1"/>
              <a:t>va</a:t>
            </a:r>
            <a:r>
              <a:rPr lang="en-US" altLang="en-US" dirty="0"/>
              <a:t> / </a:t>
            </a:r>
            <a:r>
              <a:rPr lang="en-US" altLang="en-US" dirty="0" err="1"/>
              <a:t>ou</a:t>
            </a:r>
            <a:r>
              <a:rPr lang="en-US" altLang="en-US" dirty="0"/>
              <a:t> </a:t>
            </a:r>
            <a:r>
              <a:rPr lang="en-US" altLang="en-US" dirty="0" err="1"/>
              <a:t>va</a:t>
            </a:r>
            <a:endParaRPr lang="en-US" altLang="en-US" dirty="0"/>
          </a:p>
          <a:p>
            <a:r>
              <a:rPr lang="en-US" altLang="en-US" dirty="0" err="1"/>
              <a:t>j’allons</a:t>
            </a:r>
            <a:endParaRPr lang="en-US" altLang="en-US" dirty="0"/>
          </a:p>
          <a:p>
            <a:r>
              <a:rPr lang="en-US" altLang="en-US" dirty="0" err="1"/>
              <a:t>ous</a:t>
            </a:r>
            <a:r>
              <a:rPr lang="en-US" altLang="en-US" dirty="0"/>
              <a:t> </a:t>
            </a:r>
            <a:r>
              <a:rPr lang="en-US" altLang="en-US" dirty="0" err="1"/>
              <a:t>allez</a:t>
            </a:r>
            <a:r>
              <a:rPr lang="en-US" altLang="en-US" dirty="0"/>
              <a:t> (you plural or formal)</a:t>
            </a:r>
          </a:p>
          <a:p>
            <a:r>
              <a:rPr lang="en-US" altLang="en-US" dirty="0"/>
              <a:t>i</a:t>
            </a:r>
            <a:r>
              <a:rPr lang="en-US" altLang="en-US"/>
              <a:t>’ </a:t>
            </a:r>
            <a:r>
              <a:rPr lang="en-US" altLang="en-US" dirty="0" err="1"/>
              <a:t>vont</a:t>
            </a: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5333" y="598440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 left.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3331" y="597565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 the second street on the right.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9100" y="597565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 the first street on the left.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9100" y="3117845"/>
            <a:ext cx="2577998" cy="256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 straight ahead.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3331" y="3118720"/>
            <a:ext cx="2577998" cy="2560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the bridge.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333" y="3141889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Where is…?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565"/>
            <a:ext cx="2577998" cy="25202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3331" y="597565"/>
            <a:ext cx="2577998" cy="2520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85958" y="621609"/>
            <a:ext cx="2577998" cy="2520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2770" y="3141889"/>
            <a:ext cx="2577998" cy="25202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78774" y="3117845"/>
            <a:ext cx="2577998" cy="2520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5333" y="3138834"/>
            <a:ext cx="2577998" cy="252028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707904" cy="6858000"/>
          </a:xfrm>
          <a:prstGeom prst="rect">
            <a:avLst/>
          </a:prstGeom>
          <a:solidFill>
            <a:srgbClr val="FABEFA"/>
          </a:solidFill>
          <a:ln>
            <a:solidFill>
              <a:srgbClr val="FABE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07904" y="0"/>
            <a:ext cx="3707904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15808" y="0"/>
            <a:ext cx="1728192" cy="6858000"/>
          </a:xfrm>
          <a:prstGeom prst="rect">
            <a:avLst/>
          </a:prstGeom>
          <a:solidFill>
            <a:srgbClr val="97F797"/>
          </a:solidFill>
          <a:ln>
            <a:solidFill>
              <a:srgbClr val="97F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09" y="404664"/>
            <a:ext cx="1471990" cy="14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72" y="2060848"/>
            <a:ext cx="1518464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234"/>
            <a:ext cx="1290344" cy="149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4" y="145630"/>
            <a:ext cx="1537866" cy="13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4" y="1646134"/>
            <a:ext cx="1497958" cy="9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40" y="5342469"/>
            <a:ext cx="2178932" cy="14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638"/>
            <a:ext cx="1578882" cy="157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03" y="2802870"/>
            <a:ext cx="1532205" cy="8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9" y="4149080"/>
            <a:ext cx="1918518" cy="239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03" y="3758267"/>
            <a:ext cx="1296144" cy="16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8" y="3471287"/>
            <a:ext cx="1390264" cy="11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35" y="130318"/>
            <a:ext cx="1293530" cy="12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2" y="109243"/>
            <a:ext cx="1182395" cy="11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24" y="1807008"/>
            <a:ext cx="1553395" cy="11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13" y="3402550"/>
            <a:ext cx="1285999" cy="1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62" y="5048994"/>
            <a:ext cx="1776503" cy="17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85" y="2694185"/>
            <a:ext cx="1446802" cy="10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82" y="1389160"/>
            <a:ext cx="1169195" cy="11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00" y="4021885"/>
            <a:ext cx="1239758" cy="128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82" y="5431456"/>
            <a:ext cx="1013536" cy="123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4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8604250" cy="1470025"/>
          </a:xfrm>
        </p:spPr>
        <p:txBody>
          <a:bodyPr/>
          <a:lstStyle/>
          <a:p>
            <a:pPr eaLnBrk="1" hangingPunct="1"/>
            <a:r>
              <a:rPr lang="en-GB" sz="5400" b="1" dirty="0" err="1">
                <a:latin typeface="Arial" pitchFamily="34" charset="0"/>
                <a:cs typeface="Arial" pitchFamily="34" charset="0"/>
              </a:rPr>
              <a:t>Êxtchusez-mé</a:t>
            </a:r>
            <a:br>
              <a:rPr lang="en-GB" sz="5400" b="1" dirty="0">
                <a:latin typeface="Arial" pitchFamily="34" charset="0"/>
                <a:cs typeface="Arial" pitchFamily="34" charset="0"/>
              </a:rPr>
            </a:br>
            <a:r>
              <a:rPr lang="en-GB" sz="54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ioù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qu’est</a:t>
            </a:r>
            <a:r>
              <a:rPr lang="mr-IN" sz="54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.?</a:t>
            </a:r>
            <a:br>
              <a:rPr lang="en-GB" sz="5400" b="1" dirty="0">
                <a:latin typeface="Arial" pitchFamily="34" charset="0"/>
                <a:cs typeface="Arial" pitchFamily="34" charset="0"/>
              </a:rPr>
            </a:br>
            <a:r>
              <a:rPr lang="en-GB" sz="54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ioù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qu’i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sont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…?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N005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5475"/>
            <a:ext cx="2162418" cy="20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69" y="3377380"/>
            <a:ext cx="2413122" cy="31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2" y="625475"/>
            <a:ext cx="2534816" cy="31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42" y="484798"/>
            <a:ext cx="2647288" cy="26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0" y="3789040"/>
            <a:ext cx="2193558" cy="253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250" y="484798"/>
            <a:ext cx="384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la </a:t>
            </a:r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boulang’thie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6207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cinnéma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3122" y="314476"/>
            <a:ext cx="300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 par?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68055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l’hôpita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3970" y="32793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l’églyise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8591" y="32872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les boutiques?</a:t>
            </a:r>
          </a:p>
        </p:txBody>
      </p:sp>
      <p:pic>
        <p:nvPicPr>
          <p:cNvPr id="14" name="Picture 24" descr="MCj02973010000[1]">
            <a:extLst>
              <a:ext uri="{FF2B5EF4-FFF2-40B4-BE49-F238E27FC236}">
                <a16:creationId xmlns:a16="http://schemas.microsoft.com/office/drawing/2014/main" id="{CF20E3E7-6B88-8146-9E52-38E479A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4483" y="4581128"/>
            <a:ext cx="1773654" cy="17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MCj02972870000[1]">
            <a:extLst>
              <a:ext uri="{FF2B5EF4-FFF2-40B4-BE49-F238E27FC236}">
                <a16:creationId xmlns:a16="http://schemas.microsoft.com/office/drawing/2014/main" id="{D2CA40C6-DEAD-6947-A738-28EB3D74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998697"/>
            <a:ext cx="1440160" cy="13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6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8604250" cy="1470025"/>
          </a:xfrm>
        </p:spPr>
        <p:txBody>
          <a:bodyPr/>
          <a:lstStyle/>
          <a:p>
            <a:pPr eaLnBrk="1" hangingPunct="1"/>
            <a:r>
              <a:rPr lang="en-GB" sz="5400" b="1" dirty="0" err="1">
                <a:latin typeface="Arial" pitchFamily="34" charset="0"/>
                <a:cs typeface="Arial" pitchFamily="34" charset="0"/>
              </a:rPr>
              <a:t>Êxtchusez-mé</a:t>
            </a:r>
            <a:br>
              <a:rPr lang="en-GB" sz="5400" b="1" dirty="0">
                <a:latin typeface="Arial" pitchFamily="34" charset="0"/>
                <a:cs typeface="Arial" pitchFamily="34" charset="0"/>
              </a:rPr>
            </a:br>
            <a:r>
              <a:rPr lang="en-GB" sz="5400" b="1" dirty="0" err="1">
                <a:latin typeface="Arial" pitchFamily="34" charset="0"/>
                <a:cs typeface="Arial" pitchFamily="34" charset="0"/>
              </a:rPr>
              <a:t>J’voudrais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5400" b="1" dirty="0" err="1">
                <a:latin typeface="Arial" pitchFamily="34" charset="0"/>
                <a:cs typeface="Arial" pitchFamily="34" charset="0"/>
              </a:rPr>
              <a:t>aller</a:t>
            </a:r>
            <a:r>
              <a:rPr lang="mr-IN" sz="54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en-GB" sz="5400" b="1" dirty="0">
                <a:latin typeface="Arial" pitchFamily="34" charset="0"/>
                <a:cs typeface="Arial" pitchFamily="34" charset="0"/>
              </a:rPr>
              <a:t>.?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N0050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5475"/>
            <a:ext cx="2162418" cy="20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69" y="3377380"/>
            <a:ext cx="2413122" cy="31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2" y="625475"/>
            <a:ext cx="2534816" cy="31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42" y="484798"/>
            <a:ext cx="2647288" cy="26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0" y="3789040"/>
            <a:ext cx="2193558" cy="253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250" y="484798"/>
            <a:ext cx="384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la </a:t>
            </a:r>
            <a:r>
              <a:rPr lang="en-US" sz="2800" b="1" dirty="0" err="1">
                <a:latin typeface="Comic Sans MS" charset="0"/>
                <a:ea typeface="Comic Sans MS" charset="0"/>
                <a:cs typeface="Comic Sans MS" charset="0"/>
              </a:rPr>
              <a:t>boulang’thie</a:t>
            </a:r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620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800" b="1" dirty="0" err="1">
                <a:latin typeface="Comic Sans MS" charset="0"/>
                <a:ea typeface="Comic Sans MS" charset="0"/>
                <a:cs typeface="Comic Sans MS" charset="0"/>
              </a:rPr>
              <a:t>cinnéma</a:t>
            </a:r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3122" y="314476"/>
            <a:ext cx="300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au</a:t>
            </a:r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 par?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68055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en-US" sz="24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l’</a:t>
            </a:r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hôpita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3970" y="32793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à</a:t>
            </a:r>
            <a:r>
              <a:rPr lang="en-US" sz="24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l’</a:t>
            </a:r>
            <a:r>
              <a:rPr lang="en-US" sz="2400" b="1" dirty="0" err="1">
                <a:latin typeface="Comic Sans MS" charset="0"/>
                <a:ea typeface="Comic Sans MS" charset="0"/>
                <a:cs typeface="Comic Sans MS" charset="0"/>
              </a:rPr>
              <a:t>églyise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38591" y="32872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ès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 boutiques</a:t>
            </a:r>
          </a:p>
        </p:txBody>
      </p:sp>
      <p:pic>
        <p:nvPicPr>
          <p:cNvPr id="14" name="Picture 24" descr="MCj02973010000[1]">
            <a:extLst>
              <a:ext uri="{FF2B5EF4-FFF2-40B4-BE49-F238E27FC236}">
                <a16:creationId xmlns:a16="http://schemas.microsoft.com/office/drawing/2014/main" id="{CF20E3E7-6B88-8146-9E52-38E479A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4483" y="4581128"/>
            <a:ext cx="1773654" cy="17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MCj02972870000[1]">
            <a:extLst>
              <a:ext uri="{FF2B5EF4-FFF2-40B4-BE49-F238E27FC236}">
                <a16:creationId xmlns:a16="http://schemas.microsoft.com/office/drawing/2014/main" id="{D2CA40C6-DEAD-6947-A738-28EB3D74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998697"/>
            <a:ext cx="1440160" cy="13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0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G00339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38298"/>
            <a:ext cx="6763941" cy="41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980728"/>
            <a:ext cx="64251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6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Ch’est</a:t>
            </a:r>
            <a:r>
              <a:rPr lang="fr-FR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6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drouaite</a:t>
            </a:r>
            <a:endParaRPr lang="en-GB" sz="6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AG0034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49" y="1772816"/>
            <a:ext cx="7921378" cy="48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5026025" y="3716338"/>
            <a:ext cx="4010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476250"/>
            <a:ext cx="6083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6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Ch’est</a:t>
            </a:r>
            <a:r>
              <a:rPr lang="fr-FR" sz="6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à gauche</a:t>
            </a:r>
            <a:endParaRPr lang="en-GB" sz="6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585</Words>
  <Application>Microsoft Macintosh PowerPoint</Application>
  <PresentationFormat>On-screen Show (4:3)</PresentationFormat>
  <Paragraphs>180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Impact</vt:lpstr>
      <vt:lpstr>Times New Roman</vt:lpstr>
      <vt:lpstr>Default Design</vt:lpstr>
      <vt:lpstr>1_Office Theme</vt:lpstr>
      <vt:lpstr>1_Default Design</vt:lpstr>
      <vt:lpstr>2_Default Design</vt:lpstr>
      <vt:lpstr>CorelDRAW</vt:lpstr>
      <vt:lpstr>PowerPoint Presentation</vt:lpstr>
      <vt:lpstr>PowerPoint Presentation</vt:lpstr>
      <vt:lpstr>PowerPoint Presentation</vt:lpstr>
      <vt:lpstr>Êxtchusez-mé Par ioù qu’est….? Par ioù qu’i’ sont…?</vt:lpstr>
      <vt:lpstr>PowerPoint Presentation</vt:lpstr>
      <vt:lpstr>Êxtchusez-mé J’voudrais aller….?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Crouaîse lé passage à piétons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 “aller’” (to go) in present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Martin</dc:creator>
  <cp:lastModifiedBy>Aline Cattermole</cp:lastModifiedBy>
  <cp:revision>139</cp:revision>
  <cp:lastPrinted>2019-04-29T10:48:09Z</cp:lastPrinted>
  <dcterms:created xsi:type="dcterms:W3CDTF">2013-01-05T10:30:24Z</dcterms:created>
  <dcterms:modified xsi:type="dcterms:W3CDTF">2022-02-14T14:06:04Z</dcterms:modified>
</cp:coreProperties>
</file>