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57" r:id="rId4"/>
    <p:sldId id="260" r:id="rId5"/>
    <p:sldId id="261" r:id="rId6"/>
    <p:sldId id="264" r:id="rId7"/>
    <p:sldId id="265" r:id="rId8"/>
    <p:sldId id="267" r:id="rId9"/>
    <p:sldId id="270" r:id="rId10"/>
    <p:sldId id="269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57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4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D10C-4C05-1B4F-AC28-3C77FB10DB91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20EB5-739D-D24E-A457-82D8AAD04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9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E3BD3-1EDD-3B4D-BD37-330D2D596EFB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0846C-1E3D-BE4B-92E1-6E820E6FF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1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E41A86-3D47-4240-BB83-EC22D30C331E}" type="slidenum">
              <a:rPr lang="en-GB"/>
              <a:pPr/>
              <a:t>8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GB"/>
              <a:t>Pupils match clocks to times.  Answers appear one by one on mouseclick.</a:t>
            </a:r>
          </a:p>
        </p:txBody>
      </p:sp>
    </p:spTree>
    <p:extLst>
      <p:ext uri="{BB962C8B-B14F-4D97-AF65-F5344CB8AC3E}">
        <p14:creationId xmlns:p14="http://schemas.microsoft.com/office/powerpoint/2010/main" val="125339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49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7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68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59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27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91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587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52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13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84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29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5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FD0C7-80D7-4CDC-B15A-818D5436F85C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BB3CD-0BDC-4CAA-A3E7-D7DE55757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27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.png"/><Relationship Id="rId2" Type="http://schemas.microsoft.com/office/2007/relationships/media" Target="../media/media9.m4a"/><Relationship Id="rId16" Type="http://schemas.openxmlformats.org/officeDocument/2006/relationships/image" Target="../media/image2.emf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em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e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6"/>
          <a:stretch/>
        </p:blipFill>
        <p:spPr>
          <a:xfrm>
            <a:off x="3701966" y="2292187"/>
            <a:ext cx="5051045" cy="3241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9674" y="652121"/>
            <a:ext cx="9144000" cy="970122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Tchille heuthe est-i’?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7018" y="1628512"/>
            <a:ext cx="5097342" cy="636751"/>
          </a:xfrm>
        </p:spPr>
        <p:txBody>
          <a:bodyPr/>
          <a:lstStyle/>
          <a:p>
            <a:r>
              <a:rPr lang="en-GB" dirty="0"/>
              <a:t>Telling the time</a:t>
            </a:r>
          </a:p>
        </p:txBody>
      </p:sp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6" name="Picture 5" descr="xmas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1F049B3-F55C-4445-96C4-9FF50CBF0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2457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"/>
    </mc:Choice>
    <mc:Fallback xmlns="">
      <p:transition spd="slow" advTm="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685800"/>
          </a:xfrm>
        </p:spPr>
        <p:txBody>
          <a:bodyPr>
            <a:noAutofit/>
          </a:bodyPr>
          <a:lstStyle/>
          <a:p>
            <a:r>
              <a:rPr lang="fr-FR" sz="5400" dirty="0" err="1">
                <a:latin typeface="Arial"/>
                <a:cs typeface="Arial"/>
              </a:rPr>
              <a:t>Tchille</a:t>
            </a:r>
            <a:r>
              <a:rPr lang="fr-FR" sz="5400" dirty="0">
                <a:latin typeface="Arial"/>
                <a:cs typeface="Arial"/>
              </a:rPr>
              <a:t> </a:t>
            </a:r>
            <a:r>
              <a:rPr lang="fr-FR" sz="5400" dirty="0" err="1">
                <a:latin typeface="Arial"/>
                <a:cs typeface="Arial"/>
              </a:rPr>
              <a:t>heuthe</a:t>
            </a:r>
            <a:r>
              <a:rPr lang="fr-FR" sz="5400" dirty="0">
                <a:latin typeface="Arial"/>
                <a:cs typeface="Arial"/>
              </a:rPr>
              <a:t> qu’il est?</a:t>
            </a:r>
            <a:endParaRPr lang="en-GB" sz="5400" dirty="0"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58200" y="1676400"/>
            <a:ext cx="1828800" cy="1828800"/>
            <a:chOff x="8458200" y="1676400"/>
            <a:chExt cx="1828800" cy="1828800"/>
          </a:xfrm>
        </p:grpSpPr>
        <p:pic>
          <p:nvPicPr>
            <p:cNvPr id="29702" name="Picture 6" descr="C:\wwwroot\languageskills\zut\images\clockbackgroun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58200" y="16764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29710" name="Picture 14" descr="C:\wwwroot\languageskills\zut\images\smallhandtransparent10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991600" y="2363788"/>
              <a:ext cx="457200" cy="379412"/>
            </a:xfrm>
            <a:prstGeom prst="rect">
              <a:avLst/>
            </a:prstGeom>
            <a:noFill/>
          </p:spPr>
        </p:pic>
        <p:pic>
          <p:nvPicPr>
            <p:cNvPr id="29715" name="Picture 19" descr="C:\wwwroot\languageskills\zut\images\halfpast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144001" y="2514600"/>
              <a:ext cx="423863" cy="685800"/>
            </a:xfrm>
            <a:prstGeom prst="rect">
              <a:avLst/>
            </a:prstGeom>
            <a:noFill/>
          </p:spPr>
        </p:pic>
      </p:grpSp>
      <p:grpSp>
        <p:nvGrpSpPr>
          <p:cNvPr id="3" name="Group 2"/>
          <p:cNvGrpSpPr/>
          <p:nvPr/>
        </p:nvGrpSpPr>
        <p:grpSpPr>
          <a:xfrm>
            <a:off x="7560319" y="3788739"/>
            <a:ext cx="1828800" cy="1828800"/>
            <a:chOff x="6324600" y="4114800"/>
            <a:chExt cx="1828800" cy="1828800"/>
          </a:xfrm>
        </p:grpSpPr>
        <p:pic>
          <p:nvPicPr>
            <p:cNvPr id="29705" name="Picture 9" descr="C:\wwwroot\languageskills\zut\images\clockbackgroun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24600" y="41148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29714" name="Picture 18" descr="C:\wwwroot\languageskills\zut\images\smallhandtransparent7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8000" y="4953001"/>
              <a:ext cx="457200" cy="377825"/>
            </a:xfrm>
            <a:prstGeom prst="rect">
              <a:avLst/>
            </a:prstGeom>
            <a:noFill/>
          </p:spPr>
        </p:pic>
        <p:pic>
          <p:nvPicPr>
            <p:cNvPr id="29716" name="Picture 20" descr="C:\wwwroot\languageskills\zut\images\halfpast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10401" y="4953000"/>
              <a:ext cx="423863" cy="685800"/>
            </a:xfrm>
            <a:prstGeom prst="rect">
              <a:avLst/>
            </a:prstGeom>
            <a:noFill/>
          </p:spPr>
        </p:pic>
      </p:grpSp>
      <p:grpSp>
        <p:nvGrpSpPr>
          <p:cNvPr id="7" name="Group 6"/>
          <p:cNvGrpSpPr/>
          <p:nvPr/>
        </p:nvGrpSpPr>
        <p:grpSpPr>
          <a:xfrm>
            <a:off x="4038600" y="1676400"/>
            <a:ext cx="1828800" cy="1828800"/>
            <a:chOff x="4038600" y="1676400"/>
            <a:chExt cx="1828800" cy="1828800"/>
          </a:xfrm>
        </p:grpSpPr>
        <p:pic>
          <p:nvPicPr>
            <p:cNvPr id="29700" name="Picture 4" descr="C:\wwwroot\languageskills\zut\images\clockbackgroun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8600" y="16764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29707" name="Picture 11" descr="C:\wwwroot\languageskills\zut\images\3heures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76801" y="2362200"/>
              <a:ext cx="442913" cy="533400"/>
            </a:xfrm>
            <a:prstGeom prst="rect">
              <a:avLst/>
            </a:prstGeom>
            <a:noFill/>
          </p:spPr>
        </p:pic>
        <p:pic>
          <p:nvPicPr>
            <p:cNvPr id="29718" name="Picture 22" descr="C:\wwwroot\languageskills\zut\images\halfpast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4401" y="2514600"/>
              <a:ext cx="423863" cy="685800"/>
            </a:xfrm>
            <a:prstGeom prst="rect">
              <a:avLst/>
            </a:prstGeom>
            <a:noFill/>
          </p:spPr>
        </p:pic>
      </p:grpSp>
      <p:grpSp>
        <p:nvGrpSpPr>
          <p:cNvPr id="6" name="Group 5"/>
          <p:cNvGrpSpPr/>
          <p:nvPr/>
        </p:nvGrpSpPr>
        <p:grpSpPr>
          <a:xfrm>
            <a:off x="1752600" y="1600200"/>
            <a:ext cx="1828800" cy="1828800"/>
            <a:chOff x="1752600" y="1600200"/>
            <a:chExt cx="1828800" cy="1828800"/>
          </a:xfrm>
        </p:grpSpPr>
        <p:pic>
          <p:nvPicPr>
            <p:cNvPr id="29699" name="Picture 3" descr="C:\wwwroot\languageskills\zut\images\clockbackgroun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2600" y="16002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29708" name="Picture 12" descr="C:\wwwroot\languageskills\zut\images\9heures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86001" y="2286000"/>
              <a:ext cx="379413" cy="457200"/>
            </a:xfrm>
            <a:prstGeom prst="rect">
              <a:avLst/>
            </a:prstGeom>
            <a:noFill/>
          </p:spPr>
        </p:pic>
        <p:pic>
          <p:nvPicPr>
            <p:cNvPr id="29719" name="Picture 23" descr="C:\wwwroot\languageskills\zut\images\QUARTERPAST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14601" y="2286001"/>
              <a:ext cx="747713" cy="461963"/>
            </a:xfrm>
            <a:prstGeom prst="rect">
              <a:avLst/>
            </a:prstGeom>
            <a:noFill/>
          </p:spPr>
        </p:pic>
      </p:grpSp>
      <p:grpSp>
        <p:nvGrpSpPr>
          <p:cNvPr id="4" name="Group 3"/>
          <p:cNvGrpSpPr/>
          <p:nvPr/>
        </p:nvGrpSpPr>
        <p:grpSpPr>
          <a:xfrm>
            <a:off x="5342971" y="3781184"/>
            <a:ext cx="1828800" cy="1828800"/>
            <a:chOff x="4038600" y="4038600"/>
            <a:chExt cx="1828800" cy="1828800"/>
          </a:xfrm>
        </p:grpSpPr>
        <p:pic>
          <p:nvPicPr>
            <p:cNvPr id="29704" name="Picture 8" descr="C:\wwwroot\languageskills\zut\images\clockbackgroun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8600" y="40386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29712" name="Picture 16" descr="C:\wwwroot\languageskills\zut\images\smallhandtransparent5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76800" y="4876801"/>
              <a:ext cx="457200" cy="379413"/>
            </a:xfrm>
            <a:prstGeom prst="rect">
              <a:avLst/>
            </a:prstGeom>
            <a:noFill/>
          </p:spPr>
        </p:pic>
        <p:pic>
          <p:nvPicPr>
            <p:cNvPr id="29722" name="Picture 26" descr="C:\wwwroot\languageskills\zut\images\QUARTERPAST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17764" y="4741562"/>
              <a:ext cx="747713" cy="461963"/>
            </a:xfrm>
            <a:prstGeom prst="rect">
              <a:avLst/>
            </a:prstGeom>
            <a:noFill/>
          </p:spPr>
        </p:pic>
      </p:grpSp>
      <p:grpSp>
        <p:nvGrpSpPr>
          <p:cNvPr id="10" name="Group 9"/>
          <p:cNvGrpSpPr/>
          <p:nvPr/>
        </p:nvGrpSpPr>
        <p:grpSpPr>
          <a:xfrm>
            <a:off x="3192208" y="3781183"/>
            <a:ext cx="1828800" cy="1828800"/>
            <a:chOff x="3089231" y="3781183"/>
            <a:chExt cx="1828800" cy="1828800"/>
          </a:xfrm>
        </p:grpSpPr>
        <p:pic>
          <p:nvPicPr>
            <p:cNvPr id="29703" name="Picture 7" descr="C:\wwwroot\languageskills\zut\images\clockbackgroun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9231" y="3781183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29711" name="Picture 15" descr="C:\wwwroot\languageskills\zut\images\smallhandtransparent11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948040">
              <a:off x="3717181" y="4296715"/>
              <a:ext cx="406788" cy="492247"/>
            </a:xfrm>
            <a:prstGeom prst="rect">
              <a:avLst/>
            </a:prstGeom>
            <a:noFill/>
          </p:spPr>
        </p:pic>
        <p:pic>
          <p:nvPicPr>
            <p:cNvPr id="29724" name="Picture 28" descr="C:\wwwroot\languageskills\zut\images\quarterto.g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7831" y="4466983"/>
              <a:ext cx="762000" cy="471488"/>
            </a:xfrm>
            <a:prstGeom prst="rect">
              <a:avLst/>
            </a:prstGeom>
            <a:noFill/>
          </p:spPr>
        </p:pic>
      </p:grpSp>
      <p:grpSp>
        <p:nvGrpSpPr>
          <p:cNvPr id="8" name="Group 7"/>
          <p:cNvGrpSpPr/>
          <p:nvPr/>
        </p:nvGrpSpPr>
        <p:grpSpPr>
          <a:xfrm>
            <a:off x="6162587" y="1659239"/>
            <a:ext cx="1828800" cy="1828800"/>
            <a:chOff x="6162587" y="1659239"/>
            <a:chExt cx="1828800" cy="1828800"/>
          </a:xfrm>
        </p:grpSpPr>
        <p:pic>
          <p:nvPicPr>
            <p:cNvPr id="29701" name="Picture 5" descr="C:\wwwroot\languageskills\zut\images\clockbackgroun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62587" y="1659239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29709" name="Picture 13" descr="C:\wwwroot\languageskills\zut\images\smallhandtransparent.gif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10400" y="2330220"/>
              <a:ext cx="403915" cy="335194"/>
            </a:xfrm>
            <a:prstGeom prst="rect">
              <a:avLst/>
            </a:prstGeom>
            <a:noFill/>
          </p:spPr>
        </p:pic>
        <p:pic>
          <p:nvPicPr>
            <p:cNvPr id="29725" name="Picture 29" descr="C:\wwwroot\languageskills\zut\images\quarterto.g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459837" y="2362200"/>
              <a:ext cx="762000" cy="471488"/>
            </a:xfrm>
            <a:prstGeom prst="rect">
              <a:avLst/>
            </a:prstGeom>
            <a:noFill/>
          </p:spPr>
        </p:pic>
      </p:grpSp>
      <p:pic>
        <p:nvPicPr>
          <p:cNvPr id="28" name="Picture 27" descr="JérriaisLogo_COL.ai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29" name="Picture 28" descr="xmaslogo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8C006453-6572-5740-90DD-C316EA9A35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2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9"/>
    </mc:Choice>
    <mc:Fallback xmlns="">
      <p:transition spd="slow" advTm="3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1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060" y="193514"/>
            <a:ext cx="10515600" cy="1325563"/>
          </a:xfrm>
        </p:spPr>
        <p:txBody>
          <a:bodyPr/>
          <a:lstStyle/>
          <a:p>
            <a:r>
              <a:rPr lang="en-GB" sz="5400" dirty="0">
                <a:latin typeface="Arial"/>
                <a:cs typeface="Arial"/>
              </a:rPr>
              <a:t>Some time phrases</a:t>
            </a:r>
            <a:r>
              <a:rPr lang="en-GB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8105" y="1379437"/>
            <a:ext cx="5334000" cy="4351338"/>
          </a:xfrm>
        </p:spPr>
        <p:txBody>
          <a:bodyPr>
            <a:noAutofit/>
          </a:bodyPr>
          <a:lstStyle/>
          <a:p>
            <a:r>
              <a:rPr lang="en-GB" sz="2400" dirty="0"/>
              <a:t>Trais quarts d’heuthe</a:t>
            </a:r>
          </a:p>
          <a:p>
            <a:r>
              <a:rPr lang="en-GB" sz="2400" dirty="0"/>
              <a:t>Quâsiment deux heuthes		            </a:t>
            </a:r>
          </a:p>
          <a:p>
            <a:r>
              <a:rPr lang="en-GB" sz="2400" dirty="0"/>
              <a:t>D’vièrs trais heuthes</a:t>
            </a:r>
          </a:p>
          <a:p>
            <a:r>
              <a:rPr lang="en-GB" sz="2400" dirty="0"/>
              <a:t>Il est chîntch’ heuthes </a:t>
            </a:r>
            <a:r>
              <a:rPr lang="en-GB" sz="2400" dirty="0" err="1"/>
              <a:t>sonnées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À huit heuthes juste			 </a:t>
            </a:r>
          </a:p>
          <a:p>
            <a:r>
              <a:rPr lang="en-GB" sz="2400" dirty="0"/>
              <a:t>Dans eune heuthe d’ichîn		             </a:t>
            </a:r>
          </a:p>
          <a:p>
            <a:r>
              <a:rPr lang="en-GB" sz="2400" dirty="0"/>
              <a:t>Envithon onze heuthes		</a:t>
            </a:r>
          </a:p>
          <a:p>
            <a:r>
              <a:rPr lang="en-GB" sz="2400" dirty="0"/>
              <a:t>Êt’ </a:t>
            </a:r>
            <a:r>
              <a:rPr lang="en-GB" sz="2400" dirty="0" err="1"/>
              <a:t>à</a:t>
            </a:r>
            <a:r>
              <a:rPr lang="en-GB" sz="2400" dirty="0"/>
              <a:t> </a:t>
            </a:r>
            <a:r>
              <a:rPr lang="en-GB" sz="2400" dirty="0" err="1"/>
              <a:t>l’heuthe</a:t>
            </a:r>
            <a:r>
              <a:rPr lang="en-GB" sz="2400" dirty="0"/>
              <a:t>                                               </a:t>
            </a:r>
          </a:p>
          <a:p>
            <a:r>
              <a:rPr lang="en-GB" sz="2400" dirty="0" err="1"/>
              <a:t>Êt</a:t>
            </a:r>
            <a:r>
              <a:rPr lang="en-GB" sz="2400" dirty="0"/>
              <a:t>’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r’tard</a:t>
            </a:r>
            <a:endParaRPr lang="en-GB" sz="2400" dirty="0"/>
          </a:p>
          <a:p>
            <a:r>
              <a:rPr lang="en-GB" sz="2400" dirty="0" err="1"/>
              <a:t>Êt</a:t>
            </a:r>
            <a:r>
              <a:rPr lang="en-GB" sz="2400" dirty="0"/>
              <a:t>’ </a:t>
            </a:r>
            <a:r>
              <a:rPr lang="en-GB" sz="2400" dirty="0" err="1"/>
              <a:t>èrtérgi</a:t>
            </a:r>
            <a:r>
              <a:rPr lang="en-GB" sz="2400" dirty="0"/>
              <a:t>				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10400" y="1379437"/>
            <a:ext cx="5181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three quarters of an hour	</a:t>
            </a:r>
          </a:p>
          <a:p>
            <a:r>
              <a:rPr lang="en-GB" sz="2400" dirty="0"/>
              <a:t>nearly two o’clock</a:t>
            </a:r>
          </a:p>
          <a:p>
            <a:r>
              <a:rPr lang="en-GB" sz="2400" dirty="0"/>
              <a:t>about three o’clock</a:t>
            </a:r>
          </a:p>
          <a:p>
            <a:r>
              <a:rPr lang="en-GB" sz="2400" dirty="0"/>
              <a:t>it’s gone five o’clock</a:t>
            </a:r>
          </a:p>
          <a:p>
            <a:endParaRPr lang="en-GB" sz="2400" dirty="0"/>
          </a:p>
          <a:p>
            <a:r>
              <a:rPr lang="en-GB" sz="2400" dirty="0"/>
              <a:t>at exactly eight o’clock</a:t>
            </a:r>
          </a:p>
          <a:p>
            <a:r>
              <a:rPr lang="en-GB" sz="2400" dirty="0"/>
              <a:t>in an hour from now</a:t>
            </a:r>
          </a:p>
          <a:p>
            <a:r>
              <a:rPr lang="en-GB" sz="2400" dirty="0"/>
              <a:t>around eleven o’clock</a:t>
            </a:r>
          </a:p>
          <a:p>
            <a:r>
              <a:rPr lang="en-GB" sz="2400" dirty="0"/>
              <a:t>to be on time</a:t>
            </a:r>
          </a:p>
          <a:p>
            <a:r>
              <a:rPr lang="en-GB" sz="2400" dirty="0"/>
              <a:t>to be late</a:t>
            </a:r>
          </a:p>
          <a:p>
            <a:r>
              <a:rPr lang="en-GB" sz="2400" dirty="0"/>
              <a:t>to be delayed </a:t>
            </a:r>
          </a:p>
        </p:txBody>
      </p:sp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021"/>
            <a:ext cx="2557252" cy="1916811"/>
          </a:xfrm>
          <a:prstGeom prst="rect">
            <a:avLst/>
          </a:prstGeom>
        </p:spPr>
      </p:pic>
      <p:pic>
        <p:nvPicPr>
          <p:cNvPr id="7" name="Picture 6" descr="xmas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2032A488-1824-D140-A345-FD002A4175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49"/>
    </mc:Choice>
    <mc:Fallback xmlns="">
      <p:transition spd="slow" advTm="3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L’s heuthes. Il </a:t>
            </a:r>
            <a:r>
              <a:rPr lang="en-GB" dirty="0" err="1">
                <a:latin typeface="Arial"/>
                <a:cs typeface="Arial"/>
              </a:rPr>
              <a:t>est</a:t>
            </a:r>
            <a:r>
              <a:rPr lang="mr-IN" dirty="0">
                <a:latin typeface="Arial"/>
                <a:cs typeface="Arial"/>
              </a:rPr>
              <a:t>…</a:t>
            </a:r>
            <a:r>
              <a:rPr lang="en-GB" dirty="0">
                <a:latin typeface="Arial"/>
                <a:cs typeface="Arial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GB" sz="3600" dirty="0" err="1"/>
              <a:t>eune</a:t>
            </a:r>
            <a:r>
              <a:rPr lang="en-GB" sz="3600" dirty="0"/>
              <a:t> heuthe</a:t>
            </a:r>
          </a:p>
          <a:p>
            <a:r>
              <a:rPr lang="en-GB" sz="3600" dirty="0" err="1"/>
              <a:t>deux</a:t>
            </a:r>
            <a:r>
              <a:rPr lang="en-GB" sz="3600" dirty="0"/>
              <a:t> heuthes</a:t>
            </a:r>
          </a:p>
          <a:p>
            <a:r>
              <a:rPr lang="en-GB" sz="3600" dirty="0" err="1"/>
              <a:t>trais</a:t>
            </a:r>
            <a:r>
              <a:rPr lang="en-GB" sz="3600" dirty="0"/>
              <a:t> heuthes</a:t>
            </a:r>
          </a:p>
          <a:p>
            <a:r>
              <a:rPr lang="en-GB" sz="3600" dirty="0" err="1"/>
              <a:t>quatre</a:t>
            </a:r>
            <a:r>
              <a:rPr lang="en-GB" sz="3600" dirty="0"/>
              <a:t> heuthes</a:t>
            </a:r>
          </a:p>
          <a:p>
            <a:r>
              <a:rPr lang="en-GB" sz="3600" dirty="0" err="1"/>
              <a:t>chîntch</a:t>
            </a:r>
            <a:r>
              <a:rPr lang="en-GB" sz="3600" dirty="0"/>
              <a:t>’ heuthes</a:t>
            </a:r>
          </a:p>
          <a:p>
            <a:r>
              <a:rPr lang="en-GB" sz="3600" dirty="0" err="1"/>
              <a:t>siêx</a:t>
            </a:r>
            <a:r>
              <a:rPr lang="en-GB" sz="3600" dirty="0"/>
              <a:t> heuthes</a:t>
            </a:r>
          </a:p>
          <a:p>
            <a:endParaRPr lang="en-GB" sz="3600" dirty="0"/>
          </a:p>
          <a:p>
            <a:r>
              <a:rPr lang="en-GB" sz="3600" dirty="0"/>
              <a:t>sept heuthes</a:t>
            </a:r>
          </a:p>
          <a:p>
            <a:r>
              <a:rPr lang="en-GB" sz="3600" dirty="0" err="1"/>
              <a:t>huit</a:t>
            </a:r>
            <a:r>
              <a:rPr lang="en-GB" sz="3600" dirty="0"/>
              <a:t> heuthes</a:t>
            </a:r>
          </a:p>
          <a:p>
            <a:r>
              <a:rPr lang="en-GB" sz="3600" dirty="0" err="1"/>
              <a:t>neuf</a:t>
            </a:r>
            <a:r>
              <a:rPr lang="en-GB" sz="3600" dirty="0"/>
              <a:t> heuthes</a:t>
            </a:r>
          </a:p>
          <a:p>
            <a:r>
              <a:rPr lang="en-GB" sz="3600" dirty="0" err="1"/>
              <a:t>dgiêx</a:t>
            </a:r>
            <a:r>
              <a:rPr lang="en-GB" sz="3600" dirty="0"/>
              <a:t> heuthes</a:t>
            </a:r>
          </a:p>
          <a:p>
            <a:r>
              <a:rPr lang="en-GB" sz="3600" dirty="0" err="1"/>
              <a:t>onze</a:t>
            </a:r>
            <a:r>
              <a:rPr lang="en-GB" sz="3600" dirty="0"/>
              <a:t> heuthes</a:t>
            </a:r>
          </a:p>
          <a:p>
            <a:r>
              <a:rPr lang="en-GB" sz="3600" dirty="0" err="1"/>
              <a:t>douze</a:t>
            </a:r>
            <a:r>
              <a:rPr lang="en-GB" sz="3600" dirty="0"/>
              <a:t> heuthes méjeu/mînniet</a:t>
            </a:r>
          </a:p>
        </p:txBody>
      </p:sp>
      <p:pic>
        <p:nvPicPr>
          <p:cNvPr id="4" name="Picture 3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5" name="Picture 4" descr="xmas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70F49DF3-D5D3-284C-98C2-A952C90617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4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1"/>
    </mc:Choice>
    <mc:Fallback xmlns="">
      <p:transition spd="slow" advTm="3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1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851" y="0"/>
            <a:ext cx="4894164" cy="1230856"/>
          </a:xfrm>
        </p:spPr>
        <p:txBody>
          <a:bodyPr>
            <a:noAutofit/>
          </a:bodyPr>
          <a:lstStyle/>
          <a:p>
            <a:r>
              <a:rPr lang="en-GB" dirty="0">
                <a:latin typeface="Arial"/>
                <a:cs typeface="Arial"/>
              </a:rPr>
              <a:t>Les minnutes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75" y="1336554"/>
            <a:ext cx="4351338" cy="4351338"/>
          </a:xfrm>
        </p:spPr>
      </p:pic>
      <p:sp>
        <p:nvSpPr>
          <p:cNvPr id="5" name="TextBox 4"/>
          <p:cNvSpPr txBox="1"/>
          <p:nvPr/>
        </p:nvSpPr>
        <p:spPr>
          <a:xfrm>
            <a:off x="7639227" y="1250748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chîn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9469" y="1990523"/>
            <a:ext cx="3742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dgix </a:t>
            </a:r>
            <a:r>
              <a:rPr lang="en-GB" sz="2000" dirty="0"/>
              <a:t>(et dgiêx minnutes)</a:t>
            </a:r>
            <a:r>
              <a:rPr lang="en-GB" sz="20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6442" y="3252968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un quart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14506" y="4307067"/>
            <a:ext cx="391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vîngt</a:t>
            </a:r>
            <a:r>
              <a:rPr lang="en-GB" sz="20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5400" y="5010848"/>
            <a:ext cx="45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vîngt-chînq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808029" y="5632279"/>
            <a:ext cx="207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et d’mie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189" y="5189548"/>
            <a:ext cx="450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vîngt-chînq minnutes dé ... </a:t>
            </a:r>
          </a:p>
          <a:p>
            <a:r>
              <a:rPr lang="en-GB" sz="2000" dirty="0"/>
              <a:t>(... mains vîngt-chînq minnutes)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3947" y="4252459"/>
            <a:ext cx="412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vîngt minnutes dé ...</a:t>
            </a:r>
          </a:p>
          <a:p>
            <a:r>
              <a:rPr lang="en-GB" sz="2000" dirty="0"/>
              <a:t>(... mains vîngt minnutes)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8932" y="3207995"/>
            <a:ext cx="2442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Un quart dé 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0107" y="2109887"/>
            <a:ext cx="3653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dgiêx minnutes dé ...</a:t>
            </a:r>
          </a:p>
          <a:p>
            <a:r>
              <a:rPr lang="en-GB" sz="2000" dirty="0"/>
              <a:t>(... mains dgiêx minnutes)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6617" y="1149229"/>
            <a:ext cx="3653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chînq</a:t>
            </a:r>
            <a:r>
              <a:rPr lang="en-GB" sz="2800" b="1" dirty="0"/>
              <a:t> minnutes dé ...</a:t>
            </a:r>
          </a:p>
          <a:p>
            <a:r>
              <a:rPr lang="en-GB" sz="2000" dirty="0"/>
              <a:t>(... mains chînq minnutes)</a:t>
            </a:r>
          </a:p>
        </p:txBody>
      </p:sp>
      <p:pic>
        <p:nvPicPr>
          <p:cNvPr id="16" name="Picture 15" descr="JérriaisLogo_COL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17" name="Picture 16" descr="xmas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6103FD15-71EC-A145-AE03-4B53920303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5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61"/>
    </mc:Choice>
    <mc:Fallback xmlns="">
      <p:transition spd="slow" advTm="4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09151" y="277471"/>
            <a:ext cx="8643938" cy="2245209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sz="5400" dirty="0" err="1">
                <a:latin typeface="Arial"/>
                <a:cs typeface="Arial"/>
              </a:rPr>
              <a:t>Tchille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heuthe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qu’il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est</a:t>
            </a:r>
            <a:r>
              <a:rPr lang="en-GB" sz="5400" dirty="0">
                <a:latin typeface="Arial"/>
                <a:cs typeface="Arial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4713" y="4905376"/>
            <a:ext cx="1841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defRPr/>
            </a:pPr>
            <a:endParaRPr lang="en-GB" sz="4000" kern="0" dirty="0">
              <a:solidFill>
                <a:srgbClr val="000000"/>
              </a:solidFill>
              <a:latin typeface="Comic Sans MS" pitchFamily="66" charset="0"/>
              <a:cs typeface="Arial"/>
            </a:endParaRPr>
          </a:p>
        </p:txBody>
      </p:sp>
      <p:pic>
        <p:nvPicPr>
          <p:cNvPr id="4101" name="Picture 8" descr="p-charlotteclock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9760" y="1619110"/>
            <a:ext cx="4071937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5838559" y="1674149"/>
            <a:ext cx="48892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latin typeface="Arial"/>
                <a:cs typeface="Arial"/>
              </a:rPr>
              <a:t>....Il </a:t>
            </a:r>
            <a:r>
              <a:rPr lang="en-GB" sz="4000" dirty="0" err="1">
                <a:latin typeface="Arial"/>
                <a:cs typeface="Arial"/>
              </a:rPr>
              <a:t>est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b="1" dirty="0" err="1">
                <a:latin typeface="Arial"/>
                <a:cs typeface="Arial"/>
              </a:rPr>
              <a:t>eune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heuthe</a:t>
            </a:r>
            <a:endParaRPr lang="en-GB" sz="4000" dirty="0">
              <a:latin typeface="Arial"/>
              <a:cs typeface="Arial"/>
            </a:endParaRPr>
          </a:p>
        </p:txBody>
      </p:sp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7" name="Picture 6" descr="xmas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D10A0209-EAA7-CE43-8B4E-8DC70A734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24908"/>
      </p:ext>
    </p:extLst>
  </p:cSld>
  <p:clrMapOvr>
    <a:masterClrMapping/>
  </p:clrMapOvr>
  <p:transition advTm="67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5" y="981077"/>
            <a:ext cx="8643938" cy="112973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sz="5400" dirty="0" err="1">
                <a:latin typeface="Arial"/>
                <a:cs typeface="Arial"/>
              </a:rPr>
              <a:t>Tchille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heuthe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qu’il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est</a:t>
            </a:r>
            <a:r>
              <a:rPr lang="en-GB" sz="5400" dirty="0">
                <a:latin typeface="Arial"/>
                <a:cs typeface="Arial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4713" y="4905376"/>
            <a:ext cx="1841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defRPr/>
            </a:pPr>
            <a:endParaRPr lang="en-GB" sz="4000" kern="0" dirty="0">
              <a:solidFill>
                <a:srgbClr val="000000"/>
              </a:solidFill>
              <a:latin typeface="Comic Sans MS" pitchFamily="66" charset="0"/>
              <a:cs typeface="Arial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6157493" y="2676707"/>
            <a:ext cx="45756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latin typeface="Arial"/>
                <a:cs typeface="Arial"/>
              </a:rPr>
              <a:t>Il </a:t>
            </a:r>
            <a:r>
              <a:rPr lang="en-GB" sz="4000" dirty="0" err="1">
                <a:latin typeface="Arial"/>
                <a:cs typeface="Arial"/>
              </a:rPr>
              <a:t>est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b="1" dirty="0" err="1">
                <a:latin typeface="Arial"/>
                <a:cs typeface="Arial"/>
              </a:rPr>
              <a:t>deux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heuthe</a:t>
            </a:r>
            <a:r>
              <a:rPr lang="en-GB" sz="4000" u="sng" dirty="0" err="1">
                <a:latin typeface="Arial"/>
                <a:cs typeface="Arial"/>
              </a:rPr>
              <a:t>s</a:t>
            </a:r>
            <a:endParaRPr lang="en-GB" sz="4000" u="sng" dirty="0">
              <a:latin typeface="Arial"/>
              <a:cs typeface="Arial"/>
            </a:endParaRPr>
          </a:p>
        </p:txBody>
      </p:sp>
      <p:pic>
        <p:nvPicPr>
          <p:cNvPr id="5126" name="Picture 31" descr="200_17507_l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7198" y="2200617"/>
            <a:ext cx="3283817" cy="32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7" name="Picture 6" descr="xmas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66CBD779-7197-EF45-BEBC-58D329861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1215"/>
      </p:ext>
    </p:extLst>
  </p:cSld>
  <p:clrMapOvr>
    <a:masterClrMapping/>
  </p:clrMapOvr>
  <p:transition advTm="4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l"/>
            <a:r>
              <a:rPr lang="en-GB" sz="5400" dirty="0" err="1">
                <a:latin typeface="Arial"/>
                <a:cs typeface="Arial"/>
              </a:rPr>
              <a:t>Tchille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heuthe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qu’il</a:t>
            </a:r>
            <a:r>
              <a:rPr lang="en-GB" sz="5400" dirty="0">
                <a:latin typeface="Arial"/>
                <a:cs typeface="Arial"/>
              </a:rPr>
              <a:t> </a:t>
            </a:r>
            <a:r>
              <a:rPr lang="en-GB" sz="5400" dirty="0" err="1">
                <a:latin typeface="Arial"/>
                <a:cs typeface="Arial"/>
              </a:rPr>
              <a:t>est</a:t>
            </a:r>
            <a:r>
              <a:rPr lang="en-GB" sz="5400" dirty="0">
                <a:latin typeface="Arial"/>
                <a:cs typeface="Arial"/>
              </a:rPr>
              <a:t>?</a:t>
            </a:r>
          </a:p>
        </p:txBody>
      </p:sp>
      <p:pic>
        <p:nvPicPr>
          <p:cNvPr id="8195" name="Picture 46" descr="Digital_clo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626" y="1928814"/>
            <a:ext cx="43719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sunsh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0688" y="134143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479024" y="3963788"/>
            <a:ext cx="31197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latin typeface="Comic Sans MS" pitchFamily="66" charset="0"/>
              </a:rPr>
              <a:t>Il </a:t>
            </a:r>
            <a:r>
              <a:rPr lang="en-GB" sz="4000" dirty="0" err="1">
                <a:latin typeface="Comic Sans MS" pitchFamily="66" charset="0"/>
              </a:rPr>
              <a:t>est</a:t>
            </a:r>
            <a:r>
              <a:rPr lang="en-GB" sz="4000" dirty="0">
                <a:latin typeface="Comic Sans MS" pitchFamily="66" charset="0"/>
              </a:rPr>
              <a:t> </a:t>
            </a:r>
            <a:r>
              <a:rPr lang="en-GB" sz="4000" dirty="0" err="1">
                <a:latin typeface="Comic Sans MS" pitchFamily="66" charset="0"/>
              </a:rPr>
              <a:t>méjeu</a:t>
            </a:r>
            <a:endParaRPr lang="en-GB" sz="4000" dirty="0">
              <a:latin typeface="Comic Sans MS" pitchFamily="66" charset="0"/>
            </a:endParaRPr>
          </a:p>
        </p:txBody>
      </p:sp>
      <p:pic>
        <p:nvPicPr>
          <p:cNvPr id="7" name="Picture 6" descr="JérriaisLogo_COL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8" name="Picture 7" descr="xmas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1B95E8C0-2F05-2246-A499-6C9D38316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2029"/>
      </p:ext>
    </p:extLst>
  </p:cSld>
  <p:clrMapOvr>
    <a:masterClrMapping/>
  </p:clrMapOvr>
  <p:transition advTm="4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l"/>
            <a:r>
              <a:rPr lang="en-GB" sz="5400" dirty="0" err="1">
                <a:solidFill>
                  <a:srgbClr val="000000"/>
                </a:solidFill>
                <a:latin typeface="Arial"/>
                <a:cs typeface="Arial"/>
              </a:rPr>
              <a:t>Tchille</a:t>
            </a:r>
            <a:r>
              <a:rPr lang="en-GB" sz="5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Arial"/>
                <a:cs typeface="Arial"/>
              </a:rPr>
              <a:t>heuthe</a:t>
            </a:r>
            <a:r>
              <a:rPr lang="en-GB" sz="5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Arial"/>
                <a:cs typeface="Arial"/>
              </a:rPr>
              <a:t>qu’il</a:t>
            </a:r>
            <a:r>
              <a:rPr lang="en-GB" sz="5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Arial"/>
                <a:cs typeface="Arial"/>
              </a:rPr>
              <a:t>est</a:t>
            </a:r>
            <a:r>
              <a:rPr lang="en-GB" sz="5400" dirty="0">
                <a:solidFill>
                  <a:srgbClr val="000000"/>
                </a:solidFill>
                <a:latin typeface="Arial"/>
                <a:cs typeface="Arial"/>
              </a:rPr>
              <a:t>?</a:t>
            </a:r>
          </a:p>
        </p:txBody>
      </p:sp>
      <p:pic>
        <p:nvPicPr>
          <p:cNvPr id="10243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557" y="1699039"/>
            <a:ext cx="5530340" cy="30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cartoon_mo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8499" y="750808"/>
            <a:ext cx="20558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646100" y="3806201"/>
            <a:ext cx="3441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latin typeface="Comic Sans MS" pitchFamily="66" charset="0"/>
              </a:rPr>
              <a:t>Il </a:t>
            </a:r>
            <a:r>
              <a:rPr lang="en-GB" sz="4000" dirty="0" err="1">
                <a:latin typeface="Comic Sans MS" pitchFamily="66" charset="0"/>
              </a:rPr>
              <a:t>est</a:t>
            </a:r>
            <a:r>
              <a:rPr lang="en-GB" sz="4000" dirty="0">
                <a:latin typeface="Comic Sans MS" pitchFamily="66" charset="0"/>
              </a:rPr>
              <a:t> </a:t>
            </a:r>
            <a:r>
              <a:rPr lang="en-GB" sz="4000" b="1" dirty="0" err="1">
                <a:latin typeface="Comic Sans MS" pitchFamily="66" charset="0"/>
              </a:rPr>
              <a:t>mînniet</a:t>
            </a:r>
            <a:endParaRPr lang="en-GB" sz="4000" dirty="0">
              <a:latin typeface="Comic Sans MS" pitchFamily="66" charset="0"/>
            </a:endParaRPr>
          </a:p>
        </p:txBody>
      </p:sp>
      <p:pic>
        <p:nvPicPr>
          <p:cNvPr id="7" name="Picture 6" descr="JérriaisLogo_COL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8" name="Picture 7" descr="xmas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95DDB7D9-0584-CA42-A172-D093DB924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26805"/>
      </p:ext>
    </p:extLst>
  </p:cSld>
  <p:clrMapOvr>
    <a:masterClrMapping/>
  </p:clrMapOvr>
  <p:transition advTm="4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0"/>
            <a:ext cx="9144000" cy="6629400"/>
            <a:chOff x="0" y="0"/>
            <a:chExt cx="5760" cy="4176"/>
          </a:xfrm>
        </p:grpSpPr>
        <p:sp>
          <p:nvSpPr>
            <p:cNvPr id="2150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176"/>
            </a:xfrm>
            <a:prstGeom prst="rect">
              <a:avLst/>
            </a:prstGeom>
            <a:solidFill>
              <a:srgbClr val="5200A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08" name="AutoShape 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367" y="3911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6600CC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09" name="AutoShape 5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0801541">
              <a:off x="87" y="3911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6600CC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562600" y="1066800"/>
            <a:ext cx="5105400" cy="523220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800" dirty="0">
                <a:solidFill>
                  <a:schemeClr val="bg1"/>
                </a:solidFill>
              </a:rPr>
              <a:t>1.Il </a:t>
            </a:r>
            <a:r>
              <a:rPr lang="en-GB" sz="2800" dirty="0" err="1">
                <a:solidFill>
                  <a:schemeClr val="bg1"/>
                </a:solidFill>
              </a:rPr>
              <a:t>est</a:t>
            </a:r>
            <a:r>
              <a:rPr lang="en-US" sz="2800" dirty="0">
                <a:solidFill>
                  <a:schemeClr val="bg1"/>
                </a:solidFill>
              </a:rPr>
              <a:t> sept </a:t>
            </a:r>
            <a:r>
              <a:rPr lang="en-US" sz="2800" dirty="0" err="1">
                <a:solidFill>
                  <a:schemeClr val="bg1"/>
                </a:solidFill>
              </a:rPr>
              <a:t>heuthes</a:t>
            </a:r>
            <a:r>
              <a:rPr lang="en-US" sz="2800" dirty="0">
                <a:solidFill>
                  <a:schemeClr val="bg1"/>
                </a:solidFill>
              </a:rPr>
              <a:t> un quart.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562600" y="1988840"/>
            <a:ext cx="5105400" cy="523220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800" dirty="0">
                <a:solidFill>
                  <a:schemeClr val="bg1"/>
                </a:solidFill>
              </a:rPr>
              <a:t>2.Il </a:t>
            </a:r>
            <a:r>
              <a:rPr lang="en-GB" sz="2800" dirty="0" err="1">
                <a:solidFill>
                  <a:schemeClr val="bg1"/>
                </a:solidFill>
              </a:rPr>
              <a:t>est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huit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heuthes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vîngt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562600" y="2780928"/>
            <a:ext cx="5105400" cy="523220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800" dirty="0">
                <a:solidFill>
                  <a:schemeClr val="bg1"/>
                </a:solidFill>
              </a:rPr>
              <a:t>3.Il </a:t>
            </a:r>
            <a:r>
              <a:rPr lang="en-GB" sz="2800" dirty="0" err="1">
                <a:solidFill>
                  <a:schemeClr val="bg1"/>
                </a:solidFill>
              </a:rPr>
              <a:t>est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neuf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heuthes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chîn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562600" y="3501008"/>
            <a:ext cx="5105400" cy="523220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800" dirty="0">
                <a:solidFill>
                  <a:schemeClr val="bg1"/>
                </a:solidFill>
              </a:rPr>
              <a:t>4.Il </a:t>
            </a:r>
            <a:r>
              <a:rPr lang="en-GB" sz="2800" dirty="0" err="1">
                <a:solidFill>
                  <a:schemeClr val="bg1"/>
                </a:solidFill>
              </a:rPr>
              <a:t>est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deux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heuthes</a:t>
            </a:r>
            <a:r>
              <a:rPr lang="en-US" sz="2800" dirty="0">
                <a:solidFill>
                  <a:schemeClr val="bg1"/>
                </a:solidFill>
              </a:rPr>
              <a:t> et </a:t>
            </a:r>
            <a:r>
              <a:rPr lang="en-US" sz="2800" dirty="0" err="1">
                <a:solidFill>
                  <a:schemeClr val="bg1"/>
                </a:solidFill>
              </a:rPr>
              <a:t>d’mie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5559426" y="4293096"/>
            <a:ext cx="5108575" cy="523220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800" dirty="0">
                <a:solidFill>
                  <a:schemeClr val="bg1"/>
                </a:solidFill>
              </a:rPr>
              <a:t>5.Il </a:t>
            </a:r>
            <a:r>
              <a:rPr lang="en-GB" sz="2800" dirty="0" err="1">
                <a:solidFill>
                  <a:schemeClr val="bg1"/>
                </a:solidFill>
              </a:rPr>
              <a:t>est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dgiêx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heuthes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dgix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0299700" y="1066800"/>
            <a:ext cx="4106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10292576" y="1988840"/>
            <a:ext cx="3754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0299700" y="2852936"/>
            <a:ext cx="368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10286752" y="3501008"/>
            <a:ext cx="3812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 rot="10800000" flipV="1">
            <a:off x="9912423" y="4247510"/>
            <a:ext cx="576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5559426" y="5301208"/>
            <a:ext cx="5108575" cy="523220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800" dirty="0">
                <a:solidFill>
                  <a:schemeClr val="bg1"/>
                </a:solidFill>
              </a:rPr>
              <a:t>6.Il </a:t>
            </a:r>
            <a:r>
              <a:rPr lang="en-GB" sz="2800" dirty="0" err="1">
                <a:solidFill>
                  <a:schemeClr val="bg1"/>
                </a:solidFill>
              </a:rPr>
              <a:t>est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méjeu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0313987" y="5229200"/>
            <a:ext cx="4026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pic>
        <p:nvPicPr>
          <p:cNvPr id="21523" name="Picture 19" descr="Lewis-mini-travel-alarm-clock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1" y="2743201"/>
            <a:ext cx="1800225" cy="18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3588959" y="2724151"/>
            <a:ext cx="37382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6600CC"/>
                </a:solidFill>
              </a:rPr>
              <a:t>D</a:t>
            </a:r>
            <a:endParaRPr lang="en-GB" sz="2400">
              <a:solidFill>
                <a:srgbClr val="00FFFF"/>
              </a:solidFill>
            </a:endParaRPr>
          </a:p>
        </p:txBody>
      </p:sp>
      <p:pic>
        <p:nvPicPr>
          <p:cNvPr id="21525" name="Picture 2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1" y="742951"/>
            <a:ext cx="1800225" cy="18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3599386" y="746126"/>
            <a:ext cx="35137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6600CC"/>
                </a:solidFill>
              </a:rPr>
              <a:t>B</a:t>
            </a:r>
            <a:endParaRPr lang="en-GB" sz="2400">
              <a:solidFill>
                <a:srgbClr val="00FFFF"/>
              </a:solidFill>
            </a:endParaRPr>
          </a:p>
        </p:txBody>
      </p:sp>
      <p:pic>
        <p:nvPicPr>
          <p:cNvPr id="21527" name="Picture 23" descr="clock5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1" y="4724401"/>
            <a:ext cx="1800225" cy="18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1550001" y="4724401"/>
            <a:ext cx="33534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6600CC"/>
                </a:solidFill>
              </a:rPr>
              <a:t>E</a:t>
            </a:r>
            <a:endParaRPr lang="en-GB" sz="2400">
              <a:solidFill>
                <a:srgbClr val="00FFFF"/>
              </a:solidFill>
            </a:endParaRPr>
          </a:p>
        </p:txBody>
      </p:sp>
      <p:pic>
        <p:nvPicPr>
          <p:cNvPr id="21529" name="Picture 25" descr="clock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1" y="4724401"/>
            <a:ext cx="1800225" cy="18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30" name="Text Box 26"/>
          <p:cNvSpPr txBox="1">
            <a:spLocks noChangeArrowheads="1"/>
          </p:cNvSpPr>
          <p:nvPr/>
        </p:nvSpPr>
        <p:spPr bwMode="auto">
          <a:xfrm>
            <a:off x="3603479" y="4724401"/>
            <a:ext cx="32573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6600CC"/>
                </a:solidFill>
              </a:rPr>
              <a:t>F</a:t>
            </a:r>
            <a:endParaRPr lang="en-GB" sz="2400">
              <a:solidFill>
                <a:srgbClr val="00FFFF"/>
              </a:solidFill>
            </a:endParaRPr>
          </a:p>
        </p:txBody>
      </p:sp>
      <p:pic>
        <p:nvPicPr>
          <p:cNvPr id="21531" name="Picture 27" descr="clock6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1" y="2743201"/>
            <a:ext cx="1800225" cy="18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1544382" y="2724151"/>
            <a:ext cx="34817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6600CC"/>
                </a:solidFill>
              </a:rPr>
              <a:t>C</a:t>
            </a:r>
            <a:endParaRPr lang="en-GB" sz="2400">
              <a:solidFill>
                <a:srgbClr val="00FFFF"/>
              </a:solidFill>
            </a:endParaRPr>
          </a:p>
        </p:txBody>
      </p:sp>
      <p:pic>
        <p:nvPicPr>
          <p:cNvPr id="21533" name="Picture 29" descr="clock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1" y="742951"/>
            <a:ext cx="1800225" cy="18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34" name="Text Box 30"/>
          <p:cNvSpPr txBox="1">
            <a:spLocks noChangeArrowheads="1"/>
          </p:cNvSpPr>
          <p:nvPr/>
        </p:nvSpPr>
        <p:spPr bwMode="auto">
          <a:xfrm>
            <a:off x="1536375" y="736601"/>
            <a:ext cx="3626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6600CC"/>
                </a:solidFill>
              </a:rPr>
              <a:t>A</a:t>
            </a:r>
            <a:endParaRPr lang="en-GB" sz="2400">
              <a:solidFill>
                <a:srgbClr val="00FFFF"/>
              </a:solidFill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1575489" y="0"/>
            <a:ext cx="777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Tchille</a:t>
            </a:r>
            <a:r>
              <a:rPr lang="fr-FR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heuthe</a:t>
            </a:r>
            <a:r>
              <a:rPr lang="fr-FR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qu’il est?</a:t>
            </a:r>
            <a:endParaRPr lang="en-GB" sz="4400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4FA74D50-7BA8-DE45-9B47-4B83B59EDF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9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0"/>
    </mc:Choice>
    <mc:Fallback xmlns="">
      <p:transition spd="slow" advTm="2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516" grpId="0" autoUpdateAnimBg="0"/>
      <p:bldP spid="21517" grpId="0" autoUpdateAnimBg="0"/>
      <p:bldP spid="21518" grpId="0" autoUpdateAnimBg="0"/>
      <p:bldP spid="21519" grpId="0" autoUpdateAnimBg="0"/>
      <p:bldP spid="21520" grpId="0" autoUpdateAnimBg="0"/>
      <p:bldP spid="2152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raft_lens2409032module13757332photo_1233580346teachingcloc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7356" y="4957441"/>
            <a:ext cx="12620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p-charlottecloc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871" y="507780"/>
            <a:ext cx="15128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lockanim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42686" y="2546589"/>
            <a:ext cx="17160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043113" y="193675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2294" name="Picture 7" descr="Time09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3962" y="272704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 descr="Digital-clock-alar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5873" y="534929"/>
            <a:ext cx="17272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9" descr="Digital_cloc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5794" y="2962899"/>
            <a:ext cx="18732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0" descr="digital-clocks_3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1773" y="487825"/>
            <a:ext cx="17922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1" descr="600_17511_l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6598" y="4780263"/>
            <a:ext cx="1512887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2" descr="500_17510_l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0633" y="2608061"/>
            <a:ext cx="1536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3" descr="en-coloring-pictures-pages-photo-clock-says-seven-o-clock-p1366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304721" y="385943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4" descr="200_17507_l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53221" y="2643991"/>
            <a:ext cx="153352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5" descr="istockphoto_4594702-clock-serie-11-o-cloc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217" y="414780"/>
            <a:ext cx="224155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26" descr="Digital_cloc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3635" y="4775864"/>
            <a:ext cx="18732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53946" y="401456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1.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4858417" y="4814586"/>
            <a:ext cx="566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12.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2574904" y="4824533"/>
            <a:ext cx="566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11.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9665102" y="2562083"/>
            <a:ext cx="566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10.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7698353" y="2653999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9.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5497922" y="2619697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8.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2901105" y="2874299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7.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517292" y="2612462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6.</a:t>
            </a: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9789837" y="451814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5.</a:t>
            </a: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7497052" y="534928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4.</a:t>
            </a:r>
          </a:p>
        </p:txBody>
      </p: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5505250" y="480631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3.</a:t>
            </a: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3324713" y="466242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2.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7312581" y="4741479"/>
            <a:ext cx="566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omic Sans MS" pitchFamily="66" charset="0"/>
              </a:rPr>
              <a:t>13.</a:t>
            </a:r>
          </a:p>
        </p:txBody>
      </p:sp>
      <p:pic>
        <p:nvPicPr>
          <p:cNvPr id="29" name="Picture 28" descr="JérriaisLogo_COL.ai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860"/>
            <a:ext cx="2557252" cy="1916811"/>
          </a:xfrm>
          <a:prstGeom prst="rect">
            <a:avLst/>
          </a:prstGeom>
        </p:spPr>
      </p:pic>
      <p:pic>
        <p:nvPicPr>
          <p:cNvPr id="30" name="Picture 29" descr="xmas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5" y="5512401"/>
            <a:ext cx="1672405" cy="13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5716"/>
      </p:ext>
    </p:extLst>
  </p:cSld>
  <p:clrMapOvr>
    <a:masterClrMapping/>
  </p:clrMapOvr>
  <p:transition advTm="1239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9|2.5|2.8|2|2.2|2|2|2.1|1.8|1.3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|4|1.9|4.3|5.1|3|5.7|5.7|2.5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1.2|0.6|0.6|0.6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3|4.3|4.1|3.8|4.4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2.9|3.1|3.7|2.9|2.8|3.1|2.6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339</Words>
  <Application>Microsoft Macintosh PowerPoint</Application>
  <PresentationFormat>Widescreen</PresentationFormat>
  <Paragraphs>98</Paragraphs>
  <Slides>11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Tchille heuthe est-i’?</vt:lpstr>
      <vt:lpstr>L’s heuthes. Il est….</vt:lpstr>
      <vt:lpstr>Les minnutes</vt:lpstr>
      <vt:lpstr>PowerPoint Presentation</vt:lpstr>
      <vt:lpstr>PowerPoint Presentation</vt:lpstr>
      <vt:lpstr>Tchille heuthe qu’il est?</vt:lpstr>
      <vt:lpstr>Tchille heuthe qu’il est?</vt:lpstr>
      <vt:lpstr>PowerPoint Presentation</vt:lpstr>
      <vt:lpstr>PowerPoint Presentation</vt:lpstr>
      <vt:lpstr>Tchille heuthe qu’il est?</vt:lpstr>
      <vt:lpstr>Some time phrases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Tchille heuthe est-i’?</dc:title>
  <dc:creator>Tony Scott Warren</dc:creator>
  <cp:lastModifiedBy>Aline Cattermole</cp:lastModifiedBy>
  <cp:revision>39</cp:revision>
  <cp:lastPrinted>2018-12-03T15:45:12Z</cp:lastPrinted>
  <dcterms:created xsi:type="dcterms:W3CDTF">2018-09-12T14:20:50Z</dcterms:created>
  <dcterms:modified xsi:type="dcterms:W3CDTF">2020-10-16T13:12:21Z</dcterms:modified>
</cp:coreProperties>
</file>