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8" r:id="rId2"/>
    <p:sldId id="258" r:id="rId3"/>
    <p:sldId id="346" r:id="rId4"/>
    <p:sldId id="287" r:id="rId5"/>
    <p:sldId id="275" r:id="rId6"/>
    <p:sldId id="290" r:id="rId7"/>
    <p:sldId id="299" r:id="rId8"/>
    <p:sldId id="300" r:id="rId9"/>
    <p:sldId id="292" r:id="rId10"/>
    <p:sldId id="298" r:id="rId11"/>
    <p:sldId id="301" r:id="rId12"/>
    <p:sldId id="293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744C-A49F-9842-B805-11C313FFD5A4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77651-34AB-D448-86CC-FD0AD809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1320-FB5D-AC46-9A9D-B3AB5643F5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1320-FB5D-AC46-9A9D-B3AB5643F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21320-FB5D-AC46-9A9D-B3AB5643F5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4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4221"/>
            </a:gs>
            <a:gs pos="100000">
              <a:schemeClr val="accent6">
                <a:lumMod val="60000"/>
                <a:lumOff val="40000"/>
              </a:schemeClr>
            </a:gs>
            <a:gs pos="47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C6B7-D62C-F749-B9B3-41004F69678A}" type="datetimeFigureOut">
              <a:rPr lang="en-US" smtClean="0"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068E-5494-9246-A564-FA55D19BC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microsoft.com/office/2007/relationships/media" Target="../media/media42.m4a"/><Relationship Id="rId7" Type="http://schemas.openxmlformats.org/officeDocument/2006/relationships/image" Target="../media/image1.emf"/><Relationship Id="rId12" Type="http://schemas.microsoft.com/office/2007/relationships/hdphoto" Target="../media/hdphoto10.wdp"/><Relationship Id="rId17" Type="http://schemas.openxmlformats.org/officeDocument/2006/relationships/image" Target="../media/image3.png"/><Relationship Id="rId2" Type="http://schemas.microsoft.com/office/2007/relationships/media" Target="../media/media41.m4a"/><Relationship Id="rId16" Type="http://schemas.microsoft.com/office/2007/relationships/hdphoto" Target="../media/hdphoto12.wdp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5" Type="http://schemas.microsoft.com/office/2007/relationships/media" Target="../media/media44.m4a"/><Relationship Id="rId15" Type="http://schemas.openxmlformats.org/officeDocument/2006/relationships/image" Target="../media/image15.png"/><Relationship Id="rId10" Type="http://schemas.microsoft.com/office/2007/relationships/hdphoto" Target="../media/hdphoto9.wdp"/><Relationship Id="rId4" Type="http://schemas.microsoft.com/office/2007/relationships/media" Target="../media/media43.m4a"/><Relationship Id="rId9" Type="http://schemas.openxmlformats.org/officeDocument/2006/relationships/image" Target="../media/image12.png"/><Relationship Id="rId1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6.m4a"/><Relationship Id="rId7" Type="http://schemas.openxmlformats.org/officeDocument/2006/relationships/image" Target="../media/image3.png"/><Relationship Id="rId2" Type="http://schemas.microsoft.com/office/2007/relationships/media" Target="../media/media45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47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8.m4a"/><Relationship Id="rId13" Type="http://schemas.microsoft.com/office/2007/relationships/hdphoto" Target="../media/hdphoto1.wdp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microsoft.com/office/2007/relationships/media" Target="../media/media3.m4a"/><Relationship Id="rId21" Type="http://schemas.microsoft.com/office/2007/relationships/hdphoto" Target="../media/hdphoto5.wdp"/><Relationship Id="rId7" Type="http://schemas.microsoft.com/office/2007/relationships/media" Target="../media/media7.m4a"/><Relationship Id="rId12" Type="http://schemas.openxmlformats.org/officeDocument/2006/relationships/image" Target="../media/image4.png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microsoft.com/office/2007/relationships/media" Target="../media/media2.m4a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.emf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10.png"/><Relationship Id="rId5" Type="http://schemas.microsoft.com/office/2007/relationships/media" Target="../media/media5.m4a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3.png"/><Relationship Id="rId10" Type="http://schemas.microsoft.com/office/2007/relationships/media" Target="../media/media10.m4a"/><Relationship Id="rId19" Type="http://schemas.microsoft.com/office/2007/relationships/hdphoto" Target="../media/hdphoto4.wdp"/><Relationship Id="rId4" Type="http://schemas.microsoft.com/office/2007/relationships/media" Target="../media/media4.m4a"/><Relationship Id="rId9" Type="http://schemas.microsoft.com/office/2007/relationships/media" Target="../media/media9.m4a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microsoft.com/office/2007/relationships/hdphoto" Target="../media/hdphoto8.wdp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7.m4a"/><Relationship Id="rId13" Type="http://schemas.microsoft.com/office/2007/relationships/media" Target="../media/media22.m4a"/><Relationship Id="rId3" Type="http://schemas.microsoft.com/office/2007/relationships/media" Target="../media/media12.m4a"/><Relationship Id="rId7" Type="http://schemas.microsoft.com/office/2007/relationships/media" Target="../media/media16.m4a"/><Relationship Id="rId12" Type="http://schemas.microsoft.com/office/2007/relationships/media" Target="../media/media21.m4a"/><Relationship Id="rId17" Type="http://schemas.openxmlformats.org/officeDocument/2006/relationships/image" Target="../media/image3.png"/><Relationship Id="rId2" Type="http://schemas.microsoft.com/office/2007/relationships/media" Target="../media/media11.m4a"/><Relationship Id="rId16" Type="http://schemas.openxmlformats.org/officeDocument/2006/relationships/image" Target="../media/image2.png"/><Relationship Id="rId1" Type="http://schemas.openxmlformats.org/officeDocument/2006/relationships/audio" Target="NULL" TargetMode="External"/><Relationship Id="rId6" Type="http://schemas.microsoft.com/office/2007/relationships/media" Target="../media/media15.m4a"/><Relationship Id="rId11" Type="http://schemas.microsoft.com/office/2007/relationships/media" Target="../media/media20.m4a"/><Relationship Id="rId5" Type="http://schemas.microsoft.com/office/2007/relationships/media" Target="../media/media14.m4a"/><Relationship Id="rId15" Type="http://schemas.openxmlformats.org/officeDocument/2006/relationships/image" Target="../media/image1.emf"/><Relationship Id="rId10" Type="http://schemas.microsoft.com/office/2007/relationships/media" Target="../media/media19.m4a"/><Relationship Id="rId4" Type="http://schemas.microsoft.com/office/2007/relationships/media" Target="../media/media13.m4a"/><Relationship Id="rId9" Type="http://schemas.microsoft.com/office/2007/relationships/media" Target="../media/media18.m4a"/><Relationship Id="rId1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4.mp3"/><Relationship Id="rId7" Type="http://schemas.openxmlformats.org/officeDocument/2006/relationships/image" Target="../media/image2.png"/><Relationship Id="rId2" Type="http://schemas.microsoft.com/office/2007/relationships/media" Target="../media/media23.mp3"/><Relationship Id="rId1" Type="http://schemas.openxmlformats.org/officeDocument/2006/relationships/audio" Target="NULL" TargetMode="Externa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31.m4a"/><Relationship Id="rId13" Type="http://schemas.openxmlformats.org/officeDocument/2006/relationships/image" Target="../media/image2.png"/><Relationship Id="rId3" Type="http://schemas.microsoft.com/office/2007/relationships/media" Target="../media/media26.m4a"/><Relationship Id="rId7" Type="http://schemas.microsoft.com/office/2007/relationships/media" Target="../media/media30.m4a"/><Relationship Id="rId12" Type="http://schemas.openxmlformats.org/officeDocument/2006/relationships/image" Target="../media/image1.emf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6" Type="http://schemas.microsoft.com/office/2007/relationships/media" Target="../media/media29.m4a"/><Relationship Id="rId11" Type="http://schemas.openxmlformats.org/officeDocument/2006/relationships/notesSlide" Target="../notesSlides/notesSlide2.xml"/><Relationship Id="rId5" Type="http://schemas.microsoft.com/office/2007/relationships/media" Target="../media/media28.m4a"/><Relationship Id="rId10" Type="http://schemas.openxmlformats.org/officeDocument/2006/relationships/slideLayout" Target="../slideLayouts/slideLayout1.xml"/><Relationship Id="rId4" Type="http://schemas.microsoft.com/office/2007/relationships/media" Target="../media/media27.m4a"/><Relationship Id="rId9" Type="http://schemas.microsoft.com/office/2007/relationships/media" Target="../media/media32.m4a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microsoft.com/office/2007/relationships/media" Target="../media/media34.m4a"/><Relationship Id="rId7" Type="http://schemas.microsoft.com/office/2007/relationships/media" Target="../media/media38.m4a"/><Relationship Id="rId12" Type="http://schemas.openxmlformats.org/officeDocument/2006/relationships/image" Target="../media/image3.png"/><Relationship Id="rId2" Type="http://schemas.microsoft.com/office/2007/relationships/media" Target="../media/media33.m4a"/><Relationship Id="rId1" Type="http://schemas.openxmlformats.org/officeDocument/2006/relationships/audio" Target="NULL" TargetMode="External"/><Relationship Id="rId6" Type="http://schemas.microsoft.com/office/2007/relationships/media" Target="../media/media37.m4a"/><Relationship Id="rId11" Type="http://schemas.openxmlformats.org/officeDocument/2006/relationships/image" Target="../media/image2.png"/><Relationship Id="rId5" Type="http://schemas.microsoft.com/office/2007/relationships/media" Target="../media/media36.m4a"/><Relationship Id="rId10" Type="http://schemas.openxmlformats.org/officeDocument/2006/relationships/image" Target="../media/image1.emf"/><Relationship Id="rId4" Type="http://schemas.microsoft.com/office/2007/relationships/media" Target="../media/media35.m4a"/><Relationship Id="rId9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0.m4a"/><Relationship Id="rId7" Type="http://schemas.openxmlformats.org/officeDocument/2006/relationships/image" Target="../media/image3.png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6646-A6F4-B649-87FD-B83E55C1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10" y="1200597"/>
            <a:ext cx="8528368" cy="23876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preunmié nivé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Lé deuxième tèrme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40560-076E-5743-B12A-1FE9F9177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026" y="3781736"/>
            <a:ext cx="4180974" cy="1078246"/>
          </a:xfrm>
        </p:spPr>
        <p:txBody>
          <a:bodyPr>
            <a:normAutofit/>
          </a:bodyPr>
          <a:lstStyle/>
          <a:p>
            <a:r>
              <a:rPr lang="en-US" sz="4800" i="1" dirty="0">
                <a:solidFill>
                  <a:srgbClr val="800000"/>
                </a:solidFill>
                <a:cs typeface="Arial" panose="020B0604020202020204" pitchFamily="34" charset="0"/>
              </a:rPr>
              <a:t>La léçon 4</a:t>
            </a:r>
          </a:p>
        </p:txBody>
      </p:sp>
    </p:spTree>
    <p:extLst>
      <p:ext uri="{BB962C8B-B14F-4D97-AF65-F5344CB8AC3E}">
        <p14:creationId xmlns:p14="http://schemas.microsoft.com/office/powerpoint/2010/main" val="314196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996" y="473923"/>
            <a:ext cx="4805269" cy="1553792"/>
          </a:xfrm>
        </p:spPr>
        <p:txBody>
          <a:bodyPr>
            <a:normAutofit fontScale="90000"/>
          </a:bodyPr>
          <a:lstStyle/>
          <a:p>
            <a:pPr algn="l"/>
            <a:br>
              <a:rPr lang="en-US" sz="7200" dirty="0">
                <a:latin typeface="MontessoriScript" pitchFamily="2" charset="0"/>
              </a:rPr>
            </a:b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Tchil âge qu’il a?</a:t>
            </a:r>
            <a:br>
              <a:rPr lang="en-US" sz="7200" dirty="0">
                <a:latin typeface="MontessoriScript" pitchFamily="2" charset="0"/>
              </a:rPr>
            </a:br>
            <a:br>
              <a:rPr lang="en-US" sz="7200" dirty="0">
                <a:latin typeface="MontessoriScript" pitchFamily="2" charset="0"/>
              </a:rPr>
            </a:br>
            <a:endParaRPr lang="en-US" sz="7200" dirty="0">
              <a:latin typeface="MontessoriScript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516000" y="1068749"/>
            <a:ext cx="4103964" cy="1092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a siêx ans.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4BE5A9-5CB4-0146-813F-5C0C39B374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8" b="92383" l="6612" r="88843">
                        <a14:foregroundMark x1="52066" y1="42578" x2="63636" y2="48828"/>
                        <a14:foregroundMark x1="63636" y1="48828" x2="70661" y2="50781"/>
                        <a14:foregroundMark x1="30165" y1="42188" x2="17769" y2="48242"/>
                        <a14:foregroundMark x1="17769" y1="48242" x2="16942" y2="57227"/>
                        <a14:foregroundMark x1="16942" y1="57227" x2="16942" y2="57031"/>
                        <a14:foregroundMark x1="62810" y1="91406" x2="73140" y2="91602"/>
                        <a14:foregroundMark x1="36777" y1="92383" x2="30165" y2="92578"/>
                        <a14:foregroundMark x1="7851" y1="51758" x2="10744" y2="50586"/>
                        <a14:foregroundMark x1="57851" y1="41406" x2="71901" y2="47266"/>
                        <a14:foregroundMark x1="71901" y1="47266" x2="73554" y2="52344"/>
                        <a14:foregroundMark x1="45868" y1="8203" x2="30165" y2="8008"/>
                        <a14:foregroundMark x1="25207" y1="16211" x2="14050" y2="15430"/>
                        <a14:foregroundMark x1="6612" y1="17383" x2="11983" y2="16992"/>
                        <a14:foregroundMark x1="53306" y1="24609" x2="50826" y2="24414"/>
                        <a14:foregroundMark x1="6612" y1="50391" x2="19835" y2="44922"/>
                        <a14:foregroundMark x1="19835" y1="44922" x2="19835" y2="44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9565" y="139329"/>
            <a:ext cx="1585998" cy="3355499"/>
          </a:xfrm>
          <a:prstGeom prst="rect">
            <a:avLst/>
          </a:prstGeom>
        </p:spPr>
      </p:pic>
      <p:pic>
        <p:nvPicPr>
          <p:cNvPr id="9" name="Picture 8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5D4BD17F-F2E6-434D-94EC-793222AD50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20" b="98127" l="4762" r="89418">
                        <a14:foregroundMark x1="11111" y1="24345" x2="32804" y2="10112"/>
                        <a14:foregroundMark x1="32804" y1="10112" x2="47619" y2="9738"/>
                        <a14:foregroundMark x1="47619" y1="9738" x2="61376" y2="13858"/>
                        <a14:foregroundMark x1="61376" y1="13858" x2="62434" y2="13858"/>
                        <a14:foregroundMark x1="60847" y1="6367" x2="37037" y2="4120"/>
                        <a14:foregroundMark x1="80423" y1="16105" x2="89947" y2="23221"/>
                        <a14:foregroundMark x1="6878" y1="17603" x2="7407" y2="19850"/>
                        <a14:foregroundMark x1="52317" y1="59551" x2="52910" y2="76779"/>
                        <a14:foregroundMark x1="51852" y1="46067" x2="52317" y2="59551"/>
                        <a14:foregroundMark x1="42857" y1="64045" x2="42857" y2="78277"/>
                        <a14:foregroundMark x1="49735" y1="91386" x2="46561" y2="95506"/>
                        <a14:foregroundMark x1="61905" y1="85768" x2="66667" y2="95880"/>
                        <a14:foregroundMark x1="66667" y1="95880" x2="67725" y2="96629"/>
                        <a14:foregroundMark x1="72487" y1="97378" x2="72487" y2="97378"/>
                        <a14:foregroundMark x1="56085" y1="98127" x2="56085" y2="98127"/>
                        <a14:foregroundMark x1="44974" y1="36330" x2="44974" y2="36330"/>
                        <a14:foregroundMark x1="45503" y1="32959" x2="45503" y2="32959"/>
                        <a14:backgroundMark x1="57143" y1="98876" x2="57143" y2="98876"/>
                        <a14:backgroundMark x1="48148" y1="99625" x2="48148" y2="99625"/>
                        <a14:backgroundMark x1="60847" y1="59551" x2="60847" y2="59551"/>
                        <a14:backgroundMark x1="63492" y1="67416" x2="63492" y2="67416"/>
                        <a14:backgroundMark x1="64550" y1="66667" x2="64550" y2="6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2379" y="3227526"/>
            <a:ext cx="1834024" cy="25909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60815C-2EF4-7648-B868-610B58F2DAF3}"/>
              </a:ext>
            </a:extLst>
          </p:cNvPr>
          <p:cNvSpPr txBox="1"/>
          <p:nvPr/>
        </p:nvSpPr>
        <p:spPr>
          <a:xfrm>
            <a:off x="163121" y="3841615"/>
            <a:ext cx="615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Tchil âge qu’oulle a?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7DEC28-DA46-7945-8CC6-F50EB1391F1A}"/>
              </a:ext>
            </a:extLst>
          </p:cNvPr>
          <p:cNvSpPr txBox="1">
            <a:spLocks/>
          </p:cNvSpPr>
          <p:nvPr/>
        </p:nvSpPr>
        <p:spPr>
          <a:xfrm>
            <a:off x="1299706" y="4522987"/>
            <a:ext cx="4115442" cy="1092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Oulle a sept ans.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EF0FF-3F22-534A-B78A-5E8D8794E3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5556" y1="52889" x2="60889" y2="55556"/>
                        <a14:foregroundMark x1="60889" y1="55556" x2="66667" y2="55111"/>
                        <a14:foregroundMark x1="39111" y1="45333" x2="53778" y2="44000"/>
                        <a14:foregroundMark x1="53778" y1="44000" x2="62667" y2="4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5558" y="415274"/>
            <a:ext cx="2399558" cy="2399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DAA00-DA05-C04B-8255-57A02B3EE4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3" b="89640" l="6608" r="92952">
                        <a14:foregroundMark x1="7930" y1="44595" x2="7048" y2="77477"/>
                        <a14:foregroundMark x1="18062" y1="65315" x2="51982" y2="68919"/>
                        <a14:foregroundMark x1="51982" y1="68919" x2="68282" y2="68468"/>
                        <a14:foregroundMark x1="68282" y1="68468" x2="92511" y2="59910"/>
                        <a14:foregroundMark x1="92511" y1="59910" x2="92952" y2="59009"/>
                        <a14:foregroundMark x1="88987" y1="78378" x2="60352" y2="91441"/>
                        <a14:foregroundMark x1="60352" y1="91441" x2="47137" y2="93243"/>
                        <a14:foregroundMark x1="47137" y1="93243" x2="24670" y2="90090"/>
                        <a14:foregroundMark x1="24670" y1="90090" x2="14537" y2="86036"/>
                        <a14:foregroundMark x1="14537" y1="86036" x2="11454" y2="81081"/>
                        <a14:foregroundMark x1="50661" y1="10360" x2="57709" y2="9009"/>
                        <a14:foregroundMark x1="31278" y1="8108" x2="39648" y2="7658"/>
                        <a14:foregroundMark x1="35242" y1="3153" x2="35242" y2="3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5468" y="4327778"/>
            <a:ext cx="1414396" cy="1383242"/>
          </a:xfrm>
          <a:prstGeom prst="rect">
            <a:avLst/>
          </a:prstGeom>
        </p:spPr>
      </p:pic>
      <p:pic>
        <p:nvPicPr>
          <p:cNvPr id="1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F0C365-6F96-FA40-A8F1-2809F6A1688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13.9624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903197" y="528749"/>
            <a:ext cx="540000" cy="540000"/>
          </a:xfrm>
          <a:prstGeom prst="rect">
            <a:avLst/>
          </a:prstGeom>
        </p:spPr>
      </p:pic>
      <p:pic>
        <p:nvPicPr>
          <p:cNvPr id="1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C4810B5-354E-804C-A817-910CEFB165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61.1331" end="392.520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13372" y="1554536"/>
            <a:ext cx="540000" cy="540000"/>
          </a:xfrm>
          <a:prstGeom prst="rect">
            <a:avLst/>
          </a:prstGeom>
        </p:spPr>
      </p:pic>
      <p:pic>
        <p:nvPicPr>
          <p:cNvPr id="1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A96D8A-AB68-7741-995E-140D226B6C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38.5218" end="382.784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99822" y="4014317"/>
            <a:ext cx="540000" cy="540000"/>
          </a:xfrm>
          <a:prstGeom prst="rect">
            <a:avLst/>
          </a:prstGeom>
        </p:spPr>
      </p:pic>
      <p:pic>
        <p:nvPicPr>
          <p:cNvPr id="1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A5E5A5-0F26-134C-9CC3-4532CE7275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462.0375" end="453.2103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254861" y="507559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347" y="1166355"/>
            <a:ext cx="7499057" cy="1508209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Salut, man nom est R’chard.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252498" y="3286883"/>
            <a:ext cx="5606716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douze ans.</a:t>
            </a: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038D42-AE12-C247-9566-6C38BA59FE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9.19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52814" y="2004046"/>
            <a:ext cx="812800" cy="812800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7E0FFE-5599-1345-B87A-B75BA62CDD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4.929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9785" y="39822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AFFB55-5A3A-6749-8E37-DFDBF93C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3" y="464255"/>
            <a:ext cx="8416334" cy="59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1601" y="917100"/>
            <a:ext cx="6858000" cy="2387600"/>
          </a:xfrm>
        </p:spPr>
        <p:txBody>
          <a:bodyPr>
            <a:normAutofit/>
          </a:bodyPr>
          <a:lstStyle/>
          <a:p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bétôt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D7A6C-9108-8047-9E58-208C4ACA7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73" y="1386691"/>
            <a:ext cx="1311852" cy="14729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1C0825-2C5D-D84D-AB3B-B579B124E4ED}"/>
              </a:ext>
            </a:extLst>
          </p:cNvPr>
          <p:cNvSpPr txBox="1">
            <a:spLocks/>
          </p:cNvSpPr>
          <p:nvPr/>
        </p:nvSpPr>
        <p:spPr>
          <a:xfrm>
            <a:off x="1602904" y="2802850"/>
            <a:ext cx="379618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</a:p>
        </p:txBody>
      </p:sp>
      <p:pic>
        <p:nvPicPr>
          <p:cNvPr id="7" name="Picture 6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8" name="Picture 7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899164-2BAF-D547-A860-4A471FD808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16.18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4946" y="3434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73" y="2158264"/>
            <a:ext cx="6390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Bouônjour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18C556A-D835-5A46-925F-EEB998D7E8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2.68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70202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27ED6A-5835-954C-B8AD-DD1F3F607A66}"/>
              </a:ext>
            </a:extLst>
          </p:cNvPr>
          <p:cNvGrpSpPr/>
          <p:nvPr/>
        </p:nvGrpSpPr>
        <p:grpSpPr>
          <a:xfrm>
            <a:off x="3197136" y="445206"/>
            <a:ext cx="2624903" cy="1514110"/>
            <a:chOff x="5338978" y="303105"/>
            <a:chExt cx="2624903" cy="1514110"/>
          </a:xfrm>
        </p:grpSpPr>
        <p:sp>
          <p:nvSpPr>
            <p:cNvPr id="15" name="Oval Callout 14"/>
            <p:cNvSpPr/>
            <p:nvPr/>
          </p:nvSpPr>
          <p:spPr>
            <a:xfrm>
              <a:off x="5338978" y="303105"/>
              <a:ext cx="2624903" cy="151411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16" name="Text Box 4"/>
            <p:cNvSpPr txBox="1"/>
            <p:nvPr/>
          </p:nvSpPr>
          <p:spPr>
            <a:xfrm>
              <a:off x="5667395" y="586604"/>
              <a:ext cx="2077198" cy="920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d’charme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3296" y="959560"/>
              <a:ext cx="842220" cy="78596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31703A-39D8-7143-AB38-C32E7E6C9578}"/>
              </a:ext>
            </a:extLst>
          </p:cNvPr>
          <p:cNvGrpSpPr/>
          <p:nvPr/>
        </p:nvGrpSpPr>
        <p:grpSpPr>
          <a:xfrm>
            <a:off x="6163440" y="381119"/>
            <a:ext cx="2793745" cy="1439940"/>
            <a:chOff x="8307602" y="417827"/>
            <a:chExt cx="2793745" cy="1439940"/>
          </a:xfrm>
        </p:grpSpPr>
        <p:sp>
          <p:nvSpPr>
            <p:cNvPr id="25" name="Oval Callout 24"/>
            <p:cNvSpPr/>
            <p:nvPr/>
          </p:nvSpPr>
          <p:spPr>
            <a:xfrm>
              <a:off x="8307602" y="417827"/>
              <a:ext cx="2793745" cy="143994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26" name="Text Box 4"/>
            <p:cNvSpPr txBox="1"/>
            <p:nvPr/>
          </p:nvSpPr>
          <p:spPr>
            <a:xfrm>
              <a:off x="8565297" y="614170"/>
              <a:ext cx="2210810" cy="875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mangnifique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34439" y="975974"/>
              <a:ext cx="800785" cy="76432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86E88A-0FB5-724F-AFFA-A692C766A9BE}"/>
              </a:ext>
            </a:extLst>
          </p:cNvPr>
          <p:cNvGrpSpPr/>
          <p:nvPr/>
        </p:nvGrpSpPr>
        <p:grpSpPr>
          <a:xfrm>
            <a:off x="6067966" y="2156511"/>
            <a:ext cx="2978508" cy="1481616"/>
            <a:chOff x="7591966" y="2156511"/>
            <a:chExt cx="2978508" cy="1481616"/>
          </a:xfrm>
        </p:grpSpPr>
        <p:sp>
          <p:nvSpPr>
            <p:cNvPr id="35" name="Oval Callout 34"/>
            <p:cNvSpPr/>
            <p:nvPr/>
          </p:nvSpPr>
          <p:spPr>
            <a:xfrm>
              <a:off x="7591966" y="2156511"/>
              <a:ext cx="2978508" cy="1481616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36" name="Text Box 4"/>
            <p:cNvSpPr txBox="1"/>
            <p:nvPr/>
          </p:nvSpPr>
          <p:spPr>
            <a:xfrm>
              <a:off x="7998421" y="2348034"/>
              <a:ext cx="2169240" cy="90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malheutheuse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1302" y="2741371"/>
              <a:ext cx="879253" cy="771506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0DB22A-4579-F946-984B-00ADBE397E79}"/>
              </a:ext>
            </a:extLst>
          </p:cNvPr>
          <p:cNvGrpSpPr/>
          <p:nvPr/>
        </p:nvGrpSpPr>
        <p:grpSpPr>
          <a:xfrm>
            <a:off x="3148726" y="2216931"/>
            <a:ext cx="2665721" cy="1514109"/>
            <a:chOff x="4672725" y="2216930"/>
            <a:chExt cx="2665721" cy="1514109"/>
          </a:xfrm>
        </p:grpSpPr>
        <p:sp>
          <p:nvSpPr>
            <p:cNvPr id="40" name="Oval Callout 39"/>
            <p:cNvSpPr/>
            <p:nvPr/>
          </p:nvSpPr>
          <p:spPr>
            <a:xfrm>
              <a:off x="4672725" y="2216930"/>
              <a:ext cx="2665721" cy="1514109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978837" y="2386075"/>
              <a:ext cx="2109500" cy="92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a typeface="ＭＳ 明朝"/>
                <a:cs typeface="Times New Roman"/>
              </a:endParaRPr>
            </a:p>
            <a:p>
              <a:r>
                <a:rPr lang="en-GB" sz="1200" dirty="0"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41486" y="2757259"/>
              <a:ext cx="755262" cy="8521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247449" y="430269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278532" y="4176030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3247299" y="4290277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mârri</a:t>
                </a:r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223912" y="2416486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900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=""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a typeface="ＭＳ 明朝"/>
                  <a:cs typeface="Times New Roman"/>
                </a:endParaRPr>
              </a:p>
              <a:p>
                <a:r>
                  <a:rPr lang="en-GB" sz="1200" dirty="0"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323B97-5D6E-6245-A7A7-66B4BE7E8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3.6988" end="333.946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83422" y="1037477"/>
            <a:ext cx="498841" cy="498841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855500-8297-B542-8AFC-617B3A1D71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5.2876" end="395.1257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261363" y="1048619"/>
            <a:ext cx="498841" cy="498841"/>
          </a:xfrm>
          <a:prstGeom prst="rect">
            <a:avLst/>
          </a:prstGeom>
        </p:spPr>
      </p:pic>
      <p:pic>
        <p:nvPicPr>
          <p:cNvPr id="2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282545-DCE1-864C-BD7D-47E72893EF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36.5518" end="397.697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24464" y="3014037"/>
            <a:ext cx="498841" cy="498841"/>
          </a:xfrm>
          <a:prstGeom prst="rect">
            <a:avLst/>
          </a:prstGeom>
        </p:spPr>
      </p:pic>
      <p:pic>
        <p:nvPicPr>
          <p:cNvPr id="2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207902-26C0-CC4C-8D7B-3D88E07796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92.2122" end="421.8648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52945" y="2995989"/>
            <a:ext cx="498841" cy="498841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F25BD2-5B64-DC47-8A01-A29D2AC536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409.4157" end="490.763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106638" y="2971388"/>
            <a:ext cx="498841" cy="498841"/>
          </a:xfrm>
          <a:prstGeom prst="rect">
            <a:avLst/>
          </a:prstGeom>
        </p:spPr>
      </p:pic>
      <p:pic>
        <p:nvPicPr>
          <p:cNvPr id="3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DD535C-06FC-A543-8956-CFDD914E5E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537.4085" end="209.5646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957006" y="5067470"/>
            <a:ext cx="498841" cy="498841"/>
          </a:xfrm>
          <a:prstGeom prst="rect">
            <a:avLst/>
          </a:prstGeom>
        </p:spPr>
      </p:pic>
      <p:pic>
        <p:nvPicPr>
          <p:cNvPr id="3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E72123-183E-6940-8E1A-17299A2B58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295.786" end="404.0674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87163" y="5033469"/>
            <a:ext cx="498841" cy="498841"/>
          </a:xfrm>
          <a:prstGeom prst="rect">
            <a:avLst/>
          </a:prstGeom>
        </p:spPr>
      </p:pic>
      <p:pic>
        <p:nvPicPr>
          <p:cNvPr id="6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6A4773-A21C-714D-A7F7-BC39AEC0D7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302.6126" end="446.495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076046" y="4873907"/>
            <a:ext cx="498841" cy="498841"/>
          </a:xfrm>
          <a:prstGeom prst="rect">
            <a:avLst/>
          </a:prstGeom>
        </p:spPr>
      </p:pic>
      <p:pic>
        <p:nvPicPr>
          <p:cNvPr id="54" name="Picture 53" descr="JérriaisLogo_COL.ai">
            <a:extLst>
              <a:ext uri="{FF2B5EF4-FFF2-40B4-BE49-F238E27FC236}">
                <a16:creationId xmlns:a16="http://schemas.microsoft.com/office/drawing/2014/main" id="{BFB48E37-F0EB-054E-8A6C-903514DD6D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50" y="5675556"/>
            <a:ext cx="1927050" cy="1444438"/>
          </a:xfrm>
          <a:prstGeom prst="rect">
            <a:avLst/>
          </a:prstGeom>
        </p:spPr>
      </p:pic>
      <p:pic>
        <p:nvPicPr>
          <p:cNvPr id="58" name="Picture 57" descr="JérriaisCow_COL.png">
            <a:extLst>
              <a:ext uri="{FF2B5EF4-FFF2-40B4-BE49-F238E27FC236}">
                <a16:creationId xmlns:a16="http://schemas.microsoft.com/office/drawing/2014/main" id="{FD1EA0BF-3D16-6943-99D1-7AAC96C2376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3" y="5980458"/>
            <a:ext cx="931821" cy="66931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D4400D1-CB4C-5441-81DD-4436A2C1170F}"/>
              </a:ext>
            </a:extLst>
          </p:cNvPr>
          <p:cNvGrpSpPr>
            <a:grpSpLocks/>
          </p:cNvGrpSpPr>
          <p:nvPr/>
        </p:nvGrpSpPr>
        <p:grpSpPr bwMode="auto">
          <a:xfrm rot="20806504">
            <a:off x="102868" y="203682"/>
            <a:ext cx="2878471" cy="1716463"/>
            <a:chOff x="330200" y="806450"/>
            <a:chExt cx="8483600" cy="5245100"/>
          </a:xfrm>
        </p:grpSpPr>
        <p:sp>
          <p:nvSpPr>
            <p:cNvPr id="61" name="Oval Callout 60">
              <a:extLst>
                <a:ext uri="{FF2B5EF4-FFF2-40B4-BE49-F238E27FC236}">
                  <a16:creationId xmlns:a16="http://schemas.microsoft.com/office/drawing/2014/main" id="{3EB3B366-D578-0B46-A58B-D7A38F8FE730}"/>
                </a:ext>
              </a:extLst>
            </p:cNvPr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sz="9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a typeface="ＭＳ 明朝"/>
                <a:cs typeface="Times New Roman"/>
              </a:endParaRPr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EC014257-923E-6940-9666-0B3A00C105FB}"/>
                </a:ext>
              </a:extLst>
            </p:cNvPr>
            <p:cNvSpPr txBox="1"/>
            <p:nvPr/>
          </p:nvSpPr>
          <p:spPr>
            <a:xfrm>
              <a:off x="1196245" y="1834432"/>
              <a:ext cx="7094040" cy="31891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GB" sz="32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3200" dirty="0">
                <a:ea typeface="ＭＳ 明朝"/>
                <a:cs typeface="Times New Roman"/>
              </a:endParaRPr>
            </a:p>
            <a:p>
              <a:pPr>
                <a:defRPr/>
              </a:pPr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2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5414BBC-C5D3-5242-A67D-69443F4479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362.9125" end="267.909"/>
                  <p14:fade out="436.969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20630162">
            <a:off x="2499667" y="625121"/>
            <a:ext cx="460987" cy="4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3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5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30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13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6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15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13152"/>
            <a:ext cx="8846444" cy="137335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+mn-lt"/>
                <a:cs typeface="Arial" panose="020B0604020202020204" pitchFamily="34" charset="0"/>
              </a:rPr>
              <a:t>Aniet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j’sommes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à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+mn-lt"/>
                <a:cs typeface="Arial" panose="020B0604020202020204" pitchFamily="34" charset="0"/>
              </a:rPr>
              <a:t>apprendre</a:t>
            </a:r>
            <a:r>
              <a:rPr lang="en-US" sz="4800" dirty="0">
                <a:latin typeface="+mn-lt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010840-66A8-4D4F-AE62-B0E9F138B0DC}"/>
              </a:ext>
            </a:extLst>
          </p:cNvPr>
          <p:cNvSpPr txBox="1">
            <a:spLocks/>
          </p:cNvSpPr>
          <p:nvPr/>
        </p:nvSpPr>
        <p:spPr>
          <a:xfrm>
            <a:off x="362673" y="2423717"/>
            <a:ext cx="8673665" cy="31918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to say how old we are.</a:t>
            </a:r>
          </a:p>
        </p:txBody>
      </p:sp>
      <p:pic>
        <p:nvPicPr>
          <p:cNvPr id="5" name="Picture 4" descr="JérriaisCow_C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2" y="5615594"/>
            <a:ext cx="1439783" cy="103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2752" y="575319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ieune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2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deux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3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trais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4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quat’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5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chîn ou chînq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6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six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98539" y="741678"/>
            <a:ext cx="392134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/>
                <a:cs typeface="Arial Black"/>
              </a:rPr>
              <a:t>7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sept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8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huit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9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neuf 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10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dgix 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11 </a:t>
            </a:r>
            <a:r>
              <a:rPr lang="mr-IN" sz="2800" dirty="0">
                <a:latin typeface="Arial Black"/>
                <a:cs typeface="Arial Black"/>
              </a:rPr>
              <a:t>–</a:t>
            </a:r>
            <a:r>
              <a:rPr lang="en-US" sz="2800" dirty="0">
                <a:latin typeface="Arial Black"/>
                <a:cs typeface="Arial Black"/>
              </a:rPr>
              <a:t> onze</a:t>
            </a:r>
          </a:p>
          <a:p>
            <a:endParaRPr lang="en-US" sz="2800" dirty="0">
              <a:latin typeface="Arial Black"/>
              <a:cs typeface="Arial Black"/>
            </a:endParaRPr>
          </a:p>
          <a:p>
            <a:r>
              <a:rPr lang="en-US" sz="2800" dirty="0">
                <a:latin typeface="Arial Black"/>
                <a:cs typeface="Arial Black"/>
              </a:rPr>
              <a:t>12 - douze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11E2D5-C335-D647-A760-E21BE583891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0.0801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70744" y="603898"/>
            <a:ext cx="497083" cy="497083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1C06586-10A3-794C-9085-FBC8685284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98.398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63427" y="1511538"/>
            <a:ext cx="497083" cy="497083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2FF0A3-DB55-8B42-8BEB-03D4228C56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200.910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63620" y="2338511"/>
            <a:ext cx="497083" cy="497083"/>
          </a:xfrm>
          <a:prstGeom prst="rect">
            <a:avLst/>
          </a:prstGeom>
        </p:spPr>
      </p:pic>
      <p:pic>
        <p:nvPicPr>
          <p:cNvPr id="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989EA6B-18D6-B94D-8905-6B45F132D3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57.5524" end="332.843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0928" y="3180458"/>
            <a:ext cx="497083" cy="497083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AD7C0E-5E24-2548-AB2E-3B26B9B567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872.125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19701" y="4070788"/>
            <a:ext cx="497083" cy="497083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9388C8-7995-8846-8E6F-05EE46EDF4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260.449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266344" y="4887048"/>
            <a:ext cx="497083" cy="497083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2193D13-A3EB-D54F-B9DE-8E1725AF3F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146.481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77457" y="741678"/>
            <a:ext cx="497083" cy="497083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C916E67-F5DF-C943-AC92-87BD280D0D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245.724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68543" y="1596211"/>
            <a:ext cx="497083" cy="497083"/>
          </a:xfrm>
          <a:prstGeom prst="rect">
            <a:avLst/>
          </a:prstGeom>
        </p:spPr>
      </p:pic>
      <p:pic>
        <p:nvPicPr>
          <p:cNvPr id="1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1474B9-BCE9-9D4F-B64E-716A817995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end="278.784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68543" y="2430467"/>
            <a:ext cx="497083" cy="497083"/>
          </a:xfrm>
          <a:prstGeom prst="rect">
            <a:avLst/>
          </a:prstGeom>
        </p:spPr>
      </p:pic>
      <p:pic>
        <p:nvPicPr>
          <p:cNvPr id="1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1F90B9-E0B6-7644-A712-31705D04FA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end="232.639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75584" y="3313430"/>
            <a:ext cx="497083" cy="497083"/>
          </a:xfrm>
          <a:prstGeom prst="rect">
            <a:avLst/>
          </a:prstGeom>
        </p:spPr>
      </p:pic>
      <p:pic>
        <p:nvPicPr>
          <p:cNvPr id="1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E37263C-10F8-AC46-A399-C730C5ED81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end="251.8623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894647" y="4167963"/>
            <a:ext cx="497083" cy="497083"/>
          </a:xfrm>
          <a:prstGeom prst="rect">
            <a:avLst/>
          </a:prstGeom>
        </p:spPr>
      </p:pic>
      <p:pic>
        <p:nvPicPr>
          <p:cNvPr id="1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3B2C641-898D-834A-AF3C-A07E7A2377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end="319.3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065626" y="4996733"/>
            <a:ext cx="497083" cy="4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4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4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5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6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7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7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74" y="1058779"/>
            <a:ext cx="8826667" cy="2775283"/>
          </a:xfrm>
        </p:spPr>
        <p:txBody>
          <a:bodyPr>
            <a:normAutofit/>
          </a:bodyPr>
          <a:lstStyle/>
          <a:p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Tch’est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latin typeface="Arial" panose="020B0604020202020204" pitchFamily="34" charset="0"/>
                <a:cs typeface="Arial" panose="020B0604020202020204" pitchFamily="34" charset="0"/>
              </a:rPr>
              <a:t>qu’est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tan nom?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764774" y="3439882"/>
            <a:ext cx="5606716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nom </a:t>
            </a:r>
            <a:r>
              <a:rPr lang="en-US" sz="9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9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JérriaisCow_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3" name="Tch'est qu'est tan nom?.mp3" descr="Tch'est qu'est tan nom?.mp3">
            <a:hlinkClick r:id="" action="ppaction://media"/>
            <a:extLst>
              <a:ext uri="{FF2B5EF4-FFF2-40B4-BE49-F238E27FC236}">
                <a16:creationId xmlns:a16="http://schemas.microsoft.com/office/drawing/2014/main" id="{9D99BD2E-A278-5846-A7CD-0B5D85A5F6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7.910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52814" y="2803822"/>
            <a:ext cx="812800" cy="812800"/>
          </a:xfrm>
          <a:prstGeom prst="rect">
            <a:avLst/>
          </a:prstGeom>
        </p:spPr>
      </p:pic>
      <p:pic>
        <p:nvPicPr>
          <p:cNvPr id="5" name="Man nom est.mp3" descr="Man nom est.mp3">
            <a:hlinkClick r:id="" action="ppaction://media"/>
            <a:extLst>
              <a:ext uri="{FF2B5EF4-FFF2-40B4-BE49-F238E27FC236}">
                <a16:creationId xmlns:a16="http://schemas.microsoft.com/office/drawing/2014/main" id="{E23E5E0F-A062-4543-BE4E-3895059FF9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0.820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5207" y="41147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21" y="0"/>
            <a:ext cx="8826667" cy="162504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Some popular Jèrriais boy’s names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602904" y="1721922"/>
            <a:ext cx="3444109" cy="44413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Tanmîn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	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Miché 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Ph’lippot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Dâvi	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Douard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 		 </a:t>
            </a:r>
          </a:p>
        </p:txBody>
      </p:sp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JérriaisCow_CO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33CF2F-B8D8-4E44-89A6-F008A0A44D5C}"/>
              </a:ext>
            </a:extLst>
          </p:cNvPr>
          <p:cNvSpPr txBox="1">
            <a:spLocks/>
          </p:cNvSpPr>
          <p:nvPr/>
        </p:nvSpPr>
        <p:spPr>
          <a:xfrm>
            <a:off x="4572000" y="1818799"/>
            <a:ext cx="3444109" cy="44413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/ Tommy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	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	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		</a:t>
            </a:r>
          </a:p>
          <a:p>
            <a:pPr algn="l">
              <a:lnSpc>
                <a:spcPct val="160000"/>
              </a:lnSpc>
            </a:pPr>
            <a:r>
              <a:rPr lang="en-US" sz="29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		 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FA12ED-067D-E048-8F19-D3791719DF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7.151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82914" y="1937723"/>
            <a:ext cx="432000" cy="4320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20E06D1-47FB-174D-81D3-613392FBA5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48.289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57422" y="2477473"/>
            <a:ext cx="432000" cy="432000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685F696-72EF-FA43-AB76-541593AE1A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449.9513" end="126.94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65052" y="3061204"/>
            <a:ext cx="432000" cy="432000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680D862-20D2-554D-A9D9-4550186FBE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491.13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66914" y="3554270"/>
            <a:ext cx="432000" cy="4320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2AA570-82F0-8B4F-B847-DB5CA03077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419.9835" end="325.855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44158" y="4124748"/>
            <a:ext cx="432000" cy="432000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869AB1-3D2B-C840-BD32-511EDBEC9F5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415.663" end="260.508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97116" y="4652146"/>
            <a:ext cx="432000" cy="432000"/>
          </a:xfrm>
          <a:prstGeom prst="rect">
            <a:avLst/>
          </a:prstGeom>
        </p:spPr>
      </p:pic>
      <p:pic>
        <p:nvPicPr>
          <p:cNvPr id="1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0376B9-123B-7740-B3B4-58BE27B312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413.8687" end="356.253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67105" y="5191720"/>
            <a:ext cx="432000" cy="432000"/>
          </a:xfrm>
          <a:prstGeom prst="rect">
            <a:avLst/>
          </a:prstGeom>
        </p:spPr>
      </p:pic>
      <p:pic>
        <p:nvPicPr>
          <p:cNvPr id="1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BEBCD62-37ED-8541-8916-A580C5BF14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460.7024" end="334.512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02558" y="574585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9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5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3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14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5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uild="allAtOnce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21" y="208232"/>
            <a:ext cx="8826667" cy="162504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Some popular Jèrriais girls’ names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1602904" y="2161309"/>
            <a:ext cx="2969096" cy="42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800" dirty="0">
                <a:solidFill>
                  <a:srgbClr val="800000"/>
                </a:solidFill>
                <a:latin typeface="MontessoriScript" pitchFamily="2" charset="0"/>
              </a:rPr>
              <a:t>‘</a:t>
            </a:r>
            <a:r>
              <a:rPr lang="en-US" sz="33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Lizabé</a:t>
            </a: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Néné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Jénîn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Mèrgot 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Râché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Sûson		</a:t>
            </a:r>
            <a:endParaRPr lang="en-US" sz="4800" dirty="0">
              <a:solidFill>
                <a:srgbClr val="800000"/>
              </a:solidFill>
              <a:latin typeface="MontessoriScript" pitchFamily="2" charset="0"/>
            </a:endParaRPr>
          </a:p>
          <a:p>
            <a:pPr algn="l"/>
            <a:endParaRPr lang="en-US" sz="4800" dirty="0">
              <a:solidFill>
                <a:srgbClr val="800000"/>
              </a:solidFill>
              <a:latin typeface="MontessoriScript" pitchFamily="2" charset="0"/>
            </a:endParaRPr>
          </a:p>
        </p:txBody>
      </p:sp>
      <p:pic>
        <p:nvPicPr>
          <p:cNvPr id="6" name="Picture 5" descr="JérriaisLogo_COL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7" name="Picture 6" descr="JérriaisCow_CO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05E3E-327A-1B46-9A9D-0AAB28DD6126}"/>
              </a:ext>
            </a:extLst>
          </p:cNvPr>
          <p:cNvSpPr txBox="1">
            <a:spLocks/>
          </p:cNvSpPr>
          <p:nvPr/>
        </p:nvSpPr>
        <p:spPr>
          <a:xfrm>
            <a:off x="4572000" y="2409182"/>
            <a:ext cx="2969096" cy="42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Jeanette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Rachael		</a:t>
            </a:r>
          </a:p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		</a:t>
            </a:r>
            <a:endParaRPr lang="en-US" sz="4800" dirty="0">
              <a:solidFill>
                <a:srgbClr val="800000"/>
              </a:solidFill>
              <a:latin typeface="MontessoriScript" pitchFamily="2" charset="0"/>
            </a:endParaRPr>
          </a:p>
          <a:p>
            <a:pPr algn="l"/>
            <a:endParaRPr lang="en-US" sz="4800" dirty="0">
              <a:solidFill>
                <a:srgbClr val="800000"/>
              </a:solidFill>
              <a:latin typeface="MontessoriScript" pitchFamily="2" charset="0"/>
            </a:endParaRP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79EE655-73C0-5F4C-B9B0-91C5B28E3F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0.332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45840" y="2136106"/>
            <a:ext cx="432000" cy="432000"/>
          </a:xfrm>
          <a:prstGeom prst="rect">
            <a:avLst/>
          </a:prstGeom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C80C36C-0ED0-B447-AAA3-EF0527C52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4.4097" end="328.395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65861" y="2853453"/>
            <a:ext cx="432000" cy="432000"/>
          </a:xfrm>
          <a:prstGeom prst="rect">
            <a:avLst/>
          </a:prstGeom>
        </p:spPr>
      </p:pic>
      <p:pic>
        <p:nvPicPr>
          <p:cNvPr id="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01ACEBC-61A0-1F43-A256-35A76F3493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45.641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51382" y="3505754"/>
            <a:ext cx="432000" cy="432000"/>
          </a:xfrm>
          <a:prstGeom prst="rect">
            <a:avLst/>
          </a:prstGeom>
        </p:spPr>
      </p:pic>
      <p:pic>
        <p:nvPicPr>
          <p:cNvPr id="1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1C331A-9076-0544-A982-FD0CD16671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93.062" end="335.693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69096" y="4129430"/>
            <a:ext cx="432000" cy="432000"/>
          </a:xfrm>
          <a:prstGeom prst="rect">
            <a:avLst/>
          </a:prstGeom>
        </p:spPr>
      </p:pic>
      <p:pic>
        <p:nvPicPr>
          <p:cNvPr id="1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8D34E89-3481-D740-8E39-46E72AFB9E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55.9159" end="456.841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83065" y="4727539"/>
            <a:ext cx="432000" cy="432000"/>
          </a:xfrm>
          <a:prstGeom prst="rect">
            <a:avLst/>
          </a:prstGeom>
        </p:spPr>
      </p:pic>
      <p:pic>
        <p:nvPicPr>
          <p:cNvPr id="1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D0025A-B585-A943-B013-B319BCE172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364.2933" end="406.934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26687" y="540741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1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1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4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1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build="allAtOnce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74" y="1058779"/>
            <a:ext cx="7499057" cy="1508209"/>
          </a:xfrm>
        </p:spPr>
        <p:txBody>
          <a:bodyPr>
            <a:normAutofit fontScale="90000"/>
          </a:bodyPr>
          <a:lstStyle/>
          <a:p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Tchil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âge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latin typeface="Arial" panose="020B0604020202020204" pitchFamily="34" charset="0"/>
                <a:cs typeface="Arial" panose="020B0604020202020204" pitchFamily="34" charset="0"/>
              </a:rPr>
              <a:t>tu’as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35569-55FD-B142-B231-7EE08A0559FD}"/>
              </a:ext>
            </a:extLst>
          </p:cNvPr>
          <p:cNvSpPr txBox="1">
            <a:spLocks/>
          </p:cNvSpPr>
          <p:nvPr/>
        </p:nvSpPr>
        <p:spPr>
          <a:xfrm>
            <a:off x="2976432" y="3834062"/>
            <a:ext cx="5606716" cy="15082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US" sz="7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 </a:t>
            </a:r>
            <a:r>
              <a:rPr lang="en-US" sz="72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en-US" sz="7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érriaisLogo_COL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14" y="5407412"/>
            <a:ext cx="2284786" cy="1712582"/>
          </a:xfrm>
          <a:prstGeom prst="rect">
            <a:avLst/>
          </a:prstGeom>
        </p:spPr>
      </p:pic>
      <p:pic>
        <p:nvPicPr>
          <p:cNvPr id="6" name="Picture 5" descr="JérriaisCow_C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5615594"/>
            <a:ext cx="1439783" cy="1034174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38E787-BE35-9141-A67E-CBFD3DFE25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4.398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10971" y="1406483"/>
            <a:ext cx="812800" cy="812800"/>
          </a:xfrm>
          <a:prstGeom prst="rect">
            <a:avLst/>
          </a:prstGeom>
        </p:spPr>
      </p:pic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FA16400-508B-3D44-A054-83C6BDB40D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8.233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1600" y="52091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262</Words>
  <Application>Microsoft Macintosh PowerPoint</Application>
  <PresentationFormat>On-screen Show (4:3)</PresentationFormat>
  <Paragraphs>98</Paragraphs>
  <Slides>13</Slides>
  <Notes>3</Notes>
  <HiddenSlides>0</HiddenSlides>
  <MMClips>47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MontessoriScript</vt:lpstr>
      <vt:lpstr>Museo 300 Regular</vt:lpstr>
      <vt:lpstr>Office Theme</vt:lpstr>
      <vt:lpstr>Lé preunmié nivé Lé deuxième tèrme</vt:lpstr>
      <vt:lpstr>PowerPoint Presentation</vt:lpstr>
      <vt:lpstr>PowerPoint Presentation</vt:lpstr>
      <vt:lpstr>Aniet, j’sommes à apprendre…</vt:lpstr>
      <vt:lpstr>PowerPoint Presentation</vt:lpstr>
      <vt:lpstr>Tch’est qu’est tan nom?</vt:lpstr>
      <vt:lpstr>Some popular Jèrriais boy’s names</vt:lpstr>
      <vt:lpstr>Some popular Jèrriais girls’ names</vt:lpstr>
      <vt:lpstr>Tchil âge qué tu’as?</vt:lpstr>
      <vt:lpstr> Tchil âge qu’il a?  </vt:lpstr>
      <vt:lpstr>Salut, man nom est R’chard.</vt:lpstr>
      <vt:lpstr>PowerPoint Presentation</vt:lpstr>
      <vt:lpstr>À bétôt </vt:lpstr>
    </vt:vector>
  </TitlesOfParts>
  <Company>Education I.T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Le Maistre</dc:creator>
  <cp:lastModifiedBy>Charlie Le Maistre</cp:lastModifiedBy>
  <cp:revision>43</cp:revision>
  <dcterms:created xsi:type="dcterms:W3CDTF">2018-05-24T13:01:08Z</dcterms:created>
  <dcterms:modified xsi:type="dcterms:W3CDTF">2020-06-25T15:35:06Z</dcterms:modified>
</cp:coreProperties>
</file>