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0" r:id="rId2"/>
    <p:sldId id="281" r:id="rId3"/>
    <p:sldId id="288" r:id="rId4"/>
    <p:sldId id="289" r:id="rId5"/>
    <p:sldId id="290" r:id="rId6"/>
    <p:sldId id="291" r:id="rId7"/>
    <p:sldId id="292" r:id="rId8"/>
    <p:sldId id="259" r:id="rId9"/>
    <p:sldId id="293" r:id="rId10"/>
    <p:sldId id="29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2681"/>
  </p:normalViewPr>
  <p:slideViewPr>
    <p:cSldViewPr snapToGrid="0" snapToObjects="1">
      <p:cViewPr varScale="1">
        <p:scale>
          <a:sx n="103" d="100"/>
          <a:sy n="103" d="100"/>
        </p:scale>
        <p:origin x="24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8E230-AA68-3D43-BA0F-093936CA989D}" type="datetimeFigureOut">
              <a:rPr lang="en-US" smtClean="0"/>
              <a:t>4/26/21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1DB07-F4E9-7C47-9E11-901884731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3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04E33-4B35-3E4B-AA97-AB7E6BFF4D90}" type="datetimeFigureOut">
              <a:rPr lang="en-US" smtClean="0"/>
              <a:t>4/26/21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22163-C998-9D4F-84F6-8BF69433B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1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F98C-6F3C-D340-B4CB-08B74D5E72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3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F98C-6F3C-D340-B4CB-08B74D5E72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88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F98C-6F3C-D340-B4CB-08B74D5E72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99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F98C-6F3C-D340-B4CB-08B74D5E72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52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F98C-6F3C-D340-B4CB-08B74D5E72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97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F98C-6F3C-D340-B4CB-08B74D5E72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8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4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1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1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5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4/26/21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4/26/21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3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4/26/21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7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4221"/>
            </a:gs>
            <a:gs pos="100000">
              <a:schemeClr val="accent6">
                <a:lumMod val="60000"/>
                <a:lumOff val="40000"/>
              </a:schemeClr>
            </a:gs>
            <a:gs pos="47000">
              <a:srgbClr val="FF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EC6B7-D62C-F749-B9B3-41004F69678A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1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BAC94F-4AC0-7743-AA85-DA7F0992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err="1"/>
              <a:t>L’origine</a:t>
            </a:r>
            <a:r>
              <a:rPr lang="en-US" sz="4800" b="1"/>
              <a:t> des </a:t>
            </a:r>
            <a:r>
              <a:rPr lang="en-US" sz="4800" b="1" dirty="0" err="1"/>
              <a:t>noms</a:t>
            </a:r>
            <a:r>
              <a:rPr lang="en-US" sz="4800" b="1" dirty="0"/>
              <a:t> </a:t>
            </a:r>
            <a:r>
              <a:rPr lang="en-US" sz="4800" b="1" dirty="0" err="1"/>
              <a:t>d’fanmil’ye</a:t>
            </a:r>
            <a:r>
              <a:rPr lang="en-US" sz="4800" b="1" dirty="0"/>
              <a:t> </a:t>
            </a:r>
            <a:r>
              <a:rPr lang="en-US" sz="4800" b="1" dirty="0" err="1"/>
              <a:t>Jèrriais</a:t>
            </a:r>
            <a:r>
              <a:rPr lang="en-US" sz="4800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7A9F-7DA6-5842-A064-17EB978D3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Source: “Les Nouvelles </a:t>
            </a:r>
            <a:r>
              <a:rPr lang="en-US" dirty="0" err="1"/>
              <a:t>Chroniques</a:t>
            </a:r>
            <a:r>
              <a:rPr lang="en-US" dirty="0"/>
              <a:t> du Don </a:t>
            </a:r>
            <a:r>
              <a:rPr lang="en-US" dirty="0" err="1"/>
              <a:t>Balleine</a:t>
            </a:r>
            <a:r>
              <a:rPr lang="en-US" dirty="0"/>
              <a:t>” number 35 and 36 (1997)</a:t>
            </a:r>
          </a:p>
        </p:txBody>
      </p:sp>
    </p:spTree>
    <p:extLst>
      <p:ext uri="{BB962C8B-B14F-4D97-AF65-F5344CB8AC3E}">
        <p14:creationId xmlns:p14="http://schemas.microsoft.com/office/powerpoint/2010/main" val="850481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3FDE82-39A5-7B42-A235-689D992D4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Family names derived from geography and names of places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A2CC45-94C6-2C4E-9DC5-79F39DC4709E}"/>
              </a:ext>
            </a:extLst>
          </p:cNvPr>
          <p:cNvSpPr txBox="1"/>
          <p:nvPr/>
        </p:nvSpPr>
        <p:spPr>
          <a:xfrm>
            <a:off x="457200" y="2011680"/>
            <a:ext cx="3168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Langlois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72772C-B9D1-F14B-A911-C918C0B469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2579" y="247334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/>
              <a:t>Le </a:t>
            </a:r>
            <a:r>
              <a:rPr lang="en-US" dirty="0" err="1"/>
              <a:t>Gallais</a:t>
            </a:r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2351FD97-6F67-9342-A9D3-83134C32035F}"/>
              </a:ext>
            </a:extLst>
          </p:cNvPr>
          <p:cNvSpPr txBox="1">
            <a:spLocks/>
          </p:cNvSpPr>
          <p:nvPr/>
        </p:nvSpPr>
        <p:spPr>
          <a:xfrm>
            <a:off x="457200" y="2935010"/>
            <a:ext cx="82296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Le </a:t>
            </a:r>
            <a:r>
              <a:rPr lang="en-US" dirty="0" err="1"/>
              <a:t>Poidevin</a:t>
            </a:r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50CE050F-B10D-4147-8500-AD6D69183858}"/>
              </a:ext>
            </a:extLst>
          </p:cNvPr>
          <p:cNvSpPr txBox="1">
            <a:spLocks/>
          </p:cNvSpPr>
          <p:nvPr/>
        </p:nvSpPr>
        <p:spPr>
          <a:xfrm>
            <a:off x="451821" y="3384452"/>
            <a:ext cx="82296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/>
              <a:t>D’Auvergne</a:t>
            </a:r>
            <a:endParaRPr lang="en-US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585CDAA-B2DE-D14D-9926-79152DA9D2D6}"/>
              </a:ext>
            </a:extLst>
          </p:cNvPr>
          <p:cNvSpPr txBox="1">
            <a:spLocks/>
          </p:cNvSpPr>
          <p:nvPr/>
        </p:nvSpPr>
        <p:spPr>
          <a:xfrm>
            <a:off x="462579" y="3846832"/>
            <a:ext cx="82296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/>
              <a:t>Perchards</a:t>
            </a:r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BBD7485B-C53F-474C-80C8-1A5C76D72E3B}"/>
              </a:ext>
            </a:extLst>
          </p:cNvPr>
          <p:cNvSpPr txBox="1">
            <a:spLocks/>
          </p:cNvSpPr>
          <p:nvPr/>
        </p:nvSpPr>
        <p:spPr>
          <a:xfrm>
            <a:off x="462579" y="4329054"/>
            <a:ext cx="82296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/>
              <a:t>Coutanches</a:t>
            </a:r>
            <a:endParaRPr lang="en-US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FA69EA88-4BCC-1047-AA15-3B29DA7C58AE}"/>
              </a:ext>
            </a:extLst>
          </p:cNvPr>
          <p:cNvSpPr txBox="1">
            <a:spLocks/>
          </p:cNvSpPr>
          <p:nvPr/>
        </p:nvSpPr>
        <p:spPr>
          <a:xfrm>
            <a:off x="430306" y="4808860"/>
            <a:ext cx="82296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/>
              <a:t>Pinel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1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F1706-65F0-414D-A24F-CDB9CDC8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57708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Family names derived from first names</a:t>
            </a:r>
            <a:br>
              <a:rPr lang="en-US" b="1" dirty="0"/>
            </a:br>
            <a:r>
              <a:rPr lang="en-US" b="1" dirty="0"/>
              <a:t>or names of Saints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2E896-D0CF-2F4A-984F-384CF3608D1A}"/>
              </a:ext>
            </a:extLst>
          </p:cNvPr>
          <p:cNvSpPr txBox="1"/>
          <p:nvPr/>
        </p:nvSpPr>
        <p:spPr>
          <a:xfrm>
            <a:off x="473336" y="1417638"/>
            <a:ext cx="312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Aubîn</a:t>
            </a:r>
            <a:r>
              <a:rPr lang="en-US" dirty="0"/>
              <a:t>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5BE484A-4BF1-A94F-BA55-76E48B9740F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98" y="1383782"/>
            <a:ext cx="8229600" cy="111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Cliément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DB0C9C-F457-1F41-8674-872E72D08480}"/>
              </a:ext>
            </a:extLst>
          </p:cNvPr>
          <p:cNvSpPr txBox="1"/>
          <p:nvPr/>
        </p:nvSpPr>
        <p:spPr>
          <a:xfrm>
            <a:off x="457196" y="2417421"/>
            <a:ext cx="6696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Goddard (name after St Goddard, archbishop of Rouen)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FC6CEF-C8CB-C544-AAB3-D238B847D8A9}"/>
              </a:ext>
            </a:extLst>
          </p:cNvPr>
          <p:cNvSpPr txBox="1"/>
          <p:nvPr/>
        </p:nvSpPr>
        <p:spPr>
          <a:xfrm>
            <a:off x="446438" y="3363498"/>
            <a:ext cx="669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Nicolle (from the name Nicolas)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B717A7-3C22-EF41-8FA6-7F556D751BA9}"/>
              </a:ext>
            </a:extLst>
          </p:cNvPr>
          <p:cNvSpPr txBox="1"/>
          <p:nvPr/>
        </p:nvSpPr>
        <p:spPr>
          <a:xfrm>
            <a:off x="473328" y="3908573"/>
            <a:ext cx="669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Huelin</a:t>
            </a:r>
            <a:r>
              <a:rPr lang="en-US" sz="2800" dirty="0"/>
              <a:t> (from the name Hugo)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5B7F9A-B5F9-BA4C-968C-BA9C6DFDE0A7}"/>
              </a:ext>
            </a:extLst>
          </p:cNvPr>
          <p:cNvSpPr txBox="1"/>
          <p:nvPr/>
        </p:nvSpPr>
        <p:spPr>
          <a:xfrm>
            <a:off x="473328" y="4390725"/>
            <a:ext cx="669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Perrot (from the name Pierre)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271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5BE484A-4BF1-A94F-BA55-76E48B9740F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4862" y="3749501"/>
            <a:ext cx="82296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Gosselin (from Jocelyn)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DB0C9C-F457-1F41-8674-872E72D08480}"/>
              </a:ext>
            </a:extLst>
          </p:cNvPr>
          <p:cNvSpPr txBox="1"/>
          <p:nvPr/>
        </p:nvSpPr>
        <p:spPr>
          <a:xfrm>
            <a:off x="494862" y="1609171"/>
            <a:ext cx="669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Aubert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FC6CEF-C8CB-C544-AAB3-D238B847D8A9}"/>
              </a:ext>
            </a:extLst>
          </p:cNvPr>
          <p:cNvSpPr txBox="1"/>
          <p:nvPr/>
        </p:nvSpPr>
        <p:spPr>
          <a:xfrm>
            <a:off x="505619" y="2062314"/>
            <a:ext cx="7691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Benest</a:t>
            </a:r>
            <a:r>
              <a:rPr lang="en-US" sz="2800" dirty="0"/>
              <a:t> (French spelling of the name Benedict)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B717A7-3C22-EF41-8FA6-7F556D751BA9}"/>
              </a:ext>
            </a:extLst>
          </p:cNvPr>
          <p:cNvSpPr txBox="1"/>
          <p:nvPr/>
        </p:nvSpPr>
        <p:spPr>
          <a:xfrm>
            <a:off x="457200" y="2578834"/>
            <a:ext cx="669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Jehan</a:t>
            </a:r>
            <a:r>
              <a:rPr lang="en-US" sz="2800" dirty="0"/>
              <a:t> (old spelling for Jean)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5B7F9A-B5F9-BA4C-968C-BA9C6DFDE0A7}"/>
              </a:ext>
            </a:extLst>
          </p:cNvPr>
          <p:cNvSpPr txBox="1"/>
          <p:nvPr/>
        </p:nvSpPr>
        <p:spPr>
          <a:xfrm>
            <a:off x="481409" y="3072176"/>
            <a:ext cx="669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Lucas (from Luc)</a:t>
            </a:r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354057-BCF6-314E-9A67-E54E2712A452}"/>
              </a:ext>
            </a:extLst>
          </p:cNvPr>
          <p:cNvSpPr txBox="1"/>
          <p:nvPr/>
        </p:nvSpPr>
        <p:spPr>
          <a:xfrm>
            <a:off x="505619" y="3648941"/>
            <a:ext cx="684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Baudain</a:t>
            </a:r>
            <a:r>
              <a:rPr lang="en-US" sz="2800" dirty="0"/>
              <a:t> (from Baldwin)</a:t>
            </a:r>
            <a:r>
              <a:rPr lang="en-US" dirty="0"/>
              <a:t> 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5BACD214-667A-6740-BE5B-646DD0C31A1E}"/>
              </a:ext>
            </a:extLst>
          </p:cNvPr>
          <p:cNvSpPr txBox="1">
            <a:spLocks/>
          </p:cNvSpPr>
          <p:nvPr/>
        </p:nvSpPr>
        <p:spPr>
          <a:xfrm>
            <a:off x="457200" y="4326266"/>
            <a:ext cx="8229600" cy="104028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800" dirty="0"/>
          </a:p>
          <a:p>
            <a:pPr marL="0" indent="0">
              <a:buFont typeface="Arial"/>
              <a:buNone/>
            </a:pPr>
            <a:r>
              <a:rPr lang="en-US" sz="2800" dirty="0"/>
              <a:t>Gautier and </a:t>
            </a:r>
            <a:r>
              <a:rPr lang="en-US" sz="2800" dirty="0" err="1"/>
              <a:t>Vautier</a:t>
            </a:r>
            <a:r>
              <a:rPr lang="en-US" sz="2800" dirty="0"/>
              <a:t> (from Walter)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0F83FC0-2143-3C4E-9B3A-39CF1EE2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589981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Family names derived from first names</a:t>
            </a:r>
            <a:br>
              <a:rPr lang="en-US" b="1" dirty="0"/>
            </a:br>
            <a:r>
              <a:rPr lang="en-US" b="1" dirty="0"/>
              <a:t>or names of Saints </a:t>
            </a:r>
          </a:p>
        </p:txBody>
      </p:sp>
    </p:spTree>
    <p:extLst>
      <p:ext uri="{BB962C8B-B14F-4D97-AF65-F5344CB8AC3E}">
        <p14:creationId xmlns:p14="http://schemas.microsoft.com/office/powerpoint/2010/main" val="134594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/>
      <p:bldP spid="13" grpId="0"/>
      <p:bldP spid="14" grpId="0"/>
      <p:bldP spid="15" grpId="0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DB0C9C-F457-1F41-8674-872E72D08480}"/>
              </a:ext>
            </a:extLst>
          </p:cNvPr>
          <p:cNvSpPr txBox="1"/>
          <p:nvPr/>
        </p:nvSpPr>
        <p:spPr>
          <a:xfrm>
            <a:off x="494862" y="1609171"/>
            <a:ext cx="669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Anquetil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FC6CEF-C8CB-C544-AAB3-D238B847D8A9}"/>
              </a:ext>
            </a:extLst>
          </p:cNvPr>
          <p:cNvSpPr txBox="1"/>
          <p:nvPr/>
        </p:nvSpPr>
        <p:spPr>
          <a:xfrm>
            <a:off x="505619" y="2062314"/>
            <a:ext cx="669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Hamon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B717A7-3C22-EF41-8FA6-7F556D751BA9}"/>
              </a:ext>
            </a:extLst>
          </p:cNvPr>
          <p:cNvSpPr txBox="1"/>
          <p:nvPr/>
        </p:nvSpPr>
        <p:spPr>
          <a:xfrm>
            <a:off x="457200" y="2578834"/>
            <a:ext cx="669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Mauger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5B7F9A-B5F9-BA4C-968C-BA9C6DFDE0A7}"/>
              </a:ext>
            </a:extLst>
          </p:cNvPr>
          <p:cNvSpPr txBox="1"/>
          <p:nvPr/>
        </p:nvSpPr>
        <p:spPr>
          <a:xfrm>
            <a:off x="481409" y="3072176"/>
            <a:ext cx="669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Renouf</a:t>
            </a:r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354057-BCF6-314E-9A67-E54E2712A452}"/>
              </a:ext>
            </a:extLst>
          </p:cNvPr>
          <p:cNvSpPr txBox="1"/>
          <p:nvPr/>
        </p:nvSpPr>
        <p:spPr>
          <a:xfrm>
            <a:off x="494852" y="3595396"/>
            <a:ext cx="684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Ozouf</a:t>
            </a:r>
            <a:r>
              <a:rPr lang="en-US" dirty="0"/>
              <a:t> 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F9F637BE-A70E-4F40-9D2B-13F22E1936B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1409" y="411191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dirty="0" err="1"/>
              <a:t>Godel</a:t>
            </a:r>
            <a:endParaRPr lang="en-US" sz="2800" dirty="0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6E7598FF-EAE0-D344-A241-82C5C2430064}"/>
              </a:ext>
            </a:extLst>
          </p:cNvPr>
          <p:cNvSpPr txBox="1">
            <a:spLocks/>
          </p:cNvSpPr>
          <p:nvPr/>
        </p:nvSpPr>
        <p:spPr>
          <a:xfrm>
            <a:off x="457200" y="4641836"/>
            <a:ext cx="82296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/>
              <a:t>Godfrey</a:t>
            </a:r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FABEA656-CB2A-0647-93D1-65532737E535}"/>
              </a:ext>
            </a:extLst>
          </p:cNvPr>
          <p:cNvSpPr txBox="1">
            <a:spLocks/>
          </p:cNvSpPr>
          <p:nvPr/>
        </p:nvSpPr>
        <p:spPr>
          <a:xfrm>
            <a:off x="457200" y="5171756"/>
            <a:ext cx="82296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 err="1"/>
              <a:t>Mourant</a:t>
            </a:r>
            <a:endParaRPr lang="en-US" sz="28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28CF39D-A1D2-6C48-8DD5-C07A94B8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92" y="341114"/>
            <a:ext cx="8837408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Family names derived from first names</a:t>
            </a:r>
            <a:br>
              <a:rPr lang="en-US" b="1" dirty="0"/>
            </a:br>
            <a:r>
              <a:rPr lang="en-US" b="1" dirty="0"/>
              <a:t>or names of Saints </a:t>
            </a:r>
          </a:p>
        </p:txBody>
      </p:sp>
    </p:spTree>
    <p:extLst>
      <p:ext uri="{BB962C8B-B14F-4D97-AF65-F5344CB8AC3E}">
        <p14:creationId xmlns:p14="http://schemas.microsoft.com/office/powerpoint/2010/main" val="378806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 build="p"/>
      <p:bldP spid="18" grpId="0" build="p"/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DB0C9C-F457-1F41-8674-872E72D08480}"/>
              </a:ext>
            </a:extLst>
          </p:cNvPr>
          <p:cNvSpPr txBox="1"/>
          <p:nvPr/>
        </p:nvSpPr>
        <p:spPr>
          <a:xfrm>
            <a:off x="494862" y="1609171"/>
            <a:ext cx="669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Ogier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FC6CEF-C8CB-C544-AAB3-D238B847D8A9}"/>
              </a:ext>
            </a:extLst>
          </p:cNvPr>
          <p:cNvSpPr txBox="1"/>
          <p:nvPr/>
        </p:nvSpPr>
        <p:spPr>
          <a:xfrm>
            <a:off x="505619" y="2062314"/>
            <a:ext cx="669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Syvret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5B7F9A-B5F9-BA4C-968C-BA9C6DFDE0A7}"/>
              </a:ext>
            </a:extLst>
          </p:cNvPr>
          <p:cNvSpPr txBox="1"/>
          <p:nvPr/>
        </p:nvSpPr>
        <p:spPr>
          <a:xfrm>
            <a:off x="505619" y="2523604"/>
            <a:ext cx="669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Vibert</a:t>
            </a:r>
            <a:r>
              <a:rPr lang="en-US" dirty="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7874BAF-6D77-5447-BAA5-C180B687D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520"/>
            <a:ext cx="9343016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Family names derived from first names</a:t>
            </a:r>
            <a:br>
              <a:rPr lang="en-US" b="1" dirty="0"/>
            </a:br>
            <a:r>
              <a:rPr lang="en-US" b="1" dirty="0"/>
              <a:t>or names of Saints </a:t>
            </a:r>
          </a:p>
        </p:txBody>
      </p:sp>
    </p:spTree>
    <p:extLst>
      <p:ext uri="{BB962C8B-B14F-4D97-AF65-F5344CB8AC3E}">
        <p14:creationId xmlns:p14="http://schemas.microsoft.com/office/powerpoint/2010/main" val="393584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F1706-65F0-414D-A24F-CDB9CDC8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536193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Family names derived from crafts and occupations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DB0C9C-F457-1F41-8674-872E72D08480}"/>
              </a:ext>
            </a:extLst>
          </p:cNvPr>
          <p:cNvSpPr txBox="1"/>
          <p:nvPr/>
        </p:nvSpPr>
        <p:spPr>
          <a:xfrm>
            <a:off x="505619" y="1324658"/>
            <a:ext cx="669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L’Arbalestier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FC6CEF-C8CB-C544-AAB3-D238B847D8A9}"/>
              </a:ext>
            </a:extLst>
          </p:cNvPr>
          <p:cNvSpPr txBox="1"/>
          <p:nvPr/>
        </p:nvSpPr>
        <p:spPr>
          <a:xfrm>
            <a:off x="505619" y="1815406"/>
            <a:ext cx="669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 </a:t>
            </a:r>
            <a:r>
              <a:rPr lang="en-US" sz="2800" dirty="0" err="1"/>
              <a:t>Boutillier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B717A7-3C22-EF41-8FA6-7F556D751BA9}"/>
              </a:ext>
            </a:extLst>
          </p:cNvPr>
          <p:cNvSpPr txBox="1"/>
          <p:nvPr/>
        </p:nvSpPr>
        <p:spPr>
          <a:xfrm>
            <a:off x="505619" y="2294046"/>
            <a:ext cx="669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Chevalier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5B7F9A-B5F9-BA4C-968C-BA9C6DFDE0A7}"/>
              </a:ext>
            </a:extLst>
          </p:cNvPr>
          <p:cNvSpPr txBox="1"/>
          <p:nvPr/>
        </p:nvSpPr>
        <p:spPr>
          <a:xfrm>
            <a:off x="494852" y="2771442"/>
            <a:ext cx="669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 </a:t>
            </a:r>
            <a:r>
              <a:rPr lang="en-US" sz="2800" dirty="0" err="1"/>
              <a:t>Couteur</a:t>
            </a:r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354057-BCF6-314E-9A67-E54E2712A452}"/>
              </a:ext>
            </a:extLst>
          </p:cNvPr>
          <p:cNvSpPr txBox="1"/>
          <p:nvPr/>
        </p:nvSpPr>
        <p:spPr>
          <a:xfrm>
            <a:off x="505619" y="3275408"/>
            <a:ext cx="684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 </a:t>
            </a:r>
            <a:r>
              <a:rPr lang="en-US" sz="2800" dirty="0" err="1"/>
              <a:t>Feuvre</a:t>
            </a:r>
            <a:r>
              <a:rPr lang="en-US" dirty="0"/>
              <a:t> 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F9F637BE-A70E-4F40-9D2B-13F22E1936B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5619" y="384222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dirty="0" err="1"/>
              <a:t>Machon</a:t>
            </a:r>
            <a:endParaRPr lang="en-US" sz="2800" dirty="0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6E7598FF-EAE0-D344-A241-82C5C2430064}"/>
              </a:ext>
            </a:extLst>
          </p:cNvPr>
          <p:cNvSpPr txBox="1">
            <a:spLocks/>
          </p:cNvSpPr>
          <p:nvPr/>
        </p:nvSpPr>
        <p:spPr>
          <a:xfrm>
            <a:off x="457200" y="4363209"/>
            <a:ext cx="82296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/>
              <a:t>Le </a:t>
            </a:r>
            <a:r>
              <a:rPr lang="en-US" sz="2800" dirty="0" err="1"/>
              <a:t>marquand</a:t>
            </a:r>
            <a:endParaRPr lang="en-US" sz="2800" dirty="0"/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FABEA656-CB2A-0647-93D1-65532737E535}"/>
              </a:ext>
            </a:extLst>
          </p:cNvPr>
          <p:cNvSpPr txBox="1">
            <a:spLocks/>
          </p:cNvSpPr>
          <p:nvPr/>
        </p:nvSpPr>
        <p:spPr>
          <a:xfrm>
            <a:off x="494852" y="4825825"/>
            <a:ext cx="82296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/>
              <a:t>Le </a:t>
            </a:r>
            <a:r>
              <a:rPr lang="en-US" sz="2800" dirty="0" err="1"/>
              <a:t>Mière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824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 build="p"/>
      <p:bldP spid="18" grpId="0" build="p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DB0C9C-F457-1F41-8674-872E72D08480}"/>
              </a:ext>
            </a:extLst>
          </p:cNvPr>
          <p:cNvSpPr txBox="1"/>
          <p:nvPr/>
        </p:nvSpPr>
        <p:spPr>
          <a:xfrm>
            <a:off x="571051" y="1460077"/>
            <a:ext cx="669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 </a:t>
            </a:r>
            <a:r>
              <a:rPr lang="en-US" sz="2800" dirty="0" err="1"/>
              <a:t>Cornu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FC6CEF-C8CB-C544-AAB3-D238B847D8A9}"/>
              </a:ext>
            </a:extLst>
          </p:cNvPr>
          <p:cNvSpPr txBox="1"/>
          <p:nvPr/>
        </p:nvSpPr>
        <p:spPr>
          <a:xfrm>
            <a:off x="571051" y="2010508"/>
            <a:ext cx="669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 </a:t>
            </a:r>
            <a:r>
              <a:rPr lang="en-US" sz="2800" dirty="0" err="1"/>
              <a:t>Masurier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B717A7-3C22-EF41-8FA6-7F556D751BA9}"/>
              </a:ext>
            </a:extLst>
          </p:cNvPr>
          <p:cNvSpPr txBox="1"/>
          <p:nvPr/>
        </p:nvSpPr>
        <p:spPr>
          <a:xfrm>
            <a:off x="647252" y="2560939"/>
            <a:ext cx="669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 Sueur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5B7F9A-B5F9-BA4C-968C-BA9C6DFDE0A7}"/>
              </a:ext>
            </a:extLst>
          </p:cNvPr>
          <p:cNvSpPr txBox="1"/>
          <p:nvPr/>
        </p:nvSpPr>
        <p:spPr>
          <a:xfrm>
            <a:off x="581809" y="3072176"/>
            <a:ext cx="669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Vavasseur</a:t>
            </a:r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354057-BCF6-314E-9A67-E54E2712A452}"/>
              </a:ext>
            </a:extLst>
          </p:cNvPr>
          <p:cNvSpPr txBox="1"/>
          <p:nvPr/>
        </p:nvSpPr>
        <p:spPr>
          <a:xfrm>
            <a:off x="544157" y="3595396"/>
            <a:ext cx="684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 </a:t>
            </a:r>
            <a:r>
              <a:rPr lang="en-US" sz="2800" dirty="0" err="1"/>
              <a:t>Scelleur</a:t>
            </a:r>
            <a:r>
              <a:rPr lang="en-US" dirty="0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89A899-DA42-F748-A819-8C581E7A0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Family names derived from crafts and occupations</a:t>
            </a:r>
          </a:p>
        </p:txBody>
      </p:sp>
    </p:spTree>
    <p:extLst>
      <p:ext uri="{BB962C8B-B14F-4D97-AF65-F5344CB8AC3E}">
        <p14:creationId xmlns:p14="http://schemas.microsoft.com/office/powerpoint/2010/main" val="1153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3FDE82-39A5-7B42-A235-689D992D4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417859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Family names derived from a description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A2CC45-94C6-2C4E-9DC5-79F39DC4709E}"/>
              </a:ext>
            </a:extLst>
          </p:cNvPr>
          <p:cNvSpPr txBox="1"/>
          <p:nvPr/>
        </p:nvSpPr>
        <p:spPr>
          <a:xfrm>
            <a:off x="473336" y="1397830"/>
            <a:ext cx="3168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 Gros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72772C-B9D1-F14B-A911-C918C0B469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3336" y="19900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/>
              <a:t>Le Brun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2351FD97-6F67-9342-A9D3-83134C32035F}"/>
              </a:ext>
            </a:extLst>
          </p:cNvPr>
          <p:cNvSpPr txBox="1">
            <a:spLocks/>
          </p:cNvSpPr>
          <p:nvPr/>
        </p:nvSpPr>
        <p:spPr>
          <a:xfrm>
            <a:off x="473336" y="2537671"/>
            <a:ext cx="82296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Le </a:t>
            </a:r>
            <a:r>
              <a:rPr lang="en-US" dirty="0" err="1"/>
              <a:t>Blancq</a:t>
            </a:r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50CE050F-B10D-4147-8500-AD6D69183858}"/>
              </a:ext>
            </a:extLst>
          </p:cNvPr>
          <p:cNvSpPr txBox="1">
            <a:spLocks/>
          </p:cNvSpPr>
          <p:nvPr/>
        </p:nvSpPr>
        <p:spPr>
          <a:xfrm>
            <a:off x="478715" y="3126310"/>
            <a:ext cx="82296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Morel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585CDAA-B2DE-D14D-9926-79152DA9D2D6}"/>
              </a:ext>
            </a:extLst>
          </p:cNvPr>
          <p:cNvSpPr txBox="1">
            <a:spLocks/>
          </p:cNvSpPr>
          <p:nvPr/>
        </p:nvSpPr>
        <p:spPr>
          <a:xfrm>
            <a:off x="462579" y="3846832"/>
            <a:ext cx="82296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/>
              <a:t>Filleul</a:t>
            </a:r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D608FD1A-5ABD-E048-AA7D-DAFD4730A158}"/>
              </a:ext>
            </a:extLst>
          </p:cNvPr>
          <p:cNvSpPr txBox="1">
            <a:spLocks/>
          </p:cNvSpPr>
          <p:nvPr/>
        </p:nvSpPr>
        <p:spPr>
          <a:xfrm>
            <a:off x="489472" y="4407652"/>
            <a:ext cx="82296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Le </a:t>
            </a:r>
            <a:r>
              <a:rPr lang="en-US" dirty="0" err="1"/>
              <a:t>Neveu</a:t>
            </a:r>
            <a:endParaRPr lang="en-US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9BE0DF35-D860-B940-BDF7-08054049E373}"/>
              </a:ext>
            </a:extLst>
          </p:cNvPr>
          <p:cNvSpPr txBox="1">
            <a:spLocks/>
          </p:cNvSpPr>
          <p:nvPr/>
        </p:nvSpPr>
        <p:spPr>
          <a:xfrm>
            <a:off x="489472" y="5033601"/>
            <a:ext cx="82296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Le Riche</a:t>
            </a:r>
          </a:p>
        </p:txBody>
      </p:sp>
    </p:spTree>
    <p:extLst>
      <p:ext uri="{BB962C8B-B14F-4D97-AF65-F5344CB8AC3E}">
        <p14:creationId xmlns:p14="http://schemas.microsoft.com/office/powerpoint/2010/main" val="57135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A2CC45-94C6-2C4E-9DC5-79F39DC4709E}"/>
              </a:ext>
            </a:extLst>
          </p:cNvPr>
          <p:cNvSpPr txBox="1"/>
          <p:nvPr/>
        </p:nvSpPr>
        <p:spPr>
          <a:xfrm>
            <a:off x="462579" y="1659216"/>
            <a:ext cx="3168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 </a:t>
            </a:r>
            <a:r>
              <a:rPr lang="en-US" sz="3200" dirty="0" err="1"/>
              <a:t>Goupil</a:t>
            </a:r>
            <a:endParaRPr lang="en-US" sz="3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72772C-B9D1-F14B-A911-C918C0B469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2579" y="225021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/>
              <a:t>Le Lièvre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2351FD97-6F67-9342-A9D3-83134C32035F}"/>
              </a:ext>
            </a:extLst>
          </p:cNvPr>
          <p:cNvSpPr txBox="1">
            <a:spLocks/>
          </p:cNvSpPr>
          <p:nvPr/>
        </p:nvSpPr>
        <p:spPr>
          <a:xfrm>
            <a:off x="430306" y="2791554"/>
            <a:ext cx="82296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Le Rossignol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50CE050F-B10D-4147-8500-AD6D69183858}"/>
              </a:ext>
            </a:extLst>
          </p:cNvPr>
          <p:cNvSpPr txBox="1">
            <a:spLocks/>
          </p:cNvSpPr>
          <p:nvPr/>
        </p:nvSpPr>
        <p:spPr>
          <a:xfrm>
            <a:off x="451821" y="3519785"/>
            <a:ext cx="82296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Le </a:t>
            </a:r>
            <a:r>
              <a:rPr lang="en-US" dirty="0" err="1"/>
              <a:t>Porcq</a:t>
            </a:r>
            <a:endParaRPr lang="en-US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585CDAA-B2DE-D14D-9926-79152DA9D2D6}"/>
              </a:ext>
            </a:extLst>
          </p:cNvPr>
          <p:cNvSpPr txBox="1">
            <a:spLocks/>
          </p:cNvSpPr>
          <p:nvPr/>
        </p:nvSpPr>
        <p:spPr>
          <a:xfrm>
            <a:off x="435685" y="4137846"/>
            <a:ext cx="82296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Le Heron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BBD7485B-C53F-474C-80C8-1A5C76D72E3B}"/>
              </a:ext>
            </a:extLst>
          </p:cNvPr>
          <p:cNvSpPr txBox="1">
            <a:spLocks/>
          </p:cNvSpPr>
          <p:nvPr/>
        </p:nvSpPr>
        <p:spPr>
          <a:xfrm>
            <a:off x="451821" y="4816409"/>
            <a:ext cx="82296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/>
              <a:t>Quenault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BE99DA11-A45D-754E-BE0C-48EAEAC76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Family names derived from a description</a:t>
            </a:r>
          </a:p>
        </p:txBody>
      </p:sp>
    </p:spTree>
    <p:extLst>
      <p:ext uri="{BB962C8B-B14F-4D97-AF65-F5344CB8AC3E}">
        <p14:creationId xmlns:p14="http://schemas.microsoft.com/office/powerpoint/2010/main" val="273997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6122</TotalTime>
  <Words>245</Words>
  <Application>Microsoft Macintosh PowerPoint</Application>
  <PresentationFormat>On-screen Show (4:3)</PresentationFormat>
  <Paragraphs>77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L’origine des noms d’fanmil’ye Jèrriais </vt:lpstr>
      <vt:lpstr>Family names derived from first names or names of Saints </vt:lpstr>
      <vt:lpstr>Family names derived from first names or names of Saints </vt:lpstr>
      <vt:lpstr>Family names derived from first names or names of Saints </vt:lpstr>
      <vt:lpstr>Family names derived from first names or names of Saints </vt:lpstr>
      <vt:lpstr>Family names derived from crafts and occupations</vt:lpstr>
      <vt:lpstr>Family names derived from crafts and occupations</vt:lpstr>
      <vt:lpstr>Family names derived from a description</vt:lpstr>
      <vt:lpstr>Family names derived from a description</vt:lpstr>
      <vt:lpstr>Family names derived from geography and names of places</vt:lpstr>
    </vt:vector>
  </TitlesOfParts>
  <Company>Education I.T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Le Maistre</dc:creator>
  <cp:lastModifiedBy>Aline Cattermole</cp:lastModifiedBy>
  <cp:revision>64</cp:revision>
  <cp:lastPrinted>2018-10-01T13:48:03Z</cp:lastPrinted>
  <dcterms:created xsi:type="dcterms:W3CDTF">2018-05-24T13:01:08Z</dcterms:created>
  <dcterms:modified xsi:type="dcterms:W3CDTF">2021-04-26T13:00:17Z</dcterms:modified>
</cp:coreProperties>
</file>