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58" r:id="rId3"/>
    <p:sldId id="346" r:id="rId4"/>
    <p:sldId id="291" r:id="rId5"/>
    <p:sldId id="289" r:id="rId6"/>
    <p:sldId id="275" r:id="rId7"/>
    <p:sldId id="266" r:id="rId8"/>
    <p:sldId id="286" r:id="rId9"/>
    <p:sldId id="287" r:id="rId10"/>
    <p:sldId id="293" r:id="rId11"/>
    <p:sldId id="292" r:id="rId12"/>
    <p:sldId id="267" r:id="rId13"/>
    <p:sldId id="34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4221"/>
            </a:gs>
            <a:gs pos="100000">
              <a:schemeClr val="accent6">
                <a:lumMod val="60000"/>
                <a:lumOff val="40000"/>
              </a:schemeClr>
            </a:gs>
            <a:gs pos="47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32.m4a"/><Relationship Id="rId7" Type="http://schemas.openxmlformats.org/officeDocument/2006/relationships/image" Target="../media/image2.png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microsoft.com/office/2007/relationships/media" Target="../media/media33.m4a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35.m4a"/><Relationship Id="rId7" Type="http://schemas.openxmlformats.org/officeDocument/2006/relationships/image" Target="../media/image2.png"/><Relationship Id="rId2" Type="http://schemas.microsoft.com/office/2007/relationships/media" Target="../media/media34.m4a"/><Relationship Id="rId1" Type="http://schemas.openxmlformats.org/officeDocument/2006/relationships/audio" Target="NULL" TargetMode="Externa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.xml"/><Relationship Id="rId4" Type="http://schemas.microsoft.com/office/2007/relationships/media" Target="../media/media36.m4a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8.m4a"/><Relationship Id="rId7" Type="http://schemas.openxmlformats.org/officeDocument/2006/relationships/image" Target="../media/image1.emf"/><Relationship Id="rId2" Type="http://schemas.microsoft.com/office/2007/relationships/media" Target="../media/media37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6.gi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8.m4a"/><Relationship Id="rId13" Type="http://schemas.microsoft.com/office/2007/relationships/hdphoto" Target="../media/hdphoto1.wdp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microsoft.com/office/2007/relationships/media" Target="../media/media3.m4a"/><Relationship Id="rId21" Type="http://schemas.microsoft.com/office/2007/relationships/hdphoto" Target="../media/hdphoto5.wdp"/><Relationship Id="rId7" Type="http://schemas.microsoft.com/office/2007/relationships/media" Target="../media/media7.m4a"/><Relationship Id="rId12" Type="http://schemas.openxmlformats.org/officeDocument/2006/relationships/image" Target="../media/image4.png"/><Relationship Id="rId17" Type="http://schemas.microsoft.com/office/2007/relationships/hdphoto" Target="../media/hdphoto3.wdp"/><Relationship Id="rId25" Type="http://schemas.microsoft.com/office/2007/relationships/hdphoto" Target="../media/hdphoto7.wdp"/><Relationship Id="rId2" Type="http://schemas.microsoft.com/office/2007/relationships/media" Target="../media/media2.m4a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1.emf"/><Relationship Id="rId1" Type="http://schemas.openxmlformats.org/officeDocument/2006/relationships/audio" Target="NULL" TargetMode="External"/><Relationship Id="rId6" Type="http://schemas.microsoft.com/office/2007/relationships/media" Target="../media/media6.m4a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10.png"/><Relationship Id="rId5" Type="http://schemas.microsoft.com/office/2007/relationships/media" Target="../media/media5.m4a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openxmlformats.org/officeDocument/2006/relationships/image" Target="../media/image3.png"/><Relationship Id="rId10" Type="http://schemas.microsoft.com/office/2007/relationships/media" Target="../media/media10.m4a"/><Relationship Id="rId19" Type="http://schemas.microsoft.com/office/2007/relationships/hdphoto" Target="../media/hdphoto4.wdp"/><Relationship Id="rId4" Type="http://schemas.microsoft.com/office/2007/relationships/media" Target="../media/media4.m4a"/><Relationship Id="rId9" Type="http://schemas.microsoft.com/office/2007/relationships/media" Target="../media/media9.m4a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microsoft.com/office/2007/relationships/hdphoto" Target="../media/hdphoto8.wdp"/><Relationship Id="rId3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8.m4a"/><Relationship Id="rId13" Type="http://schemas.microsoft.com/office/2007/relationships/media" Target="../media/media23.m4a"/><Relationship Id="rId3" Type="http://schemas.microsoft.com/office/2007/relationships/media" Target="../media/media13.m4a"/><Relationship Id="rId7" Type="http://schemas.microsoft.com/office/2007/relationships/media" Target="../media/media17.m4a"/><Relationship Id="rId12" Type="http://schemas.microsoft.com/office/2007/relationships/media" Target="../media/media22.m4a"/><Relationship Id="rId17" Type="http://schemas.openxmlformats.org/officeDocument/2006/relationships/image" Target="../media/image3.png"/><Relationship Id="rId2" Type="http://schemas.microsoft.com/office/2007/relationships/media" Target="../media/media12.m4a"/><Relationship Id="rId16" Type="http://schemas.openxmlformats.org/officeDocument/2006/relationships/image" Target="../media/image2.png"/><Relationship Id="rId1" Type="http://schemas.openxmlformats.org/officeDocument/2006/relationships/audio" Target="NULL" TargetMode="External"/><Relationship Id="rId6" Type="http://schemas.microsoft.com/office/2007/relationships/media" Target="../media/media16.m4a"/><Relationship Id="rId11" Type="http://schemas.microsoft.com/office/2007/relationships/media" Target="../media/media21.m4a"/><Relationship Id="rId5" Type="http://schemas.microsoft.com/office/2007/relationships/media" Target="../media/media15.m4a"/><Relationship Id="rId15" Type="http://schemas.openxmlformats.org/officeDocument/2006/relationships/image" Target="../media/image1.emf"/><Relationship Id="rId10" Type="http://schemas.microsoft.com/office/2007/relationships/media" Target="../media/media20.m4a"/><Relationship Id="rId4" Type="http://schemas.microsoft.com/office/2007/relationships/media" Target="../media/media14.m4a"/><Relationship Id="rId9" Type="http://schemas.microsoft.com/office/2007/relationships/media" Target="../media/media19.m4a"/><Relationship Id="rId1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6.m4a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microsoft.com/office/2007/relationships/media" Target="../media/media25.m4a"/><Relationship Id="rId1" Type="http://schemas.openxmlformats.org/officeDocument/2006/relationships/audio" Target="NULL" TargetMode="External"/><Relationship Id="rId6" Type="http://schemas.openxmlformats.org/officeDocument/2006/relationships/image" Target="../media/image1.emf"/><Relationship Id="rId11" Type="http://schemas.microsoft.com/office/2007/relationships/hdphoto" Target="../media/hdphoto11.wdp"/><Relationship Id="rId5" Type="http://schemas.openxmlformats.org/officeDocument/2006/relationships/slideLayout" Target="../slideLayouts/slideLayout1.xml"/><Relationship Id="rId10" Type="http://schemas.microsoft.com/office/2007/relationships/hdphoto" Target="../media/hdphoto10.wdp"/><Relationship Id="rId4" Type="http://schemas.microsoft.com/office/2007/relationships/media" Target="../media/media27.m4a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29.m4a"/><Relationship Id="rId7" Type="http://schemas.openxmlformats.org/officeDocument/2006/relationships/image" Target="../media/image2.png"/><Relationship Id="rId2" Type="http://schemas.microsoft.com/office/2007/relationships/media" Target="../media/media28.m4a"/><Relationship Id="rId1" Type="http://schemas.openxmlformats.org/officeDocument/2006/relationships/audio" Target="NULL" TargetMode="Externa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.xml"/><Relationship Id="rId4" Type="http://schemas.microsoft.com/office/2007/relationships/media" Target="../media/media30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396" y="869288"/>
            <a:ext cx="6858000" cy="23876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libri"/>
                <a:cs typeface="Calibri"/>
              </a:rPr>
              <a:t>Lé preunmié nivé</a:t>
            </a:r>
            <a:br>
              <a:rPr lang="en-US" sz="6000" dirty="0">
                <a:latin typeface="Calibri"/>
                <a:cs typeface="Calibri"/>
              </a:rPr>
            </a:br>
            <a:r>
              <a:rPr lang="en-US" sz="6000" dirty="0">
                <a:latin typeface="Calibri"/>
                <a:cs typeface="Calibri"/>
              </a:rPr>
              <a:t>Lé deuxième 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542" y="3795469"/>
            <a:ext cx="4180974" cy="1078246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rgbClr val="800000"/>
                </a:solidFill>
                <a:latin typeface="Arial"/>
                <a:cs typeface="Arial"/>
              </a:rPr>
              <a:t>La léçon 2</a:t>
            </a:r>
          </a:p>
        </p:txBody>
      </p:sp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1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0195" y="2819264"/>
            <a:ext cx="78147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Combein qu’i’y’a des vaituthes?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0195" y="3697415"/>
            <a:ext cx="4135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I’ y’ a </a:t>
            </a:r>
            <a:r>
              <a:rPr lang="en-US" sz="3200" u="sng" dirty="0">
                <a:latin typeface="Arial"/>
                <a:cs typeface="Arial"/>
              </a:rPr>
              <a:t>siêx</a:t>
            </a:r>
            <a:r>
              <a:rPr lang="en-US" sz="3200" dirty="0">
                <a:latin typeface="Arial"/>
                <a:cs typeface="Arial"/>
              </a:rPr>
              <a:t>  vaituthes?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4428" y="4715133"/>
            <a:ext cx="4135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I’ y’ en a six?</a:t>
            </a: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3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93" y="561953"/>
            <a:ext cx="1265476" cy="8827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3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80" y="561953"/>
            <a:ext cx="1265476" cy="88278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3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65" y="1575846"/>
            <a:ext cx="1265476" cy="88278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3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32" y="1575846"/>
            <a:ext cx="1265476" cy="88278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3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88" y="1567312"/>
            <a:ext cx="1265476" cy="88278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3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04" y="540157"/>
            <a:ext cx="1265476" cy="882785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1CEDAE1-070A-1D47-B27C-5A60AFB0A7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7.58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59214" y="2658314"/>
            <a:ext cx="812800" cy="812800"/>
          </a:xfrm>
          <a:prstGeom prst="rect">
            <a:avLst/>
          </a:prstGeom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4A69B3D-557B-DE4F-BE62-6A853F3285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41.519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64618" y="4694902"/>
            <a:ext cx="812800" cy="812800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BA2076A-D3AA-D64F-A853-08E0A90334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547.977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65288" y="35929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4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0195" y="2819264"/>
            <a:ext cx="57890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Combein qu’i’y’a des tchians?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0195" y="3697415"/>
            <a:ext cx="4135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I’ y’ a </a:t>
            </a:r>
            <a:r>
              <a:rPr lang="en-US" sz="3200" u="sng" dirty="0">
                <a:latin typeface="Arial"/>
                <a:cs typeface="Arial"/>
              </a:rPr>
              <a:t>dgiêx</a:t>
            </a:r>
            <a:r>
              <a:rPr lang="en-US" sz="3200" dirty="0">
                <a:latin typeface="Arial"/>
                <a:cs typeface="Arial"/>
              </a:rPr>
              <a:t>  tchians?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4428" y="4715133"/>
            <a:ext cx="4135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I’ y’ en a dgix?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897" y="359937"/>
            <a:ext cx="874354" cy="1067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4855" y="340054"/>
            <a:ext cx="874354" cy="1067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612" y="340054"/>
            <a:ext cx="874354" cy="1067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2542" y="340054"/>
            <a:ext cx="874354" cy="1067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0214" y="274907"/>
            <a:ext cx="874354" cy="1067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501" y="1559604"/>
            <a:ext cx="874354" cy="1067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9777" y="1559604"/>
            <a:ext cx="874354" cy="10671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188" y="1598118"/>
            <a:ext cx="874354" cy="1067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61" y="1559604"/>
            <a:ext cx="874354" cy="10671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4860" y="1598118"/>
            <a:ext cx="874354" cy="1067150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DC907D-CAB4-5E48-AA6A-467E214092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86.954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43945" y="2705252"/>
            <a:ext cx="812800" cy="8128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C36E1B-35E2-2B46-90F6-C81EFE2D1C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8.098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71487" y="3632414"/>
            <a:ext cx="812800" cy="812800"/>
          </a:xfrm>
          <a:prstGeom prst="rect">
            <a:avLst/>
          </a:prstGeom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BDA0B7B-4837-984A-A053-5737D022C3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448.841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33363" y="46824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8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1" y="5697856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1254" y="643057"/>
            <a:ext cx="7803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/>
                <a:cs typeface="Arial"/>
              </a:rPr>
              <a:t>Six</a:t>
            </a:r>
            <a:r>
              <a:rPr lang="en-US" sz="2800" dirty="0">
                <a:latin typeface="Arial"/>
                <a:cs typeface="Arial"/>
              </a:rPr>
              <a:t> becomes </a:t>
            </a:r>
            <a:r>
              <a:rPr lang="en-US" sz="2800" b="1" i="1" dirty="0">
                <a:latin typeface="Arial"/>
                <a:cs typeface="Arial"/>
              </a:rPr>
              <a:t>siêx </a:t>
            </a:r>
            <a:r>
              <a:rPr lang="en-US" sz="2800" dirty="0">
                <a:latin typeface="Arial"/>
                <a:cs typeface="Arial"/>
              </a:rPr>
              <a:t>when followed by a noun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e.g. I’ y’ a siêx vaituthes 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I’ y’en a six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1253" y="3188478"/>
            <a:ext cx="7633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/>
                <a:cs typeface="Arial"/>
              </a:rPr>
              <a:t>Dgix</a:t>
            </a:r>
            <a:r>
              <a:rPr lang="en-US" sz="2800" dirty="0">
                <a:latin typeface="Arial"/>
                <a:cs typeface="Arial"/>
              </a:rPr>
              <a:t> becomes </a:t>
            </a:r>
            <a:r>
              <a:rPr lang="en-US" sz="2800" b="1" i="1" dirty="0">
                <a:latin typeface="Arial"/>
                <a:cs typeface="Arial"/>
              </a:rPr>
              <a:t>dgiêx </a:t>
            </a:r>
            <a:r>
              <a:rPr lang="en-US" sz="2800" dirty="0">
                <a:latin typeface="Arial"/>
                <a:cs typeface="Arial"/>
              </a:rPr>
              <a:t>when followed by a noun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e.g. I’ y’ a dgiêx tchians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I’ y’en a dgix</a:t>
            </a:r>
          </a:p>
        </p:txBody>
      </p:sp>
    </p:spTree>
    <p:extLst>
      <p:ext uri="{BB962C8B-B14F-4D97-AF65-F5344CB8AC3E}">
        <p14:creationId xmlns:p14="http://schemas.microsoft.com/office/powerpoint/2010/main" val="34178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0662-2A84-6A4A-B320-C14E9B8F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716168"/>
            <a:ext cx="3532909" cy="1143000"/>
          </a:xfrm>
        </p:spPr>
        <p:txBody>
          <a:bodyPr>
            <a:noAutofit/>
          </a:bodyPr>
          <a:lstStyle/>
          <a:p>
            <a:r>
              <a:rPr lang="en-US" sz="7200" dirty="0"/>
              <a:t>À bétôt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A5D437-ED03-5043-8737-95B604E4242A}"/>
              </a:ext>
            </a:extLst>
          </p:cNvPr>
          <p:cNvSpPr txBox="1">
            <a:spLocks/>
          </p:cNvSpPr>
          <p:nvPr/>
        </p:nvSpPr>
        <p:spPr>
          <a:xfrm>
            <a:off x="499093" y="2552721"/>
            <a:ext cx="3532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À bi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69C7480-C6D5-5749-930F-9C51D8825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277" y="1287668"/>
            <a:ext cx="4507489" cy="4507489"/>
          </a:xfrm>
          <a:prstGeom prst="rect">
            <a:avLst/>
          </a:prstGeom>
        </p:spPr>
      </p:pic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B4906C-E999-D349-A643-47DE55BD3E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7.17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34327" y="881268"/>
            <a:ext cx="812800" cy="812800"/>
          </a:xfrm>
          <a:prstGeom prst="rect">
            <a:avLst/>
          </a:prstGeom>
        </p:spPr>
      </p:pic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DF58525-B911-264A-BF6A-B7744794DD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86.863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9202" y="2837985"/>
            <a:ext cx="812800" cy="812800"/>
          </a:xfrm>
          <a:prstGeom prst="rect">
            <a:avLst/>
          </a:prstGeom>
        </p:spPr>
      </p:pic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1E3820E5-BF6C-E842-9EE3-1E74695E1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12" name="Picture 11" descr="JérriaisCow_COL.png">
            <a:extLst>
              <a:ext uri="{FF2B5EF4-FFF2-40B4-BE49-F238E27FC236}">
                <a16:creationId xmlns:a16="http://schemas.microsoft.com/office/drawing/2014/main" id="{D4A92C0D-DC46-D34C-B421-C3C00727A5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1" y="5697856"/>
            <a:ext cx="1439783" cy="103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637" y="1984772"/>
            <a:ext cx="8437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"/>
                <a:cs typeface="Arial"/>
              </a:rPr>
              <a:t>Bouônjour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1CB75A0-F080-EE45-A439-BEA3650917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6.90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5688" y="33034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27ED6A-5835-954C-B8AD-DD1F3F607A66}"/>
              </a:ext>
            </a:extLst>
          </p:cNvPr>
          <p:cNvGrpSpPr/>
          <p:nvPr/>
        </p:nvGrpSpPr>
        <p:grpSpPr>
          <a:xfrm>
            <a:off x="3197136" y="445206"/>
            <a:ext cx="2624903" cy="1514110"/>
            <a:chOff x="5338978" y="303105"/>
            <a:chExt cx="2624903" cy="1514110"/>
          </a:xfrm>
        </p:grpSpPr>
        <p:sp>
          <p:nvSpPr>
            <p:cNvPr id="15" name="Oval Callout 14"/>
            <p:cNvSpPr/>
            <p:nvPr/>
          </p:nvSpPr>
          <p:spPr>
            <a:xfrm>
              <a:off x="5338978" y="303105"/>
              <a:ext cx="2624903" cy="151411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6" name="Text Box 4"/>
            <p:cNvSpPr txBox="1"/>
            <p:nvPr/>
          </p:nvSpPr>
          <p:spPr>
            <a:xfrm>
              <a:off x="5667395" y="586604"/>
              <a:ext cx="2077198" cy="920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d’charme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3296" y="959560"/>
              <a:ext cx="842220" cy="78596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31703A-39D8-7143-AB38-C32E7E6C9578}"/>
              </a:ext>
            </a:extLst>
          </p:cNvPr>
          <p:cNvGrpSpPr/>
          <p:nvPr/>
        </p:nvGrpSpPr>
        <p:grpSpPr>
          <a:xfrm>
            <a:off x="6163440" y="381119"/>
            <a:ext cx="2793745" cy="1439940"/>
            <a:chOff x="8307602" y="417827"/>
            <a:chExt cx="2793745" cy="1439940"/>
          </a:xfrm>
        </p:grpSpPr>
        <p:sp>
          <p:nvSpPr>
            <p:cNvPr id="25" name="Oval Callout 24"/>
            <p:cNvSpPr/>
            <p:nvPr/>
          </p:nvSpPr>
          <p:spPr>
            <a:xfrm>
              <a:off x="8307602" y="417827"/>
              <a:ext cx="2793745" cy="143994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26" name="Text Box 4"/>
            <p:cNvSpPr txBox="1"/>
            <p:nvPr/>
          </p:nvSpPr>
          <p:spPr>
            <a:xfrm>
              <a:off x="8565297" y="614170"/>
              <a:ext cx="2210810" cy="875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mangnifique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34439" y="975974"/>
              <a:ext cx="800785" cy="76432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86E88A-0FB5-724F-AFFA-A692C766A9BE}"/>
              </a:ext>
            </a:extLst>
          </p:cNvPr>
          <p:cNvGrpSpPr/>
          <p:nvPr/>
        </p:nvGrpSpPr>
        <p:grpSpPr>
          <a:xfrm>
            <a:off x="6067966" y="2156511"/>
            <a:ext cx="2978508" cy="1481616"/>
            <a:chOff x="7591966" y="2156511"/>
            <a:chExt cx="2978508" cy="1481616"/>
          </a:xfrm>
        </p:grpSpPr>
        <p:sp>
          <p:nvSpPr>
            <p:cNvPr id="35" name="Oval Callout 34"/>
            <p:cNvSpPr/>
            <p:nvPr/>
          </p:nvSpPr>
          <p:spPr>
            <a:xfrm>
              <a:off x="7591966" y="2156511"/>
              <a:ext cx="2978508" cy="1481616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36" name="Text Box 4"/>
            <p:cNvSpPr txBox="1"/>
            <p:nvPr/>
          </p:nvSpPr>
          <p:spPr>
            <a:xfrm>
              <a:off x="7998421" y="2348034"/>
              <a:ext cx="2169240" cy="9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malheutheuse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1302" y="2741371"/>
              <a:ext cx="879253" cy="77150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0DB22A-4579-F946-984B-00ADBE397E79}"/>
              </a:ext>
            </a:extLst>
          </p:cNvPr>
          <p:cNvGrpSpPr/>
          <p:nvPr/>
        </p:nvGrpSpPr>
        <p:grpSpPr>
          <a:xfrm>
            <a:off x="3148726" y="2216931"/>
            <a:ext cx="2665721" cy="1514109"/>
            <a:chOff x="4672725" y="2216930"/>
            <a:chExt cx="2665721" cy="1514109"/>
          </a:xfrm>
        </p:grpSpPr>
        <p:sp>
          <p:nvSpPr>
            <p:cNvPr id="40" name="Oval Callout 39"/>
            <p:cNvSpPr/>
            <p:nvPr/>
          </p:nvSpPr>
          <p:spPr>
            <a:xfrm>
              <a:off x="4672725" y="2216930"/>
              <a:ext cx="2665721" cy="1514109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41" name="Text Box 4"/>
            <p:cNvSpPr txBox="1"/>
            <p:nvPr/>
          </p:nvSpPr>
          <p:spPr>
            <a:xfrm>
              <a:off x="4978837" y="2386075"/>
              <a:ext cx="2109500" cy="920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41486" y="2757259"/>
              <a:ext cx="755262" cy="85218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67625-CD7F-794F-9C46-E1421345E8C3}"/>
              </a:ext>
            </a:extLst>
          </p:cNvPr>
          <p:cNvGrpSpPr/>
          <p:nvPr/>
        </p:nvGrpSpPr>
        <p:grpSpPr>
          <a:xfrm>
            <a:off x="247449" y="4302696"/>
            <a:ext cx="2731636" cy="1469196"/>
            <a:chOff x="375333" y="2742992"/>
            <a:chExt cx="2435491" cy="1258850"/>
          </a:xfrm>
        </p:grpSpPr>
        <p:grpSp>
          <p:nvGrpSpPr>
            <p:cNvPr id="43" name="Group 42"/>
            <p:cNvGrpSpPr/>
            <p:nvPr/>
          </p:nvGrpSpPr>
          <p:grpSpPr>
            <a:xfrm>
              <a:off x="375333" y="2742992"/>
              <a:ext cx="2435491" cy="1258850"/>
              <a:chOff x="330200" y="806450"/>
              <a:chExt cx="8483600" cy="5245100"/>
            </a:xfrm>
          </p:grpSpPr>
          <p:sp>
            <p:nvSpPr>
              <p:cNvPr id="44" name="Oval Callout 43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/>
              <p:cNvSpPr txBox="1"/>
              <p:nvPr/>
            </p:nvSpPr>
            <p:spPr>
              <a:xfrm>
                <a:off x="1429742" y="1356897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7153" y="3194311"/>
              <a:ext cx="654603" cy="67213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6BD8D-F4BD-EB45-9C5B-29DF08D94C45}"/>
              </a:ext>
            </a:extLst>
          </p:cNvPr>
          <p:cNvGrpSpPr/>
          <p:nvPr/>
        </p:nvGrpSpPr>
        <p:grpSpPr>
          <a:xfrm>
            <a:off x="6278532" y="4176030"/>
            <a:ext cx="2665722" cy="1493160"/>
            <a:chOff x="3442744" y="884988"/>
            <a:chExt cx="2489046" cy="1251018"/>
          </a:xfrm>
        </p:grpSpPr>
        <p:grpSp>
          <p:nvGrpSpPr>
            <p:cNvPr id="39" name="Group 38"/>
            <p:cNvGrpSpPr/>
            <p:nvPr/>
          </p:nvGrpSpPr>
          <p:grpSpPr>
            <a:xfrm>
              <a:off x="3442744" y="884988"/>
              <a:ext cx="2489046" cy="1251018"/>
              <a:chOff x="-15530442" y="14473965"/>
              <a:chExt cx="8483599" cy="5245101"/>
            </a:xfrm>
          </p:grpSpPr>
          <p:sp>
            <p:nvSpPr>
              <p:cNvPr id="48" name="Oval Callout 47"/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/>
              <p:cNvSpPr txBox="1"/>
              <p:nvPr/>
            </p:nvSpPr>
            <p:spPr>
              <a:xfrm>
                <a:off x="-14391292" y="14890427"/>
                <a:ext cx="6713436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6450" y="1346151"/>
              <a:ext cx="812968" cy="6844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2C4B54-C1BD-DD4B-BB04-44D036AC146D}"/>
              </a:ext>
            </a:extLst>
          </p:cNvPr>
          <p:cNvGrpSpPr/>
          <p:nvPr/>
        </p:nvGrpSpPr>
        <p:grpSpPr>
          <a:xfrm>
            <a:off x="3247299" y="4290277"/>
            <a:ext cx="2731635" cy="1481617"/>
            <a:chOff x="614484" y="4020875"/>
            <a:chExt cx="2731635" cy="1627113"/>
          </a:xfrm>
        </p:grpSpPr>
        <p:grpSp>
          <p:nvGrpSpPr>
            <p:cNvPr id="55" name="Group 54"/>
            <p:cNvGrpSpPr/>
            <p:nvPr/>
          </p:nvGrpSpPr>
          <p:grpSpPr>
            <a:xfrm>
              <a:off x="614484" y="4020875"/>
              <a:ext cx="2731635" cy="1627113"/>
              <a:chOff x="330200" y="806450"/>
              <a:chExt cx="8483600" cy="5245100"/>
            </a:xfrm>
          </p:grpSpPr>
          <p:sp>
            <p:nvSpPr>
              <p:cNvPr id="56" name="Oval Callout 55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/>
              <p:cNvSpPr txBox="1"/>
              <p:nvPr/>
            </p:nvSpPr>
            <p:spPr>
              <a:xfrm>
                <a:off x="1484378" y="1329452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mârri</a:t>
                </a: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9213" y="4556361"/>
              <a:ext cx="913331" cy="98944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766A48-452B-EA4F-8596-47DEDFA9AA2C}"/>
              </a:ext>
            </a:extLst>
          </p:cNvPr>
          <p:cNvGrpSpPr/>
          <p:nvPr/>
        </p:nvGrpSpPr>
        <p:grpSpPr>
          <a:xfrm>
            <a:off x="223912" y="2416486"/>
            <a:ext cx="2665721" cy="1548156"/>
            <a:chOff x="-14393387" y="13015751"/>
            <a:chExt cx="8056687" cy="47381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DBF4822-449E-9A47-A602-007AE74FDD35}"/>
                </a:ext>
              </a:extLst>
            </p:cNvPr>
            <p:cNvGrpSpPr/>
            <p:nvPr/>
          </p:nvGrpSpPr>
          <p:grpSpPr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D5782C6B-2310-2941-A998-FE5FF0F8CAE4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6C00F9B8-3BCE-4041-8476-613563A550DE}"/>
                  </a:ext>
                </a:extLst>
              </p:cNvPr>
              <p:cNvSpPr txBox="1"/>
              <p:nvPr/>
            </p:nvSpPr>
            <p:spPr>
              <a:xfrm>
                <a:off x="-14539412" y="15347654"/>
                <a:ext cx="6713435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C97565-8DA0-704D-BFAE-070961E7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675294" y="14705303"/>
              <a:ext cx="2656748" cy="2656746"/>
            </a:xfrm>
            <a:prstGeom prst="rect">
              <a:avLst/>
            </a:prstGeom>
          </p:spPr>
        </p:pic>
      </p:grp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7323B97-5D6E-6245-A7A7-66B4BE7E8F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3.6988" end="333.9468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83422" y="1037477"/>
            <a:ext cx="498841" cy="498841"/>
          </a:xfrm>
          <a:prstGeom prst="rect">
            <a:avLst/>
          </a:prstGeom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B855500-8297-B542-8AFC-617B3A1D71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5.2876" end="395.1257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61363" y="1048619"/>
            <a:ext cx="498841" cy="498841"/>
          </a:xfrm>
          <a:prstGeom prst="rect">
            <a:avLst/>
          </a:prstGeom>
        </p:spPr>
      </p:pic>
      <p:pic>
        <p:nvPicPr>
          <p:cNvPr id="2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282545-DCE1-864C-BD7D-47E72893EF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36.5518" end="397.697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24464" y="3014037"/>
            <a:ext cx="498841" cy="498841"/>
          </a:xfrm>
          <a:prstGeom prst="rect">
            <a:avLst/>
          </a:prstGeom>
        </p:spPr>
      </p:pic>
      <p:pic>
        <p:nvPicPr>
          <p:cNvPr id="2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207902-26C0-CC4C-8D7B-3D88E07796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92.2122" end="421.8648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52945" y="2995989"/>
            <a:ext cx="498841" cy="498841"/>
          </a:xfrm>
          <a:prstGeom prst="rect">
            <a:avLst/>
          </a:prstGeom>
        </p:spPr>
      </p:pic>
      <p:pic>
        <p:nvPicPr>
          <p:cNvPr id="2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F25BD2-5B64-DC47-8A01-A29D2AC536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409.4157" end="490.7635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106638" y="2971388"/>
            <a:ext cx="498841" cy="498841"/>
          </a:xfrm>
          <a:prstGeom prst="rect">
            <a:avLst/>
          </a:prstGeom>
        </p:spPr>
      </p:pic>
      <p:pic>
        <p:nvPicPr>
          <p:cNvPr id="3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DD535C-06FC-A543-8956-CFDD914E5E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537.4085" end="209.5646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7006" y="5067470"/>
            <a:ext cx="498841" cy="498841"/>
          </a:xfrm>
          <a:prstGeom prst="rect">
            <a:avLst/>
          </a:prstGeom>
        </p:spPr>
      </p:pic>
      <p:pic>
        <p:nvPicPr>
          <p:cNvPr id="3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6E72123-183E-6940-8E1A-17299A2B58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295.786" end="404.0674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87163" y="5033469"/>
            <a:ext cx="498841" cy="498841"/>
          </a:xfrm>
          <a:prstGeom prst="rect">
            <a:avLst/>
          </a:prstGeom>
        </p:spPr>
      </p:pic>
      <p:pic>
        <p:nvPicPr>
          <p:cNvPr id="6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6A4773-A21C-714D-A7F7-BC39AEC0D7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302.6126" end="446.495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076046" y="4873907"/>
            <a:ext cx="498841" cy="498841"/>
          </a:xfrm>
          <a:prstGeom prst="rect">
            <a:avLst/>
          </a:prstGeom>
        </p:spPr>
      </p:pic>
      <p:pic>
        <p:nvPicPr>
          <p:cNvPr id="54" name="Picture 53" descr="JérriaisLogo_COL.ai">
            <a:extLst>
              <a:ext uri="{FF2B5EF4-FFF2-40B4-BE49-F238E27FC236}">
                <a16:creationId xmlns:a16="http://schemas.microsoft.com/office/drawing/2014/main" id="{BFB48E37-F0EB-054E-8A6C-903514DD6D2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50" y="5675556"/>
            <a:ext cx="1927050" cy="1444438"/>
          </a:xfrm>
          <a:prstGeom prst="rect">
            <a:avLst/>
          </a:prstGeom>
        </p:spPr>
      </p:pic>
      <p:pic>
        <p:nvPicPr>
          <p:cNvPr id="58" name="Picture 57" descr="JérriaisCow_COL.png">
            <a:extLst>
              <a:ext uri="{FF2B5EF4-FFF2-40B4-BE49-F238E27FC236}">
                <a16:creationId xmlns:a16="http://schemas.microsoft.com/office/drawing/2014/main" id="{FD1EA0BF-3D16-6943-99D1-7AAC96C2376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3" y="5980458"/>
            <a:ext cx="931821" cy="66931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D4400D1-CB4C-5441-81DD-4436A2C1170F}"/>
              </a:ext>
            </a:extLst>
          </p:cNvPr>
          <p:cNvGrpSpPr>
            <a:grpSpLocks/>
          </p:cNvGrpSpPr>
          <p:nvPr/>
        </p:nvGrpSpPr>
        <p:grpSpPr bwMode="auto">
          <a:xfrm rot="20806504">
            <a:off x="102868" y="203682"/>
            <a:ext cx="2878471" cy="1716463"/>
            <a:chOff x="330200" y="806450"/>
            <a:chExt cx="8483600" cy="5245100"/>
          </a:xfrm>
        </p:grpSpPr>
        <p:sp>
          <p:nvSpPr>
            <p:cNvPr id="61" name="Oval Callout 60">
              <a:extLst>
                <a:ext uri="{FF2B5EF4-FFF2-40B4-BE49-F238E27FC236}">
                  <a16:creationId xmlns:a16="http://schemas.microsoft.com/office/drawing/2014/main" id="{3EB3B366-D578-0B46-A58B-D7A38F8FE730}"/>
                </a:ext>
              </a:extLst>
            </p:cNvPr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5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90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a typeface="ＭＳ 明朝"/>
                <a:cs typeface="Times New Roman"/>
              </a:endParaRPr>
            </a:p>
          </p:txBody>
        </p:sp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EC014257-923E-6940-9666-0B3A00C105FB}"/>
                </a:ext>
              </a:extLst>
            </p:cNvPr>
            <p:cNvSpPr txBox="1"/>
            <p:nvPr/>
          </p:nvSpPr>
          <p:spPr>
            <a:xfrm>
              <a:off x="1196245" y="1834432"/>
              <a:ext cx="7094040" cy="31891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3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3200" dirty="0">
                <a:ea typeface="ＭＳ 明朝"/>
                <a:cs typeface="Times New Roman"/>
              </a:endParaRPr>
            </a:p>
            <a:p>
              <a:pPr>
                <a:defRPr/>
              </a:pPr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5414BBC-C5D3-5242-A67D-69443F4479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362.9125" end="267.909"/>
                  <p14:fade out="436.969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 rot="20630162">
            <a:off x="2499667" y="625121"/>
            <a:ext cx="460987" cy="4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7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3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9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30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13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6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15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13154"/>
            <a:ext cx="8846444" cy="137335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/>
                <a:cs typeface="Arial"/>
              </a:rPr>
              <a:t>Aniet, j’sommes à apprendre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62674" y="2423719"/>
            <a:ext cx="8673665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Numbers 1-12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count up to 10 objects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8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6506" y="566971"/>
            <a:ext cx="63907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"/>
                <a:cs typeface="Arial"/>
              </a:rPr>
              <a:t>Compter en Jèrriais 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38737D9-CAAA-BC49-B379-3B7E0DC6CB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1.1934" end="318.47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0835" y="32766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2752" y="575319"/>
            <a:ext cx="392134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1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ieune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2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deux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3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trais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4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quat’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5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chîn ou chînq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6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six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8539" y="741678"/>
            <a:ext cx="392134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7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sept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8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huit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9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neuf 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10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dgix 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11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onze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12 - douze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11E2D5-C335-D647-A760-E21BE58389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0.0801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70744" y="603898"/>
            <a:ext cx="497083" cy="497083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1C06586-10A3-794C-9085-FBC8685284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98.398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63427" y="1511538"/>
            <a:ext cx="497083" cy="497083"/>
          </a:xfrm>
          <a:prstGeom prst="rect">
            <a:avLst/>
          </a:prstGeom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82FF0A3-DB55-8B42-8BEB-03D4228C568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200.910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63620" y="2338511"/>
            <a:ext cx="497083" cy="497083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989EA6B-18D6-B94D-8905-6B45F132D3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657.5524" end="332.843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10928" y="3180458"/>
            <a:ext cx="497083" cy="497083"/>
          </a:xfrm>
          <a:prstGeom prst="rect">
            <a:avLst/>
          </a:prstGeom>
        </p:spPr>
      </p:pic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AD7C0E-5E24-2548-AB2E-3B26B9B567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872.125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19701" y="4070788"/>
            <a:ext cx="497083" cy="497083"/>
          </a:xfrm>
          <a:prstGeom prst="rect">
            <a:avLst/>
          </a:prstGeom>
        </p:spPr>
      </p:pic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9388C8-7995-8846-8E6F-05EE46EDF4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260.4497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266344" y="4887048"/>
            <a:ext cx="497083" cy="497083"/>
          </a:xfrm>
          <a:prstGeom prst="rect">
            <a:avLst/>
          </a:prstGeom>
        </p:spPr>
      </p:pic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2193D13-A3EB-D54F-B9DE-8E1725AF3F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146.481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77457" y="741678"/>
            <a:ext cx="497083" cy="497083"/>
          </a:xfrm>
          <a:prstGeom prst="rect">
            <a:avLst/>
          </a:prstGeom>
        </p:spPr>
      </p:pic>
      <p:pic>
        <p:nvPicPr>
          <p:cNvPr id="1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C916E67-F5DF-C943-AC92-87BD280D0D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245.724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68543" y="1596211"/>
            <a:ext cx="497083" cy="497083"/>
          </a:xfrm>
          <a:prstGeom prst="rect">
            <a:avLst/>
          </a:prstGeom>
        </p:spPr>
      </p:pic>
      <p:pic>
        <p:nvPicPr>
          <p:cNvPr id="1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1474B9-BCE9-9D4F-B64E-716A817995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end="278.784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68543" y="2430467"/>
            <a:ext cx="497083" cy="497083"/>
          </a:xfrm>
          <a:prstGeom prst="rect">
            <a:avLst/>
          </a:prstGeom>
        </p:spPr>
      </p:pic>
      <p:pic>
        <p:nvPicPr>
          <p:cNvPr id="1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1F90B9-E0B6-7644-A712-31705D04FA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end="232.639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75584" y="3313430"/>
            <a:ext cx="497083" cy="497083"/>
          </a:xfrm>
          <a:prstGeom prst="rect">
            <a:avLst/>
          </a:prstGeom>
        </p:spPr>
      </p:pic>
      <p:pic>
        <p:nvPicPr>
          <p:cNvPr id="1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E37263C-10F8-AC46-A399-C730C5ED81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end="251.8623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894647" y="4167963"/>
            <a:ext cx="497083" cy="497083"/>
          </a:xfrm>
          <a:prstGeom prst="rect">
            <a:avLst/>
          </a:prstGeom>
        </p:spPr>
      </p:pic>
      <p:pic>
        <p:nvPicPr>
          <p:cNvPr id="1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3B2C641-898D-834A-AF3C-A07E7A2377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end="319.332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65626" y="4996733"/>
            <a:ext cx="497083" cy="4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4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5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5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7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7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749" y="1353807"/>
            <a:ext cx="781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venir Black"/>
                <a:cs typeface="Avenir Black"/>
              </a:rPr>
              <a:t>Combein </a:t>
            </a:r>
            <a:r>
              <a:rPr lang="en-US" sz="4800">
                <a:latin typeface="Avenir Black"/>
                <a:cs typeface="Avenir Black"/>
              </a:rPr>
              <a:t>qu’i’ y’a </a:t>
            </a:r>
            <a:r>
              <a:rPr lang="en-US" sz="4800" dirty="0">
                <a:latin typeface="Avenir Black"/>
                <a:cs typeface="Avenir Black"/>
              </a:rPr>
              <a:t>d’</a:t>
            </a:r>
            <a:r>
              <a:rPr lang="mr-IN" sz="4800" dirty="0">
                <a:latin typeface="Avenir Black"/>
                <a:cs typeface="Avenir Black"/>
              </a:rPr>
              <a:t>………</a:t>
            </a:r>
            <a:endParaRPr lang="en-US" sz="4800" dirty="0">
              <a:latin typeface="Avenir Black"/>
              <a:cs typeface="Avenir Black"/>
            </a:endParaRP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BF2B6FC-83BC-9248-9800-745ABEB43F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6.29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39851" y="20488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0195" y="1395675"/>
            <a:ext cx="78147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Combein qu’i’y’a des crapauds?</a:t>
            </a:r>
          </a:p>
        </p:txBody>
      </p:sp>
      <p:pic>
        <p:nvPicPr>
          <p:cNvPr id="3" name="Picture 2" descr="71MDZvx6MfL._SX466_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71" l="0" r="100000">
                        <a14:backgroundMark x1="89270" y1="76180" x2="89270" y2="7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82" y="357126"/>
            <a:ext cx="996681" cy="996681"/>
          </a:xfrm>
          <a:prstGeom prst="rect">
            <a:avLst/>
          </a:prstGeom>
        </p:spPr>
      </p:pic>
      <p:pic>
        <p:nvPicPr>
          <p:cNvPr id="7" name="Picture 6" descr="71MDZvx6MfL._SX466_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71" l="0" r="100000">
                        <a14:backgroundMark x1="89270" y1="76180" x2="89270" y2="7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89" y="357126"/>
            <a:ext cx="996681" cy="996681"/>
          </a:xfrm>
          <a:prstGeom prst="rect">
            <a:avLst/>
          </a:prstGeom>
        </p:spPr>
      </p:pic>
      <p:pic>
        <p:nvPicPr>
          <p:cNvPr id="8" name="Picture 7" descr="71MDZvx6MfL._SX466_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71" l="0" r="100000">
                        <a14:backgroundMark x1="89270" y1="76180" x2="89270" y2="7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71" y="357126"/>
            <a:ext cx="996681" cy="996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0195" y="2594831"/>
            <a:ext cx="4135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I’ y’ a trais crapauds?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6352" y="3738161"/>
            <a:ext cx="4135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I’ y’ en a trais?</a:t>
            </a:r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E6C37D-8951-564B-B335-83FBC4EC08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05.088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27553" y="1281663"/>
            <a:ext cx="812800" cy="812800"/>
          </a:xfrm>
          <a:prstGeom prst="rect">
            <a:avLst/>
          </a:prstGeom>
        </p:spPr>
      </p:pic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416672E-3D96-174A-A3AE-E6D8DB0356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66.176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54113" y="2480819"/>
            <a:ext cx="812800" cy="812800"/>
          </a:xfrm>
          <a:prstGeom prst="rect">
            <a:avLst/>
          </a:prstGeom>
        </p:spPr>
      </p:pic>
      <p:pic>
        <p:nvPicPr>
          <p:cNvPr id="1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78783DF-154D-564B-8CA3-A8CE37FAB3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268.489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50847" y="36783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0195" y="2819264"/>
            <a:ext cx="78147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Combein qu’i’y’a d’s oranges?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0195" y="3697415"/>
            <a:ext cx="4135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I’ y’ a chîn</a:t>
            </a:r>
            <a:r>
              <a:rPr lang="en-US" sz="3200" u="sng" dirty="0">
                <a:latin typeface="Arial"/>
                <a:cs typeface="Arial"/>
              </a:rPr>
              <a:t>q</a:t>
            </a:r>
            <a:r>
              <a:rPr lang="en-US" sz="3200" dirty="0">
                <a:latin typeface="Arial"/>
                <a:cs typeface="Arial"/>
              </a:rPr>
              <a:t>  oranges?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4428" y="4715133"/>
            <a:ext cx="4135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I’ y’ en a chîn?</a:t>
            </a:r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95" y="952501"/>
            <a:ext cx="1226089" cy="1388793"/>
          </a:xfrm>
          <a:prstGeom prst="rect">
            <a:avLst/>
          </a:prstGeom>
        </p:spPr>
      </p:pic>
      <p:pic>
        <p:nvPicPr>
          <p:cNvPr id="17" name="Picture 16" descr="images-5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77" y="952501"/>
            <a:ext cx="1226089" cy="1388793"/>
          </a:xfrm>
          <a:prstGeom prst="rect">
            <a:avLst/>
          </a:prstGeom>
        </p:spPr>
      </p:pic>
      <p:pic>
        <p:nvPicPr>
          <p:cNvPr id="18" name="Picture 17" descr="images-5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10" y="952501"/>
            <a:ext cx="1226089" cy="1388793"/>
          </a:xfrm>
          <a:prstGeom prst="rect">
            <a:avLst/>
          </a:prstGeom>
        </p:spPr>
      </p:pic>
      <p:pic>
        <p:nvPicPr>
          <p:cNvPr id="19" name="Picture 18" descr="images-5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26" y="952501"/>
            <a:ext cx="1226089" cy="1388793"/>
          </a:xfrm>
          <a:prstGeom prst="rect">
            <a:avLst/>
          </a:prstGeom>
        </p:spPr>
      </p:pic>
      <p:pic>
        <p:nvPicPr>
          <p:cNvPr id="20" name="Picture 19" descr="images-5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0" y="952501"/>
            <a:ext cx="1226089" cy="1388793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B4DE3E6-01E1-EF46-9154-3E4337CD95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2.070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9214" y="2705252"/>
            <a:ext cx="812800" cy="812800"/>
          </a:xfrm>
          <a:prstGeom prst="rect">
            <a:avLst/>
          </a:prstGeom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6B872F2-E244-C148-AF2A-FE31138C1A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6.520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4987" y="3644701"/>
            <a:ext cx="812800" cy="812800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07585C0-0727-2D49-9A1B-A0485360F7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403.31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69754" y="46011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3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247</Words>
  <Application>Microsoft Macintosh PowerPoint</Application>
  <PresentationFormat>On-screen Show (4:3)</PresentationFormat>
  <Paragraphs>80</Paragraphs>
  <Slides>13</Slides>
  <Notes>0</Notes>
  <HiddenSlides>0</HiddenSlides>
  <MMClips>38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Avenir Black</vt:lpstr>
      <vt:lpstr>Calibri</vt:lpstr>
      <vt:lpstr>Museo 300 Regular</vt:lpstr>
      <vt:lpstr>Office Theme</vt:lpstr>
      <vt:lpstr>Lé preunmié nivé Lé deuxième tèrme</vt:lpstr>
      <vt:lpstr>PowerPoint Presentation</vt:lpstr>
      <vt:lpstr>PowerPoint Presentation</vt:lpstr>
      <vt:lpstr>Aniet, j’sommes à apprendre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Charlie Le Maistre</cp:lastModifiedBy>
  <cp:revision>49</cp:revision>
  <dcterms:created xsi:type="dcterms:W3CDTF">2018-05-24T13:01:08Z</dcterms:created>
  <dcterms:modified xsi:type="dcterms:W3CDTF">2020-06-25T11:08:54Z</dcterms:modified>
</cp:coreProperties>
</file>