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7" r:id="rId3"/>
    <p:sldId id="264" r:id="rId4"/>
    <p:sldId id="266" r:id="rId5"/>
    <p:sldId id="260" r:id="rId6"/>
    <p:sldId id="268" r:id="rId7"/>
    <p:sldId id="261" r:id="rId8"/>
    <p:sldId id="269" r:id="rId9"/>
    <p:sldId id="270" r:id="rId10"/>
    <p:sldId id="257" r:id="rId11"/>
    <p:sldId id="258" r:id="rId12"/>
    <p:sldId id="259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932"/>
    <p:restoredTop sz="94168"/>
  </p:normalViewPr>
  <p:slideViewPr>
    <p:cSldViewPr>
      <p:cViewPr varScale="1">
        <p:scale>
          <a:sx n="129" d="100"/>
          <a:sy n="129" d="100"/>
        </p:scale>
        <p:origin x="20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DA4B20-757A-5540-8419-2DD07F701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613FE-9FC5-6549-9732-FDAE081DFB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0CE51-B852-5C42-A378-57428FC5F0EC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8A158-6303-664C-ABFF-6EAF48152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5A350-E952-8340-9B41-4CEAC7DB7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3F54-1883-1E4A-AE1A-DF15B293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hyperlink" Target="http://www.realfrench.net/grammar/glossary_beginner.php?entry=122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hyperlink" Target="http://www.realfrench.net/grammar/glossary_beginner.php?entry=122" TargetMode="Externa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realfrench.net/grammar/glossary_beginner.php?entry=1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Les </a:t>
            </a:r>
            <a:r>
              <a:rPr lang="en-US" b="1" dirty="0" err="1">
                <a:solidFill>
                  <a:srgbClr val="FFC000"/>
                </a:solidFill>
              </a:rPr>
              <a:t>pronoms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relatifs</a:t>
            </a:r>
            <a:r>
              <a:rPr lang="en-US" b="1" dirty="0">
                <a:solidFill>
                  <a:srgbClr val="FFC000"/>
                </a:solidFill>
              </a:rPr>
              <a:t> (</a:t>
            </a:r>
            <a:r>
              <a:rPr lang="en-US" b="1" dirty="0" err="1">
                <a:solidFill>
                  <a:srgbClr val="FFC000"/>
                </a:solidFill>
              </a:rPr>
              <a:t>léçon</a:t>
            </a:r>
            <a:r>
              <a:rPr lang="en-US" b="1" dirty="0">
                <a:solidFill>
                  <a:srgbClr val="FFC000"/>
                </a:solidFill>
              </a:rPr>
              <a:t> 1/2)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/>
              <a:t>How to use relative pronouns to merge 2 sentences into one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tchi</a:t>
            </a:r>
            <a:r>
              <a:rPr lang="en-US" dirty="0">
                <a:solidFill>
                  <a:schemeClr val="accent1"/>
                </a:solidFill>
              </a:rPr>
              <a:t> / </a:t>
            </a:r>
            <a:r>
              <a:rPr lang="en-US" dirty="0" err="1">
                <a:solidFill>
                  <a:schemeClr val="accent1"/>
                </a:solidFill>
              </a:rPr>
              <a:t>tch</a:t>
            </a:r>
            <a:r>
              <a:rPr lang="en-US" dirty="0">
                <a:solidFill>
                  <a:schemeClr val="accent1"/>
                </a:solidFill>
              </a:rPr>
              <a:t>’ = who / which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qué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qu</a:t>
            </a:r>
            <a:r>
              <a:rPr lang="en-US" dirty="0">
                <a:solidFill>
                  <a:srgbClr val="FF0000"/>
                </a:solidFill>
              </a:rPr>
              <a:t>’ 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which / that / whom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tchi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qué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tchi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qu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’ = whose / of which</a:t>
            </a:r>
            <a:endParaRPr lang="en-US" sz="3600" b="1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C5DA9351-2DCD-BB47-8312-62CE67C5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674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350B78E-D6A3-6147-B212-A5026594CF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accent2"/>
                </a:solidFill>
              </a:rPr>
              <a:t>Dé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tchi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qué</a:t>
            </a:r>
            <a:r>
              <a:rPr lang="en-US" sz="3600" dirty="0"/>
              <a:t> is the equivalent of the relative pronouns </a:t>
            </a:r>
            <a:r>
              <a:rPr lang="en-US" sz="3600" b="1" dirty="0"/>
              <a:t>of which</a:t>
            </a:r>
            <a:r>
              <a:rPr lang="en-US" sz="3600" dirty="0"/>
              <a:t> or </a:t>
            </a:r>
            <a:r>
              <a:rPr lang="en-US" sz="3600" b="1" dirty="0"/>
              <a:t>whose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/>
              <a:t>1. </a:t>
            </a:r>
            <a:r>
              <a:rPr lang="en-US" sz="2400" b="1" dirty="0">
                <a:solidFill>
                  <a:srgbClr val="C00000"/>
                </a:solidFill>
              </a:rPr>
              <a:t>Whose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chemeClr val="accent1"/>
                </a:solidFill>
              </a:rPr>
              <a:t>noun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followed directly by a verb </a:t>
            </a:r>
            <a:r>
              <a:rPr lang="en-US" sz="2400" b="1" dirty="0"/>
              <a:t>= very straightforward!!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The girl </a:t>
            </a:r>
            <a:r>
              <a:rPr lang="en-US" sz="2400" b="1" dirty="0">
                <a:solidFill>
                  <a:schemeClr val="accent2"/>
                </a:solidFill>
              </a:rPr>
              <a:t>whose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hair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is</a:t>
            </a:r>
            <a:r>
              <a:rPr lang="en-US" sz="2400" b="1" dirty="0"/>
              <a:t> curly is my </a:t>
            </a:r>
            <a:r>
              <a:rPr lang="en-US" sz="2400" b="1" dirty="0" err="1"/>
              <a:t>neighbour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The girl </a:t>
            </a:r>
            <a:r>
              <a:rPr lang="en-US" sz="2400" b="1" dirty="0">
                <a:solidFill>
                  <a:schemeClr val="accent2"/>
                </a:solidFill>
              </a:rPr>
              <a:t>whose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dad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is </a:t>
            </a:r>
            <a:r>
              <a:rPr lang="en-US" sz="2400" b="1" dirty="0"/>
              <a:t>divorced is lovely.</a:t>
            </a:r>
          </a:p>
          <a:p>
            <a:r>
              <a:rPr lang="en-US" sz="2400" b="1" dirty="0"/>
              <a:t>The book </a:t>
            </a:r>
            <a:r>
              <a:rPr lang="en-US" sz="2400" b="1" dirty="0">
                <a:solidFill>
                  <a:schemeClr val="accent2"/>
                </a:solidFill>
              </a:rPr>
              <a:t>whose </a:t>
            </a:r>
            <a:r>
              <a:rPr lang="en-US" sz="2400" b="1" dirty="0">
                <a:solidFill>
                  <a:schemeClr val="accent1"/>
                </a:solidFill>
              </a:rPr>
              <a:t>author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is</a:t>
            </a:r>
            <a:r>
              <a:rPr lang="en-US" sz="2400" b="1" dirty="0"/>
              <a:t> French is boring.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Use </a:t>
            </a:r>
            <a:r>
              <a:rPr lang="en-US" sz="2400" b="1" dirty="0" err="1">
                <a:solidFill>
                  <a:schemeClr val="accent2"/>
                </a:solidFill>
              </a:rPr>
              <a:t>dé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tchi</a:t>
            </a:r>
            <a:r>
              <a:rPr lang="en-US" sz="2400" b="1" dirty="0">
                <a:solidFill>
                  <a:schemeClr val="accent2"/>
                </a:solidFill>
              </a:rPr>
              <a:t> (</a:t>
            </a:r>
            <a:r>
              <a:rPr lang="en-US" sz="2400" b="1" dirty="0" err="1">
                <a:solidFill>
                  <a:schemeClr val="accent2"/>
                </a:solidFill>
              </a:rPr>
              <a:t>qu</a:t>
            </a:r>
            <a:r>
              <a:rPr lang="en-US" sz="2400" b="1" dirty="0">
                <a:solidFill>
                  <a:schemeClr val="accent2"/>
                </a:solidFill>
              </a:rPr>
              <a:t>’) </a:t>
            </a:r>
            <a:r>
              <a:rPr lang="en-US" sz="2400" b="1" dirty="0"/>
              <a:t>where you have whose in English – the word order stays the same: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600" b="1" dirty="0"/>
              <a:t>La </a:t>
            </a:r>
            <a:r>
              <a:rPr lang="en-US" sz="2600" b="1" dirty="0" err="1"/>
              <a:t>fil’ye</a:t>
            </a:r>
            <a:r>
              <a:rPr lang="en-US" sz="2600" b="1" dirty="0"/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dé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tchi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qu</a:t>
            </a:r>
            <a:r>
              <a:rPr lang="en-US" sz="2800" b="1" dirty="0">
                <a:solidFill>
                  <a:schemeClr val="accent2"/>
                </a:solidFill>
              </a:rPr>
              <a:t>’ </a:t>
            </a:r>
            <a:r>
              <a:rPr lang="en-US" sz="2800" b="1" dirty="0"/>
              <a:t>l</a:t>
            </a:r>
            <a:r>
              <a:rPr lang="en-US" sz="2600" b="1" dirty="0"/>
              <a:t>es </a:t>
            </a:r>
            <a:r>
              <a:rPr lang="en-US" sz="2600" b="1" dirty="0" err="1"/>
              <a:t>g’veux</a:t>
            </a:r>
            <a:r>
              <a:rPr lang="en-US" sz="2600" b="1" dirty="0"/>
              <a:t> </a:t>
            </a:r>
            <a:r>
              <a:rPr lang="en-US" sz="2600" b="1" dirty="0" err="1"/>
              <a:t>sont</a:t>
            </a:r>
            <a:r>
              <a:rPr lang="en-US" sz="2600" b="1" dirty="0"/>
              <a:t> </a:t>
            </a:r>
            <a:r>
              <a:rPr lang="en-US" sz="2600" b="1" dirty="0" err="1"/>
              <a:t>corlés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latin typeface="Times New Roman"/>
                <a:cs typeface="Times New Roman"/>
              </a:rPr>
              <a:t>est</a:t>
            </a:r>
            <a:r>
              <a:rPr lang="en-US" sz="2600" b="1" dirty="0">
                <a:latin typeface="Times New Roman"/>
                <a:cs typeface="Times New Roman"/>
              </a:rPr>
              <a:t> ma </a:t>
            </a:r>
            <a:r>
              <a:rPr lang="en-US" sz="2600" b="1" dirty="0" err="1">
                <a:latin typeface="Times New Roman"/>
                <a:cs typeface="Times New Roman"/>
              </a:rPr>
              <a:t>vaîsinne</a:t>
            </a:r>
            <a:r>
              <a:rPr lang="en-US" sz="2600" b="1" dirty="0"/>
              <a:t>.</a:t>
            </a:r>
          </a:p>
          <a:p>
            <a:r>
              <a:rPr lang="en-US" sz="2600" b="1" dirty="0"/>
              <a:t>La </a:t>
            </a:r>
            <a:r>
              <a:rPr lang="en-US" sz="2600" b="1" dirty="0" err="1"/>
              <a:t>fil’ye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dé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tchi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qu</a:t>
            </a:r>
            <a:r>
              <a:rPr lang="en-US" sz="2600" b="1" dirty="0">
                <a:solidFill>
                  <a:schemeClr val="accent2"/>
                </a:solidFill>
              </a:rPr>
              <a:t>’ </a:t>
            </a:r>
            <a:r>
              <a:rPr lang="en-US" sz="2600" b="1" dirty="0" err="1"/>
              <a:t>lé</a:t>
            </a:r>
            <a:r>
              <a:rPr lang="en-US" sz="2600" b="1" dirty="0"/>
              <a:t> </a:t>
            </a:r>
            <a:r>
              <a:rPr lang="en-US" sz="2600" b="1" dirty="0" err="1"/>
              <a:t>p</a:t>
            </a:r>
            <a:r>
              <a:rPr lang="en-US" sz="2600" b="1" dirty="0" err="1">
                <a:latin typeface="Times New Roman"/>
                <a:cs typeface="Times New Roman"/>
              </a:rPr>
              <a:t>éthe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latin typeface="Times New Roman"/>
                <a:cs typeface="Times New Roman"/>
              </a:rPr>
              <a:t>est</a:t>
            </a:r>
            <a:r>
              <a:rPr lang="en-US" sz="2600" b="1" dirty="0">
                <a:latin typeface="Times New Roman"/>
                <a:cs typeface="Times New Roman"/>
              </a:rPr>
              <a:t> divorcé </a:t>
            </a:r>
            <a:r>
              <a:rPr lang="en-US" sz="2600" b="1" dirty="0" err="1">
                <a:latin typeface="Times New Roman"/>
                <a:cs typeface="Times New Roman"/>
              </a:rPr>
              <a:t>est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latin typeface="Times New Roman"/>
                <a:cs typeface="Times New Roman"/>
              </a:rPr>
              <a:t>hardi</a:t>
            </a:r>
            <a:r>
              <a:rPr lang="en-US" sz="2600" b="1" dirty="0">
                <a:latin typeface="Times New Roman"/>
                <a:cs typeface="Times New Roman"/>
              </a:rPr>
              <a:t> nice</a:t>
            </a:r>
            <a:r>
              <a:rPr lang="en-US" sz="2600" b="1" dirty="0"/>
              <a:t>.</a:t>
            </a:r>
          </a:p>
          <a:p>
            <a:r>
              <a:rPr lang="en-US" sz="2600" b="1" dirty="0" err="1"/>
              <a:t>Lé</a:t>
            </a:r>
            <a:r>
              <a:rPr lang="en-US" sz="2600" b="1" dirty="0"/>
              <a:t> livre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dé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tchi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qu</a:t>
            </a:r>
            <a:r>
              <a:rPr lang="en-US" sz="2600" b="1" dirty="0">
                <a:solidFill>
                  <a:schemeClr val="accent2"/>
                </a:solidFill>
              </a:rPr>
              <a:t>’ </a:t>
            </a:r>
            <a:r>
              <a:rPr lang="en-US" sz="2600" b="1" dirty="0" err="1"/>
              <a:t>l’auteu</a:t>
            </a:r>
            <a:r>
              <a:rPr lang="en-US" sz="2600" b="1" dirty="0"/>
              <a:t> </a:t>
            </a:r>
            <a:r>
              <a:rPr lang="en-US" sz="2600" b="1" dirty="0" err="1"/>
              <a:t>est</a:t>
            </a:r>
            <a:r>
              <a:rPr lang="en-US" sz="2600" b="1" dirty="0"/>
              <a:t> </a:t>
            </a:r>
            <a:r>
              <a:rPr lang="en-US" sz="2600" b="1" dirty="0" err="1"/>
              <a:t>Fran</a:t>
            </a:r>
            <a:r>
              <a:rPr lang="en-US" sz="2600" b="1" dirty="0" err="1">
                <a:latin typeface="Times New Roman"/>
                <a:cs typeface="Times New Roman"/>
              </a:rPr>
              <a:t>çais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latin typeface="Times New Roman"/>
                <a:cs typeface="Times New Roman"/>
              </a:rPr>
              <a:t>est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latin typeface="Times New Roman"/>
                <a:cs typeface="Times New Roman"/>
              </a:rPr>
              <a:t>ennyant</a:t>
            </a:r>
            <a:r>
              <a:rPr lang="en-US" sz="2600" b="1" dirty="0"/>
              <a:t>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7FCA697D-8C7D-A64F-8321-F581C5B8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35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8851F42-F788-DB4B-AEAE-7058C4CCD8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 err="1">
                <a:solidFill>
                  <a:schemeClr val="accent2"/>
                </a:solidFill>
              </a:rPr>
              <a:t>Dé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tchi</a:t>
            </a:r>
            <a:r>
              <a:rPr lang="en-US" dirty="0"/>
              <a:t> is also used with all verbs followed by the preposition </a:t>
            </a:r>
            <a:r>
              <a:rPr lang="en-US" b="1" dirty="0" err="1"/>
              <a:t>dé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Even if there is no </a:t>
            </a:r>
            <a:r>
              <a:rPr lang="en-US" b="1" dirty="0"/>
              <a:t>preposition</a:t>
            </a:r>
            <a:r>
              <a:rPr lang="en-US" dirty="0"/>
              <a:t> in the English  verb (like </a:t>
            </a:r>
            <a:r>
              <a:rPr lang="en-US" b="1" dirty="0"/>
              <a:t>to need/to remember etc</a:t>
            </a:r>
            <a:r>
              <a:rPr lang="en-US" dirty="0"/>
              <a:t>):</a:t>
            </a:r>
          </a:p>
          <a:p>
            <a:pPr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Aver </a:t>
            </a:r>
            <a:r>
              <a:rPr lang="en-US" b="1" dirty="0" err="1">
                <a:solidFill>
                  <a:srgbClr val="FF0000"/>
                </a:solidFill>
              </a:rPr>
              <a:t>bésouain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: </a:t>
            </a:r>
            <a:r>
              <a:rPr lang="en-US" b="1" dirty="0" err="1"/>
              <a:t>Lé</a:t>
            </a:r>
            <a:r>
              <a:rPr lang="en-US" b="1" dirty="0"/>
              <a:t> livre</a:t>
            </a:r>
            <a:r>
              <a:rPr lang="en-US" b="1" u="sng" dirty="0"/>
              <a:t> </a:t>
            </a:r>
            <a:r>
              <a:rPr lang="en-US" b="1" u="sng" dirty="0" err="1"/>
              <a:t>dé</a:t>
            </a:r>
            <a:r>
              <a:rPr lang="en-US" b="1" u="sng" dirty="0"/>
              <a:t> </a:t>
            </a:r>
            <a:r>
              <a:rPr lang="en-US" b="1" u="sng" dirty="0" err="1"/>
              <a:t>tchi</a:t>
            </a:r>
            <a:r>
              <a:rPr lang="en-US" b="1" u="sng" dirty="0"/>
              <a:t> </a:t>
            </a:r>
            <a:r>
              <a:rPr lang="en-US" b="1" u="sng" dirty="0" err="1"/>
              <a:t>qu’</a:t>
            </a:r>
            <a:r>
              <a:rPr lang="en-US" b="1" dirty="0" err="1"/>
              <a:t>j’ai</a:t>
            </a:r>
            <a:r>
              <a:rPr lang="en-US" b="1" dirty="0"/>
              <a:t> </a:t>
            </a:r>
            <a:r>
              <a:rPr lang="en-US" b="1" dirty="0" err="1"/>
              <a:t>bésouain</a:t>
            </a:r>
            <a:r>
              <a:rPr lang="en-US" b="1" dirty="0"/>
              <a:t> </a:t>
            </a:r>
            <a:r>
              <a:rPr lang="en-US" b="1" dirty="0" err="1"/>
              <a:t>est</a:t>
            </a:r>
            <a:r>
              <a:rPr lang="en-US" b="1" dirty="0"/>
              <a:t> </a:t>
            </a:r>
            <a:r>
              <a:rPr lang="en-US" b="1" dirty="0" err="1"/>
              <a:t>sus</a:t>
            </a:r>
            <a:r>
              <a:rPr lang="en-US" b="1" dirty="0"/>
              <a:t> la </a:t>
            </a:r>
            <a:r>
              <a:rPr lang="en-US" b="1" dirty="0" err="1"/>
              <a:t>tabl’ye</a:t>
            </a:r>
            <a:r>
              <a:rPr lang="en-US" b="1" dirty="0"/>
              <a:t>…  = </a:t>
            </a:r>
            <a:r>
              <a:rPr lang="en-US" dirty="0"/>
              <a:t>The book I need is on the table…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S’èrsouv’nîn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: La chose </a:t>
            </a:r>
            <a:r>
              <a:rPr lang="en-US" b="1" u="sng" dirty="0" err="1"/>
              <a:t>dé</a:t>
            </a:r>
            <a:r>
              <a:rPr lang="en-US" b="1" u="sng" dirty="0"/>
              <a:t> </a:t>
            </a:r>
            <a:r>
              <a:rPr lang="en-US" b="1" u="sng" dirty="0" err="1"/>
              <a:t>tchi</a:t>
            </a:r>
            <a:r>
              <a:rPr lang="en-US" b="1" u="sng" dirty="0"/>
              <a:t> </a:t>
            </a:r>
            <a:r>
              <a:rPr lang="en-US" b="1" u="sng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j’m’èrsouveins</a:t>
            </a:r>
            <a:r>
              <a:rPr lang="en-US" b="1" dirty="0"/>
              <a:t> l’ pus… = </a:t>
            </a:r>
            <a:r>
              <a:rPr lang="en-US" dirty="0"/>
              <a:t>The thing I remember the most …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Aver </a:t>
            </a:r>
            <a:r>
              <a:rPr lang="en-US" b="1" dirty="0" err="1">
                <a:solidFill>
                  <a:srgbClr val="FF0000"/>
                </a:solidFill>
              </a:rPr>
              <a:t>peux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: </a:t>
            </a:r>
            <a:r>
              <a:rPr lang="en-US" b="1" dirty="0" err="1"/>
              <a:t>Lé</a:t>
            </a:r>
            <a:r>
              <a:rPr lang="en-US" b="1" dirty="0"/>
              <a:t> </a:t>
            </a:r>
            <a:r>
              <a:rPr lang="en-US" b="1" dirty="0" err="1"/>
              <a:t>tchian</a:t>
            </a:r>
            <a:r>
              <a:rPr lang="en-US" b="1" dirty="0"/>
              <a:t> </a:t>
            </a:r>
            <a:r>
              <a:rPr lang="en-US" b="1" u="sng" dirty="0" err="1"/>
              <a:t>dé</a:t>
            </a:r>
            <a:r>
              <a:rPr lang="en-US" b="1" u="sng" dirty="0"/>
              <a:t> </a:t>
            </a:r>
            <a:r>
              <a:rPr lang="en-US" b="1" u="sng" dirty="0" err="1"/>
              <a:t>tchi</a:t>
            </a:r>
            <a:r>
              <a:rPr lang="en-US" b="1" dirty="0"/>
              <a:t> </a:t>
            </a:r>
            <a:r>
              <a:rPr lang="en-US" b="1" dirty="0" err="1"/>
              <a:t>qu</a:t>
            </a:r>
            <a:r>
              <a:rPr lang="en-US" b="1" dirty="0"/>
              <a:t>’ les </a:t>
            </a:r>
            <a:r>
              <a:rPr lang="en-US" b="1" dirty="0" err="1"/>
              <a:t>êfants</a:t>
            </a:r>
            <a:r>
              <a:rPr lang="en-US" b="1" dirty="0"/>
              <a:t> </a:t>
            </a:r>
            <a:r>
              <a:rPr lang="en-US" b="1" dirty="0" err="1"/>
              <a:t>ont</a:t>
            </a:r>
            <a:r>
              <a:rPr lang="en-US" b="1" dirty="0"/>
              <a:t> </a:t>
            </a:r>
            <a:r>
              <a:rPr lang="en-US" b="1" dirty="0" err="1"/>
              <a:t>peux</a:t>
            </a:r>
            <a:r>
              <a:rPr lang="en-US" b="1" dirty="0"/>
              <a:t> </a:t>
            </a:r>
            <a:r>
              <a:rPr lang="en-US" b="1" dirty="0" err="1"/>
              <a:t>est</a:t>
            </a:r>
            <a:r>
              <a:rPr lang="en-US" b="1" dirty="0"/>
              <a:t> </a:t>
            </a:r>
            <a:r>
              <a:rPr lang="en-US" b="1" dirty="0" err="1"/>
              <a:t>l’tchian</a:t>
            </a:r>
            <a:r>
              <a:rPr lang="en-US" b="1" dirty="0"/>
              <a:t> du </a:t>
            </a:r>
            <a:r>
              <a:rPr lang="en-US" b="1" dirty="0" err="1"/>
              <a:t>Bouôlay</a:t>
            </a:r>
            <a:r>
              <a:rPr lang="en-US" b="1" dirty="0"/>
              <a:t>…  =</a:t>
            </a:r>
            <a:r>
              <a:rPr lang="en-US" dirty="0"/>
              <a:t>The dog the children are afraid of is the Bouley dog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Pâler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: </a:t>
            </a:r>
            <a:r>
              <a:rPr lang="en-US" b="1" dirty="0" err="1"/>
              <a:t>L’histouaithe</a:t>
            </a:r>
            <a:r>
              <a:rPr lang="en-US" b="1" u="sng" dirty="0"/>
              <a:t> </a:t>
            </a:r>
            <a:r>
              <a:rPr lang="en-US" b="1" u="sng" dirty="0" err="1"/>
              <a:t>dé</a:t>
            </a:r>
            <a:r>
              <a:rPr lang="en-US" b="1" u="sng" dirty="0"/>
              <a:t> </a:t>
            </a:r>
            <a:r>
              <a:rPr lang="en-US" b="1" u="sng" dirty="0" err="1"/>
              <a:t>tchi</a:t>
            </a:r>
            <a:r>
              <a:rPr lang="en-US" b="1" u="sng" dirty="0"/>
              <a:t> </a:t>
            </a:r>
            <a:r>
              <a:rPr lang="en-US" b="1" u="sng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j’sommes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pâler</a:t>
            </a:r>
            <a:r>
              <a:rPr lang="en-US" b="1" dirty="0"/>
              <a:t>…  =</a:t>
            </a:r>
            <a:r>
              <a:rPr lang="en-US" dirty="0"/>
              <a:t>The matter we’re talking about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85FE8F8D-A78A-9243-8F62-56DE4CC9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8107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22250F-FE35-8E4B-BCB3-1DBD982BBF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2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Exèrcice</a:t>
            </a:r>
            <a:r>
              <a:rPr lang="en-US" dirty="0"/>
              <a:t> : </a:t>
            </a:r>
            <a:r>
              <a:rPr lang="en-US" dirty="0" err="1"/>
              <a:t>tchi</a:t>
            </a:r>
            <a:r>
              <a:rPr lang="en-US" dirty="0"/>
              <a:t>, </a:t>
            </a:r>
            <a:r>
              <a:rPr lang="en-US" dirty="0" err="1"/>
              <a:t>qué</a:t>
            </a:r>
            <a:r>
              <a:rPr lang="en-US" dirty="0"/>
              <a:t>, </a:t>
            </a:r>
            <a:r>
              <a:rPr lang="en-US" dirty="0" err="1"/>
              <a:t>dé</a:t>
            </a:r>
            <a:r>
              <a:rPr lang="en-US" dirty="0"/>
              <a:t> </a:t>
            </a:r>
            <a:r>
              <a:rPr lang="en-US" dirty="0" err="1"/>
              <a:t>tchi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I’ d’</a:t>
            </a:r>
            <a:r>
              <a:rPr lang="fr-FR" dirty="0" err="1"/>
              <a:t>meuthe</a:t>
            </a:r>
            <a:r>
              <a:rPr lang="fr-FR" dirty="0"/>
              <a:t> en Gaspé ___  s’ trouve sus la côte.</a:t>
            </a:r>
          </a:p>
          <a:p>
            <a:r>
              <a:rPr lang="fr-FR" dirty="0" err="1"/>
              <a:t>Ch’est</a:t>
            </a:r>
            <a:r>
              <a:rPr lang="fr-FR" dirty="0"/>
              <a:t>-i’ vous ___ avez </a:t>
            </a:r>
            <a:r>
              <a:rPr lang="fr-FR" dirty="0" err="1"/>
              <a:t>ieu</a:t>
            </a:r>
            <a:r>
              <a:rPr lang="fr-FR" dirty="0"/>
              <a:t> </a:t>
            </a:r>
            <a:r>
              <a:rPr lang="fr-FR" dirty="0" err="1"/>
              <a:t>ch’t</a:t>
            </a:r>
            <a:r>
              <a:rPr lang="fr-FR" dirty="0"/>
              <a:t>’ idée?</a:t>
            </a:r>
          </a:p>
          <a:p>
            <a:r>
              <a:rPr lang="fr-FR" dirty="0" err="1"/>
              <a:t>Pièrrot</a:t>
            </a:r>
            <a:r>
              <a:rPr lang="fr-FR" dirty="0"/>
              <a:t> a un portait </a:t>
            </a:r>
            <a:r>
              <a:rPr lang="fr-FR" dirty="0" err="1"/>
              <a:t>siez</a:t>
            </a:r>
            <a:r>
              <a:rPr lang="fr-FR" dirty="0"/>
              <a:t> </a:t>
            </a:r>
            <a:r>
              <a:rPr lang="fr-FR" dirty="0" err="1"/>
              <a:t>lî</a:t>
            </a:r>
            <a:r>
              <a:rPr lang="fr-FR" dirty="0"/>
              <a:t> ___          i’ n’ connaît pas l'</a:t>
            </a:r>
            <a:r>
              <a:rPr lang="fr-FR" dirty="0" err="1"/>
              <a:t>originne</a:t>
            </a:r>
            <a:r>
              <a:rPr lang="fr-FR" dirty="0"/>
              <a:t>.</a:t>
            </a:r>
          </a:p>
          <a:p>
            <a:r>
              <a:rPr lang="fr-FR" dirty="0"/>
              <a:t>Lé projet ____         j’m’</a:t>
            </a:r>
            <a:r>
              <a:rPr lang="fr-FR" dirty="0" err="1"/>
              <a:t>otchupe</a:t>
            </a:r>
            <a:r>
              <a:rPr lang="fr-FR" dirty="0"/>
              <a:t> est </a:t>
            </a:r>
            <a:r>
              <a:rPr lang="fr-FR" dirty="0" err="1"/>
              <a:t>întérêssant</a:t>
            </a:r>
            <a:r>
              <a:rPr lang="fr-FR" dirty="0"/>
              <a:t>.</a:t>
            </a:r>
          </a:p>
          <a:p>
            <a:r>
              <a:rPr lang="fr-FR" dirty="0"/>
              <a:t>Lé </a:t>
            </a:r>
            <a:r>
              <a:rPr lang="fr-FR" dirty="0" err="1"/>
              <a:t>thiâtre</a:t>
            </a:r>
            <a:r>
              <a:rPr lang="fr-FR" dirty="0"/>
              <a:t> est </a:t>
            </a:r>
            <a:r>
              <a:rPr lang="fr-FR" dirty="0" err="1"/>
              <a:t>tchiquechose</a:t>
            </a:r>
            <a:r>
              <a:rPr lang="fr-FR" dirty="0"/>
              <a:t> ___ m’</a:t>
            </a:r>
            <a:r>
              <a:rPr lang="fr-FR" dirty="0" err="1"/>
              <a:t>întérêsse</a:t>
            </a:r>
            <a:r>
              <a:rPr lang="fr-FR" dirty="0"/>
              <a:t> hardi.</a:t>
            </a:r>
          </a:p>
          <a:p>
            <a:r>
              <a:rPr lang="fr-FR" dirty="0"/>
              <a:t>J’n'ai </a:t>
            </a:r>
            <a:r>
              <a:rPr lang="fr-FR" dirty="0" err="1"/>
              <a:t>pon</a:t>
            </a:r>
            <a:r>
              <a:rPr lang="fr-FR" dirty="0"/>
              <a:t> trouvé l’ livre ___ j’</a:t>
            </a:r>
            <a:r>
              <a:rPr lang="fr-FR" dirty="0" err="1"/>
              <a:t>chèrchais</a:t>
            </a:r>
            <a:r>
              <a:rPr lang="fr-FR" dirty="0"/>
              <a:t>.</a:t>
            </a:r>
          </a:p>
          <a:p>
            <a:r>
              <a:rPr lang="fr-FR" dirty="0"/>
              <a:t>Né </a:t>
            </a:r>
            <a:r>
              <a:rPr lang="fr-FR" dirty="0" err="1"/>
              <a:t>v’chîn</a:t>
            </a:r>
            <a:r>
              <a:rPr lang="fr-FR" dirty="0"/>
              <a:t> ma </a:t>
            </a:r>
            <a:r>
              <a:rPr lang="fr-FR" dirty="0" err="1"/>
              <a:t>couôsinne</a:t>
            </a:r>
            <a:r>
              <a:rPr lang="fr-FR" dirty="0"/>
              <a:t> ____        j’vos ai </a:t>
            </a:r>
            <a:r>
              <a:rPr lang="fr-FR" dirty="0" err="1"/>
              <a:t>pâlé</a:t>
            </a:r>
            <a:r>
              <a:rPr lang="fr-FR" dirty="0"/>
              <a:t>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C8D07-418B-EF43-8809-335DC799281E}"/>
              </a:ext>
            </a:extLst>
          </p:cNvPr>
          <p:cNvSpPr txBox="1"/>
          <p:nvPr/>
        </p:nvSpPr>
        <p:spPr>
          <a:xfrm>
            <a:off x="4229100" y="154372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tchi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35F90-3482-154F-9AF8-31DC26613157}"/>
              </a:ext>
            </a:extLst>
          </p:cNvPr>
          <p:cNvSpPr txBox="1"/>
          <p:nvPr/>
        </p:nvSpPr>
        <p:spPr>
          <a:xfrm>
            <a:off x="2971800" y="204572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tch</a:t>
            </a:r>
            <a:r>
              <a:rPr lang="en-US" sz="24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2495B-4500-D348-9A6A-EF801A3E631E}"/>
              </a:ext>
            </a:extLst>
          </p:cNvPr>
          <p:cNvSpPr txBox="1"/>
          <p:nvPr/>
        </p:nvSpPr>
        <p:spPr>
          <a:xfrm>
            <a:off x="4774602" y="26649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tchi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</a:t>
            </a:r>
            <a:r>
              <a:rPr lang="en-US" sz="24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D3EC0-5FB9-0A43-A30F-2B8E3F114C82}"/>
              </a:ext>
            </a:extLst>
          </p:cNvPr>
          <p:cNvSpPr txBox="1"/>
          <p:nvPr/>
        </p:nvSpPr>
        <p:spPr>
          <a:xfrm>
            <a:off x="2285551" y="3697399"/>
            <a:ext cx="173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tchi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39F39-5D3F-D445-BD61-7E37C52CBB06}"/>
              </a:ext>
            </a:extLst>
          </p:cNvPr>
          <p:cNvSpPr txBox="1"/>
          <p:nvPr/>
        </p:nvSpPr>
        <p:spPr>
          <a:xfrm>
            <a:off x="5116606" y="419133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tchi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F9FAD-8C9F-9243-A02D-24585254041E}"/>
              </a:ext>
            </a:extLst>
          </p:cNvPr>
          <p:cNvSpPr txBox="1"/>
          <p:nvPr/>
        </p:nvSpPr>
        <p:spPr>
          <a:xfrm>
            <a:off x="4457700" y="47736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qué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7E07A-9E53-C440-958B-E87A11B7E901}"/>
              </a:ext>
            </a:extLst>
          </p:cNvPr>
          <p:cNvSpPr txBox="1"/>
          <p:nvPr/>
        </p:nvSpPr>
        <p:spPr>
          <a:xfrm>
            <a:off x="4457700" y="532661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tchi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qué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83107C82-7A8B-3449-99BC-72302AF4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53" y="6298864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BE3B80B-3932-7544-AAAB-DE5B464241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8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en-GB" sz="1800" b="1" dirty="0"/>
              <a:t>TCHI, QUÉ </a:t>
            </a:r>
            <a:r>
              <a:rPr lang="en-GB" sz="1800" b="1" dirty="0" err="1"/>
              <a:t>ou</a:t>
            </a:r>
            <a:r>
              <a:rPr lang="en-GB" sz="1800" b="1" dirty="0"/>
              <a:t> DÉ TCHI QUÉ?</a:t>
            </a:r>
            <a:br>
              <a:rPr lang="en-GB" sz="1800" dirty="0"/>
            </a:br>
            <a:r>
              <a:rPr lang="en-GB" sz="2000" b="1" dirty="0"/>
              <a:t> </a:t>
            </a:r>
            <a:br>
              <a:rPr lang="en-GB" sz="2000" dirty="0"/>
            </a:br>
            <a:r>
              <a:rPr lang="en-GB" sz="2000" dirty="0"/>
              <a:t>1.Ne </a:t>
            </a:r>
            <a:r>
              <a:rPr lang="en-GB" sz="2000" dirty="0" err="1"/>
              <a:t>v’là</a:t>
            </a:r>
            <a:r>
              <a:rPr lang="en-GB" sz="2000" dirty="0"/>
              <a:t> la </a:t>
            </a:r>
            <a:r>
              <a:rPr lang="en-GB" sz="2000" dirty="0" err="1"/>
              <a:t>situâtion</a:t>
            </a:r>
            <a:r>
              <a:rPr lang="en-GB" sz="2000" dirty="0"/>
              <a:t> ______ j’ </a:t>
            </a:r>
            <a:r>
              <a:rPr lang="en-GB" sz="2000" dirty="0" err="1"/>
              <a:t>t’ai</a:t>
            </a:r>
            <a:r>
              <a:rPr lang="en-GB" sz="2000" dirty="0"/>
              <a:t> </a:t>
            </a:r>
            <a:r>
              <a:rPr lang="en-GB" sz="2000" dirty="0" err="1"/>
              <a:t>pâlé</a:t>
            </a:r>
            <a:r>
              <a:rPr lang="en-GB" sz="2000" dirty="0"/>
              <a:t> et _______ </a:t>
            </a:r>
            <a:r>
              <a:rPr lang="en-GB" sz="2000" dirty="0" err="1"/>
              <a:t>s’empiéthe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2.Lé </a:t>
            </a:r>
            <a:r>
              <a:rPr lang="en-GB" sz="2000" dirty="0" err="1"/>
              <a:t>garçon</a:t>
            </a:r>
            <a:r>
              <a:rPr lang="en-GB" sz="2000" dirty="0"/>
              <a:t> ______ s’ </a:t>
            </a:r>
            <a:r>
              <a:rPr lang="en-GB" sz="2000" dirty="0" err="1"/>
              <a:t>trouve</a:t>
            </a:r>
            <a:r>
              <a:rPr lang="en-GB" sz="2000" dirty="0"/>
              <a:t> </a:t>
            </a:r>
            <a:r>
              <a:rPr lang="en-GB" sz="2000" dirty="0" err="1"/>
              <a:t>ilà</a:t>
            </a:r>
            <a:r>
              <a:rPr lang="en-GB" sz="2000" dirty="0"/>
              <a:t> et ______ mange </a:t>
            </a:r>
            <a:r>
              <a:rPr lang="en-GB" sz="2000" dirty="0" err="1"/>
              <a:t>eune</a:t>
            </a:r>
            <a:r>
              <a:rPr lang="en-GB" sz="2000" dirty="0"/>
              <a:t> </a:t>
            </a:r>
            <a:r>
              <a:rPr lang="en-GB" sz="2000" dirty="0" err="1"/>
              <a:t>gliaiche</a:t>
            </a:r>
            <a:r>
              <a:rPr lang="en-GB" sz="2000" dirty="0"/>
              <a:t>, </a:t>
            </a:r>
            <a:r>
              <a:rPr lang="en-GB" sz="2000" dirty="0" err="1"/>
              <a:t>est</a:t>
            </a:r>
            <a:r>
              <a:rPr lang="en-GB" sz="2000" dirty="0"/>
              <a:t> man </a:t>
            </a:r>
            <a:r>
              <a:rPr lang="en-GB" sz="2000" dirty="0" err="1"/>
              <a:t>p’tit</a:t>
            </a:r>
            <a:r>
              <a:rPr lang="en-GB" sz="2000" dirty="0"/>
              <a:t> </a:t>
            </a:r>
            <a:r>
              <a:rPr lang="en-GB" sz="2000" dirty="0" err="1"/>
              <a:t>fréthe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3.Man chef </a:t>
            </a:r>
            <a:r>
              <a:rPr lang="en-GB" sz="2000" dirty="0" err="1"/>
              <a:t>veurt</a:t>
            </a:r>
            <a:r>
              <a:rPr lang="en-GB" sz="2000" dirty="0"/>
              <a:t> </a:t>
            </a:r>
            <a:r>
              <a:rPr lang="en-GB" sz="2000" dirty="0" err="1"/>
              <a:t>qué</a:t>
            </a:r>
            <a:r>
              <a:rPr lang="en-GB" sz="2000" dirty="0"/>
              <a:t> j’ </a:t>
            </a:r>
            <a:r>
              <a:rPr lang="en-GB" sz="2000" dirty="0" err="1"/>
              <a:t>reste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travas</a:t>
            </a:r>
            <a:r>
              <a:rPr lang="en-GB" sz="2000" dirty="0"/>
              <a:t> tard </a:t>
            </a:r>
            <a:r>
              <a:rPr lang="en-GB" sz="2000" dirty="0" err="1"/>
              <a:t>à</a:t>
            </a:r>
            <a:r>
              <a:rPr lang="en-GB" sz="2000" dirty="0"/>
              <a:t> </a:t>
            </a:r>
            <a:r>
              <a:rPr lang="en-GB" sz="2000" dirty="0" err="1"/>
              <a:t>ces</a:t>
            </a:r>
            <a:r>
              <a:rPr lang="en-GB" sz="2000" dirty="0"/>
              <a:t> </a:t>
            </a:r>
            <a:r>
              <a:rPr lang="en-GB" sz="2000" dirty="0" err="1"/>
              <a:t>sé</a:t>
            </a:r>
            <a:r>
              <a:rPr lang="en-GB" sz="2000" dirty="0"/>
              <a:t> </a:t>
            </a:r>
            <a:r>
              <a:rPr lang="en-GB" sz="2000" dirty="0" err="1"/>
              <a:t>à</a:t>
            </a:r>
            <a:r>
              <a:rPr lang="en-GB" sz="2000" dirty="0"/>
              <a:t> </a:t>
            </a:r>
            <a:r>
              <a:rPr lang="en-GB" sz="2000" dirty="0" err="1"/>
              <a:t>seule</a:t>
            </a:r>
            <a:r>
              <a:rPr lang="en-GB" sz="2000" dirty="0"/>
              <a:t> </a:t>
            </a:r>
            <a:r>
              <a:rPr lang="en-GB" sz="2000" dirty="0" err="1"/>
              <a:t>fîn</a:t>
            </a:r>
            <a:r>
              <a:rPr lang="en-GB" sz="2000" dirty="0"/>
              <a:t> </a:t>
            </a:r>
            <a:r>
              <a:rPr lang="en-GB" sz="2000" dirty="0" err="1"/>
              <a:t>d’finni</a:t>
            </a:r>
            <a:r>
              <a:rPr lang="en-GB" sz="2000" dirty="0"/>
              <a:t> </a:t>
            </a:r>
            <a:r>
              <a:rPr lang="en-GB" sz="2000" dirty="0" err="1"/>
              <a:t>l’travas</a:t>
            </a:r>
            <a:r>
              <a:rPr lang="en-GB" sz="2000" dirty="0"/>
              <a:t> _____ j’ </a:t>
            </a:r>
            <a:r>
              <a:rPr lang="en-GB" sz="2000" dirty="0" err="1"/>
              <a:t>n’ai</a:t>
            </a:r>
            <a:r>
              <a:rPr lang="en-GB" sz="2000" dirty="0"/>
              <a:t> </a:t>
            </a:r>
            <a:r>
              <a:rPr lang="en-GB" sz="2000" dirty="0" err="1"/>
              <a:t>pon</a:t>
            </a:r>
            <a:r>
              <a:rPr lang="en-GB" sz="2000" dirty="0"/>
              <a:t> </a:t>
            </a:r>
            <a:r>
              <a:rPr lang="en-GB" sz="2000" dirty="0" err="1"/>
              <a:t>acouo</a:t>
            </a:r>
            <a:r>
              <a:rPr lang="en-GB" sz="2000" dirty="0"/>
              <a:t> </a:t>
            </a:r>
            <a:r>
              <a:rPr lang="en-GB" sz="2000" dirty="0" err="1"/>
              <a:t>finni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4.La </a:t>
            </a:r>
            <a:r>
              <a:rPr lang="en-GB" sz="2000" dirty="0" err="1"/>
              <a:t>dgaîngue</a:t>
            </a:r>
            <a:r>
              <a:rPr lang="en-GB" sz="2000" dirty="0"/>
              <a:t> ______ </a:t>
            </a:r>
            <a:r>
              <a:rPr lang="en-GB" sz="2000" dirty="0" err="1"/>
              <a:t>j’aime</a:t>
            </a:r>
            <a:r>
              <a:rPr lang="en-GB" sz="2000" dirty="0"/>
              <a:t> </a:t>
            </a:r>
            <a:r>
              <a:rPr lang="en-GB" sz="2000" dirty="0" err="1"/>
              <a:t>lé</a:t>
            </a:r>
            <a:r>
              <a:rPr lang="en-GB" sz="2000" dirty="0"/>
              <a:t> pus, </a:t>
            </a:r>
            <a:r>
              <a:rPr lang="en-GB" sz="2000" dirty="0" err="1"/>
              <a:t>ch’est</a:t>
            </a:r>
            <a:r>
              <a:rPr lang="en-GB" sz="2000" dirty="0"/>
              <a:t> </a:t>
            </a:r>
            <a:r>
              <a:rPr lang="en-GB" sz="2000" dirty="0" err="1"/>
              <a:t>Badlabéques</a:t>
            </a:r>
            <a:r>
              <a:rPr lang="en-GB" sz="2000" dirty="0"/>
              <a:t>!</a:t>
            </a:r>
            <a:br>
              <a:rPr lang="en-GB" sz="2000" dirty="0"/>
            </a:br>
            <a:r>
              <a:rPr lang="en-GB" sz="2000" dirty="0"/>
              <a:t>6.Man </a:t>
            </a:r>
            <a:r>
              <a:rPr lang="en-GB" sz="2000" dirty="0" err="1"/>
              <a:t>péthe</a:t>
            </a:r>
            <a:r>
              <a:rPr lang="en-GB" sz="2000" dirty="0"/>
              <a:t> ________ </a:t>
            </a:r>
            <a:r>
              <a:rPr lang="en-GB" sz="2000" dirty="0" err="1"/>
              <a:t>est</a:t>
            </a:r>
            <a:r>
              <a:rPr lang="en-GB" sz="2000" dirty="0"/>
              <a:t> homme </a:t>
            </a:r>
            <a:r>
              <a:rPr lang="en-GB" sz="2000" dirty="0" err="1"/>
              <a:t>d’affaithes</a:t>
            </a:r>
            <a:r>
              <a:rPr lang="en-GB" sz="2000" dirty="0"/>
              <a:t> et ________ </a:t>
            </a:r>
            <a:r>
              <a:rPr lang="en-GB" sz="2000" dirty="0" err="1"/>
              <a:t>travâle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Ville, </a:t>
            </a:r>
            <a:r>
              <a:rPr lang="en-GB" sz="2000" dirty="0" err="1"/>
              <a:t>veurt</a:t>
            </a:r>
            <a:r>
              <a:rPr lang="en-GB" sz="2000" dirty="0"/>
              <a:t> </a:t>
            </a:r>
            <a:r>
              <a:rPr lang="en-GB" sz="2000" dirty="0" err="1"/>
              <a:t>tchitter</a:t>
            </a:r>
            <a:r>
              <a:rPr lang="en-GB" sz="2000" dirty="0"/>
              <a:t> san </a:t>
            </a:r>
            <a:r>
              <a:rPr lang="en-GB" sz="2000" dirty="0" err="1"/>
              <a:t>travas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7.La </a:t>
            </a:r>
            <a:r>
              <a:rPr lang="en-GB" sz="2000" dirty="0" err="1"/>
              <a:t>vaituthe</a:t>
            </a:r>
            <a:r>
              <a:rPr lang="en-GB" sz="2000" dirty="0"/>
              <a:t> ______ </a:t>
            </a:r>
            <a:r>
              <a:rPr lang="en-GB" sz="2000" dirty="0" err="1"/>
              <a:t>j’acatis</a:t>
            </a:r>
            <a:r>
              <a:rPr lang="en-GB" sz="2000" dirty="0"/>
              <a:t> </a:t>
            </a:r>
            <a:r>
              <a:rPr lang="en-GB" sz="2000" dirty="0" err="1"/>
              <a:t>l’aut</a:t>
            </a:r>
            <a:r>
              <a:rPr lang="en-GB" sz="2000" dirty="0"/>
              <a:t>’ jour et _____ </a:t>
            </a:r>
            <a:r>
              <a:rPr lang="en-GB" sz="2000" dirty="0" err="1"/>
              <a:t>m’coûotit</a:t>
            </a:r>
            <a:r>
              <a:rPr lang="en-GB" sz="2000" dirty="0"/>
              <a:t> </a:t>
            </a:r>
            <a:r>
              <a:rPr lang="en-GB" sz="2000" dirty="0" err="1"/>
              <a:t>eune</a:t>
            </a:r>
            <a:r>
              <a:rPr lang="en-GB" sz="2000" dirty="0"/>
              <a:t> </a:t>
            </a:r>
            <a:r>
              <a:rPr lang="en-GB" sz="2000" dirty="0" err="1"/>
              <a:t>forteune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r>
              <a:rPr lang="en-GB" sz="2000" dirty="0"/>
              <a:t> </a:t>
            </a:r>
            <a:r>
              <a:rPr lang="en-GB" sz="2000" dirty="0" err="1"/>
              <a:t>dêjà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délague</a:t>
            </a:r>
            <a:r>
              <a:rPr lang="en-GB" sz="2000" dirty="0"/>
              <a:t>!</a:t>
            </a:r>
            <a:br>
              <a:rPr lang="en-GB" sz="2000" dirty="0"/>
            </a:br>
            <a:r>
              <a:rPr lang="en-GB" sz="2000" dirty="0"/>
              <a:t>8.Les </a:t>
            </a:r>
            <a:r>
              <a:rPr lang="en-GB" sz="2000" dirty="0" err="1"/>
              <a:t>problièmes</a:t>
            </a:r>
            <a:r>
              <a:rPr lang="en-GB" sz="2000" dirty="0"/>
              <a:t> </a:t>
            </a:r>
            <a:r>
              <a:rPr lang="en-GB" sz="2000" dirty="0" err="1"/>
              <a:t>dé</a:t>
            </a:r>
            <a:r>
              <a:rPr lang="en-GB" sz="2000" dirty="0"/>
              <a:t> </a:t>
            </a:r>
            <a:r>
              <a:rPr lang="en-GB" sz="2000" dirty="0" err="1"/>
              <a:t>sou</a:t>
            </a:r>
            <a:r>
              <a:rPr lang="en-GB" sz="2000" dirty="0"/>
              <a:t> _______ </a:t>
            </a:r>
            <a:r>
              <a:rPr lang="en-GB" sz="2000" dirty="0" err="1"/>
              <a:t>j’avais</a:t>
            </a:r>
            <a:r>
              <a:rPr lang="en-GB" sz="2000" dirty="0"/>
              <a:t> </a:t>
            </a:r>
            <a:r>
              <a:rPr lang="en-GB" sz="2000" dirty="0" err="1"/>
              <a:t>l’année</a:t>
            </a:r>
            <a:r>
              <a:rPr lang="en-GB" sz="2000" dirty="0"/>
              <a:t> </a:t>
            </a:r>
            <a:r>
              <a:rPr lang="en-GB" sz="2000" dirty="0" err="1"/>
              <a:t>pâssée</a:t>
            </a:r>
            <a:r>
              <a:rPr lang="en-GB" sz="2000" dirty="0"/>
              <a:t> et _________  j’ </a:t>
            </a:r>
            <a:r>
              <a:rPr lang="en-GB" sz="2000" dirty="0" err="1"/>
              <a:t>t’avais</a:t>
            </a:r>
            <a:r>
              <a:rPr lang="en-GB" sz="2000" dirty="0"/>
              <a:t> </a:t>
            </a:r>
            <a:r>
              <a:rPr lang="en-GB" sz="2000" dirty="0" err="1"/>
              <a:t>pâlé</a:t>
            </a:r>
            <a:r>
              <a:rPr lang="en-GB" sz="2000" dirty="0"/>
              <a:t>, </a:t>
            </a:r>
            <a:r>
              <a:rPr lang="en-GB" sz="2000" dirty="0" err="1"/>
              <a:t>sont</a:t>
            </a:r>
            <a:r>
              <a:rPr lang="en-GB" sz="2000" dirty="0"/>
              <a:t> </a:t>
            </a:r>
            <a:r>
              <a:rPr lang="en-GB" sz="2000" dirty="0" err="1"/>
              <a:t>enfîn</a:t>
            </a:r>
            <a:r>
              <a:rPr lang="en-GB" sz="2000" dirty="0"/>
              <a:t> </a:t>
            </a:r>
            <a:r>
              <a:rPr lang="en-GB" sz="2000" dirty="0" err="1"/>
              <a:t>sortés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9.M’n </a:t>
            </a:r>
            <a:r>
              <a:rPr lang="en-GB" sz="2000" dirty="0" err="1"/>
              <a:t>êcole</a:t>
            </a:r>
            <a:r>
              <a:rPr lang="en-GB" sz="2000" dirty="0"/>
              <a:t> _____ </a:t>
            </a:r>
            <a:r>
              <a:rPr lang="en-GB" sz="2000" dirty="0" err="1"/>
              <a:t>j’aime</a:t>
            </a:r>
            <a:r>
              <a:rPr lang="en-GB" sz="2000" dirty="0"/>
              <a:t> </a:t>
            </a:r>
            <a:r>
              <a:rPr lang="en-GB" sz="2000" dirty="0" err="1"/>
              <a:t>tant</a:t>
            </a:r>
            <a:r>
              <a:rPr lang="en-GB" sz="2000" dirty="0"/>
              <a:t> et _______ </a:t>
            </a:r>
            <a:r>
              <a:rPr lang="en-GB" sz="2000" dirty="0" err="1"/>
              <a:t>s’trouve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Ville,  a ’</a:t>
            </a:r>
            <a:r>
              <a:rPr lang="en-GB" sz="2000" dirty="0" err="1"/>
              <a:t>té</a:t>
            </a:r>
            <a:r>
              <a:rPr lang="en-GB" sz="2000" dirty="0"/>
              <a:t> </a:t>
            </a:r>
            <a:r>
              <a:rPr lang="en-GB" sz="2000" dirty="0" err="1"/>
              <a:t>brûlée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10.L’acteu ________ </a:t>
            </a:r>
            <a:r>
              <a:rPr lang="en-GB" sz="2000" dirty="0" err="1"/>
              <a:t>j’t’ai</a:t>
            </a:r>
            <a:r>
              <a:rPr lang="en-GB" sz="2000" dirty="0"/>
              <a:t> </a:t>
            </a:r>
            <a:r>
              <a:rPr lang="en-GB" sz="2000" dirty="0" err="1"/>
              <a:t>pâlé</a:t>
            </a:r>
            <a:r>
              <a:rPr lang="en-GB" sz="2000" dirty="0"/>
              <a:t> a </a:t>
            </a:r>
            <a:r>
              <a:rPr lang="en-GB" sz="2000" dirty="0" err="1"/>
              <a:t>justement</a:t>
            </a:r>
            <a:r>
              <a:rPr lang="en-GB" sz="2000" dirty="0"/>
              <a:t> </a:t>
            </a:r>
            <a:r>
              <a:rPr lang="en-GB" sz="2000" dirty="0" err="1"/>
              <a:t>sorti</a:t>
            </a:r>
            <a:r>
              <a:rPr lang="en-GB" sz="2000" dirty="0"/>
              <a:t> un </a:t>
            </a:r>
            <a:r>
              <a:rPr lang="en-GB" sz="2000" dirty="0" err="1"/>
              <a:t>nouvieau</a:t>
            </a:r>
            <a:r>
              <a:rPr lang="en-GB" sz="2000" dirty="0"/>
              <a:t> film.</a:t>
            </a:r>
            <a:br>
              <a:rPr lang="en-GB" sz="2000" dirty="0"/>
            </a:br>
            <a:r>
              <a:rPr lang="en-GB" sz="2000" dirty="0"/>
              <a:t>11.Lé </a:t>
            </a:r>
            <a:r>
              <a:rPr lang="en-GB" sz="2000" dirty="0" err="1"/>
              <a:t>maît</a:t>
            </a:r>
            <a:r>
              <a:rPr lang="en-GB" sz="2000" dirty="0"/>
              <a:t>’ ________ nous </a:t>
            </a:r>
            <a:r>
              <a:rPr lang="en-GB" sz="2000" dirty="0" err="1"/>
              <a:t>dit</a:t>
            </a:r>
            <a:r>
              <a:rPr lang="en-GB" sz="2000" dirty="0"/>
              <a:t> </a:t>
            </a:r>
            <a:r>
              <a:rPr lang="en-GB" sz="2000" dirty="0" err="1"/>
              <a:t>raîque</a:t>
            </a:r>
            <a:r>
              <a:rPr lang="en-GB" sz="2000" dirty="0"/>
              <a:t> des </a:t>
            </a:r>
            <a:r>
              <a:rPr lang="en-GB" sz="2000" dirty="0" err="1"/>
              <a:t>bouonnes</a:t>
            </a:r>
            <a:r>
              <a:rPr lang="en-GB" sz="2000" dirty="0"/>
              <a:t> choses, </a:t>
            </a:r>
            <a:r>
              <a:rPr lang="en-GB" sz="2000" dirty="0" err="1"/>
              <a:t>sé</a:t>
            </a:r>
            <a:r>
              <a:rPr lang="en-GB" sz="2000" dirty="0"/>
              <a:t> </a:t>
            </a:r>
            <a:r>
              <a:rPr lang="en-GB" sz="2000" dirty="0" err="1"/>
              <a:t>r’tithit</a:t>
            </a:r>
            <a:r>
              <a:rPr lang="en-GB" sz="2000" dirty="0"/>
              <a:t> </a:t>
            </a:r>
            <a:r>
              <a:rPr lang="en-GB" sz="2000" dirty="0" err="1"/>
              <a:t>l’année</a:t>
            </a:r>
            <a:r>
              <a:rPr lang="en-GB" sz="2000" dirty="0"/>
              <a:t> </a:t>
            </a:r>
            <a:r>
              <a:rPr lang="en-GB" sz="2000" dirty="0" err="1"/>
              <a:t>pâssée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12.La </a:t>
            </a:r>
            <a:r>
              <a:rPr lang="en-GB" sz="2000" dirty="0" err="1"/>
              <a:t>lettre</a:t>
            </a:r>
            <a:r>
              <a:rPr lang="en-GB" sz="2000" dirty="0"/>
              <a:t> ________ </a:t>
            </a:r>
            <a:r>
              <a:rPr lang="en-GB" sz="2000" dirty="0" err="1"/>
              <a:t>j’avons</a:t>
            </a:r>
            <a:r>
              <a:rPr lang="en-GB" sz="2000" dirty="0"/>
              <a:t> </a:t>
            </a:r>
            <a:r>
              <a:rPr lang="en-GB" sz="2000" dirty="0" err="1"/>
              <a:t>r’çhu</a:t>
            </a:r>
            <a:r>
              <a:rPr lang="en-GB" sz="2000" dirty="0"/>
              <a:t> </a:t>
            </a:r>
            <a:r>
              <a:rPr lang="en-GB" sz="2000" dirty="0" err="1"/>
              <a:t>à</a:t>
            </a:r>
            <a:r>
              <a:rPr lang="en-GB" sz="2000" dirty="0"/>
              <a:t> </a:t>
            </a:r>
            <a:r>
              <a:rPr lang="en-GB" sz="2000" dirty="0" err="1"/>
              <a:t>matîn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r>
              <a:rPr lang="en-GB" sz="2000" dirty="0"/>
              <a:t> </a:t>
            </a:r>
            <a:r>
              <a:rPr lang="en-GB" sz="2000" dirty="0" err="1"/>
              <a:t>êffritante</a:t>
            </a:r>
            <a:r>
              <a:rPr lang="en-GB" sz="2000" dirty="0"/>
              <a:t>.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BB040D43-25BC-3746-9CF8-B53B2402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24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B7EF3D3-D491-EF44-8A7E-99FA15626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00365"/>
      </p:ext>
    </p:extLst>
  </p:cSld>
  <p:clrMapOvr>
    <a:masterClrMapping/>
  </p:clrMapOvr>
  <p:transition spd="slow" advTm="7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200400"/>
          </a:xfrm>
        </p:spPr>
        <p:txBody>
          <a:bodyPr>
            <a:normAutofit/>
          </a:bodyPr>
          <a:lstStyle/>
          <a:p>
            <a:r>
              <a:rPr lang="en-GB" sz="6000" b="1" i="1" dirty="0" err="1">
                <a:solidFill>
                  <a:schemeClr val="accent1"/>
                </a:solidFill>
              </a:rPr>
              <a:t>tchi</a:t>
            </a:r>
            <a:r>
              <a:rPr lang="en-GB" sz="6000" b="1" i="1" dirty="0"/>
              <a:t> or </a:t>
            </a:r>
            <a:r>
              <a:rPr lang="en-GB" sz="6000" b="1" i="1" dirty="0" err="1">
                <a:solidFill>
                  <a:srgbClr val="FF0000"/>
                </a:solidFill>
              </a:rPr>
              <a:t>qué</a:t>
            </a:r>
            <a:r>
              <a:rPr lang="en-GB" sz="6000" b="1" i="1" dirty="0"/>
              <a:t>??</a:t>
            </a:r>
            <a:br>
              <a:rPr lang="en-GB" sz="6000" b="1" i="1" dirty="0"/>
            </a:br>
            <a:r>
              <a:rPr lang="en-GB" sz="6000" b="1" i="1" dirty="0"/>
              <a:t>HOW TO CHOOSE?</a:t>
            </a:r>
          </a:p>
        </p:txBody>
      </p:sp>
      <p:pic>
        <p:nvPicPr>
          <p:cNvPr id="2050" name="Picture 2" descr="C:\Users\currys\AppData\Local\Microsoft\Windows\Temporary Internet Files\Content.IE5\OAIJ2U9X\MP90044217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4343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48963F82-5299-6C43-8627-9497F725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F94F8F2-596A-AD42-B84A-2C00F7324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1170"/>
      </p:ext>
    </p:extLst>
  </p:cSld>
  <p:clrMapOvr>
    <a:masterClrMapping/>
  </p:clrMapOvr>
  <p:transition spd="slow" advTm="3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6019799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br>
              <a:rPr lang="en-US" sz="2800" dirty="0">
                <a:solidFill>
                  <a:srgbClr val="FFC000"/>
                </a:solidFill>
              </a:rPr>
            </a:b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STEP 1: Think of the </a:t>
            </a:r>
            <a:r>
              <a:rPr lang="en-US" sz="2800" dirty="0" err="1">
                <a:solidFill>
                  <a:srgbClr val="FFC000"/>
                </a:solidFill>
              </a:rPr>
              <a:t>way(s</a:t>
            </a:r>
            <a:r>
              <a:rPr lang="en-US" sz="2800" dirty="0">
                <a:solidFill>
                  <a:srgbClr val="FFC000"/>
                </a:solidFill>
              </a:rPr>
              <a:t>) your 2 sentences can be merged together in order to be more complex and avoid the repetition.</a:t>
            </a:r>
            <a:br>
              <a:rPr lang="en-US" sz="2800" dirty="0">
                <a:solidFill>
                  <a:srgbClr val="FFC000"/>
                </a:solidFill>
              </a:rPr>
            </a:b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dirty="0"/>
              <a:t>The man lives next door.  The man is very nice.</a:t>
            </a:r>
            <a:br>
              <a:rPr lang="en-US" dirty="0"/>
            </a:br>
            <a:r>
              <a:rPr lang="en-US" dirty="0"/>
              <a:t>The man </a:t>
            </a:r>
            <a:r>
              <a:rPr lang="en-US" b="1" dirty="0"/>
              <a:t>who</a:t>
            </a:r>
            <a:r>
              <a:rPr lang="en-US" dirty="0"/>
              <a:t> lives next door is very nice. </a:t>
            </a:r>
            <a:br>
              <a:rPr lang="en-US" dirty="0"/>
            </a:br>
            <a:r>
              <a:rPr lang="en-US" b="1" dirty="0"/>
              <a:t>OR:</a:t>
            </a:r>
            <a:r>
              <a:rPr lang="en-US" dirty="0"/>
              <a:t> The man </a:t>
            </a:r>
            <a:r>
              <a:rPr lang="en-US" b="1" dirty="0"/>
              <a:t>who</a:t>
            </a:r>
            <a:r>
              <a:rPr lang="en-US" dirty="0"/>
              <a:t> is very nice lives next door.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. The book is red.  The book is on the table.</a:t>
            </a:r>
            <a:br>
              <a:rPr lang="en-US" dirty="0"/>
            </a:br>
            <a:r>
              <a:rPr lang="en-US" dirty="0"/>
              <a:t>The book </a:t>
            </a:r>
            <a:r>
              <a:rPr lang="en-US" b="1" dirty="0"/>
              <a:t>which</a:t>
            </a:r>
            <a:r>
              <a:rPr lang="en-US" dirty="0"/>
              <a:t> is red is on the table.</a:t>
            </a:r>
            <a:br>
              <a:rPr lang="en-US" dirty="0"/>
            </a:br>
            <a:r>
              <a:rPr lang="en-US" b="1" dirty="0"/>
              <a:t>OR: </a:t>
            </a:r>
            <a:r>
              <a:rPr lang="en-US" dirty="0"/>
              <a:t>The book </a:t>
            </a:r>
            <a:r>
              <a:rPr lang="en-GB" b="1" dirty="0"/>
              <a:t>which</a:t>
            </a:r>
            <a:r>
              <a:rPr lang="en-GB" dirty="0"/>
              <a:t> </a:t>
            </a:r>
            <a:r>
              <a:rPr lang="en-US" dirty="0"/>
              <a:t>is on the table is red.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. I saw a man.  The man was dark haired.</a:t>
            </a:r>
            <a:br>
              <a:rPr lang="en-US" dirty="0"/>
            </a:br>
            <a:r>
              <a:rPr lang="en-US" dirty="0"/>
              <a:t>I saw a man </a:t>
            </a:r>
            <a:r>
              <a:rPr lang="en-US" b="1" dirty="0"/>
              <a:t>who</a:t>
            </a:r>
            <a:r>
              <a:rPr lang="en-US" dirty="0"/>
              <a:t> was dark haired.</a:t>
            </a:r>
            <a:br>
              <a:rPr lang="en-US" dirty="0"/>
            </a:br>
            <a:r>
              <a:rPr lang="en-US" dirty="0"/>
              <a:t>OR: The man </a:t>
            </a:r>
            <a:r>
              <a:rPr lang="en-US" b="1" dirty="0"/>
              <a:t>(whom) </a:t>
            </a:r>
            <a:r>
              <a:rPr lang="en-US" dirty="0"/>
              <a:t>I saw was dark haired.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. I bought a book.  The book was cheap.</a:t>
            </a:r>
            <a:br>
              <a:rPr lang="en-US" dirty="0"/>
            </a:br>
            <a:r>
              <a:rPr lang="en-US" dirty="0"/>
              <a:t>I bought a book </a:t>
            </a:r>
            <a:r>
              <a:rPr lang="en-US" b="1" dirty="0"/>
              <a:t>which</a:t>
            </a:r>
            <a:r>
              <a:rPr lang="en-US" dirty="0"/>
              <a:t> was cheap.</a:t>
            </a:r>
            <a:br>
              <a:rPr lang="en-US" dirty="0"/>
            </a:br>
            <a:r>
              <a:rPr lang="en-US" dirty="0"/>
              <a:t>OR: The book </a:t>
            </a:r>
            <a:r>
              <a:rPr lang="en-US" b="1" dirty="0"/>
              <a:t>(which) </a:t>
            </a:r>
            <a:r>
              <a:rPr lang="en-US" dirty="0"/>
              <a:t>I bought was cheap.</a:t>
            </a:r>
            <a:br>
              <a:rPr lang="en-US" dirty="0"/>
            </a:br>
            <a:br>
              <a:rPr lang="en-US" dirty="0"/>
            </a:br>
            <a:br>
              <a:rPr lang="en-US" sz="2800" dirty="0">
                <a:solidFill>
                  <a:srgbClr val="FFC000"/>
                </a:solidFill>
              </a:rPr>
            </a:br>
            <a:br>
              <a:rPr lang="en-US" sz="2800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324600"/>
            <a:ext cx="6400800" cy="228600"/>
          </a:xfrm>
        </p:spPr>
        <p:txBody>
          <a:bodyPr>
            <a:normAutofit fontScale="25000" lnSpcReduction="2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 </a:t>
            </a:r>
            <a:endParaRPr lang="en-US" sz="3600" b="1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C42B9CE9-D8A3-4440-AAFA-8114E400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399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3EEC793-13F4-B946-B7D4-934495B3E4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260014"/>
      </p:ext>
    </p:extLst>
  </p:cSld>
  <p:clrMapOvr>
    <a:masterClrMapping/>
  </p:clrMapOvr>
  <p:transition spd="slow" advTm="7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STEP 2:  Choose the correct relative pronoun depending on the role it has within your sentence.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You use </a:t>
            </a:r>
            <a:r>
              <a:rPr lang="en-US" b="1" u="sng" dirty="0" err="1">
                <a:solidFill>
                  <a:schemeClr val="accent1"/>
                </a:solidFill>
              </a:rPr>
              <a:t>tchi</a:t>
            </a:r>
            <a:r>
              <a:rPr lang="en-US" b="1" u="sng" dirty="0">
                <a:solidFill>
                  <a:schemeClr val="accent1"/>
                </a:solidFill>
              </a:rPr>
              <a:t> or </a:t>
            </a:r>
            <a:r>
              <a:rPr lang="en-US" b="1" u="sng" dirty="0" err="1">
                <a:solidFill>
                  <a:schemeClr val="accent1"/>
                </a:solidFill>
              </a:rPr>
              <a:t>tch</a:t>
            </a:r>
            <a:r>
              <a:rPr lang="en-US" b="1" u="sng" dirty="0">
                <a:solidFill>
                  <a:schemeClr val="accent1"/>
                </a:solidFill>
              </a:rPr>
              <a:t>’</a:t>
            </a:r>
            <a:r>
              <a:rPr lang="en-US" dirty="0"/>
              <a:t> when the word you’re referring back to (the noun it replaces) is the </a:t>
            </a:r>
            <a:r>
              <a:rPr lang="en-US" b="1" dirty="0">
                <a:solidFill>
                  <a:srgbClr val="FF0000"/>
                </a:solidFill>
                <a:hlinkClick r:id="rId5"/>
              </a:rPr>
              <a:t>subject</a:t>
            </a:r>
            <a:r>
              <a:rPr lang="en-US" dirty="0"/>
              <a:t> of the </a:t>
            </a:r>
            <a:r>
              <a:rPr lang="en-US" b="1" dirty="0"/>
              <a:t>verb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Similarly, you use </a:t>
            </a:r>
            <a:r>
              <a:rPr lang="en-US" b="1" u="sng" dirty="0" err="1">
                <a:solidFill>
                  <a:srgbClr val="FF0000"/>
                </a:solidFill>
              </a:rPr>
              <a:t>qué</a:t>
            </a:r>
            <a:r>
              <a:rPr lang="en-US" b="1" u="sng" dirty="0">
                <a:solidFill>
                  <a:srgbClr val="FF0000"/>
                </a:solidFill>
              </a:rPr>
              <a:t> or </a:t>
            </a:r>
            <a:r>
              <a:rPr lang="en-US" b="1" u="sng" dirty="0" err="1">
                <a:solidFill>
                  <a:srgbClr val="FF0000"/>
                </a:solidFill>
              </a:rPr>
              <a:t>qu</a:t>
            </a:r>
            <a:r>
              <a:rPr lang="en-US" b="1" u="sng" dirty="0">
                <a:solidFill>
                  <a:srgbClr val="FF0000"/>
                </a:solidFill>
              </a:rPr>
              <a:t>’</a:t>
            </a:r>
            <a:r>
              <a:rPr lang="en-US" dirty="0"/>
              <a:t> when the word you’re referring back to (the noun it replaces) is the </a:t>
            </a:r>
            <a:r>
              <a:rPr lang="en-US" b="1" u="sng" dirty="0">
                <a:solidFill>
                  <a:srgbClr val="FF0000"/>
                </a:solidFill>
              </a:rPr>
              <a:t>object</a:t>
            </a:r>
            <a:r>
              <a:rPr lang="en-US" dirty="0"/>
              <a:t> of the </a:t>
            </a:r>
            <a:r>
              <a:rPr lang="en-US" b="1" dirty="0"/>
              <a:t>verb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C7D7DC9B-20D1-7948-9F58-10FDA7DC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436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F6A2817-0338-7041-8EB5-E05C458248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68420"/>
      </p:ext>
    </p:extLst>
  </p:cSld>
  <p:clrMapOvr>
    <a:masterClrMapping/>
  </p:clrMapOvr>
  <p:transition spd="slow" advTm="7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Tchi</a:t>
            </a:r>
            <a:r>
              <a:rPr lang="en-US" dirty="0"/>
              <a:t> = who/which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use </a:t>
            </a:r>
            <a:r>
              <a:rPr lang="en-US" sz="2400" b="1" dirty="0" err="1"/>
              <a:t>tchi</a:t>
            </a:r>
            <a:r>
              <a:rPr lang="en-US" sz="2400" dirty="0"/>
              <a:t> not when the word you’re referring back to is the </a:t>
            </a:r>
            <a:r>
              <a:rPr lang="en-US" sz="2400" b="1" dirty="0">
                <a:solidFill>
                  <a:srgbClr val="FF0000"/>
                </a:solidFill>
                <a:hlinkClick r:id="rId5"/>
              </a:rPr>
              <a:t>subject</a:t>
            </a:r>
            <a:r>
              <a:rPr lang="en-US" sz="2400" dirty="0"/>
              <a:t> of the </a:t>
            </a:r>
            <a:r>
              <a:rPr lang="en-US" sz="2400" b="1" dirty="0"/>
              <a:t>verb.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 err="1"/>
              <a:t>Lé</a:t>
            </a:r>
            <a:r>
              <a:rPr lang="en-US" sz="2400" dirty="0"/>
              <a:t> </a:t>
            </a:r>
            <a:r>
              <a:rPr lang="en-US" sz="2400" dirty="0" err="1"/>
              <a:t>bouônhomme</a:t>
            </a:r>
            <a:r>
              <a:rPr lang="en-US" sz="2400" dirty="0"/>
              <a:t> </a:t>
            </a:r>
            <a:r>
              <a:rPr lang="en-US" sz="2400" dirty="0" err="1"/>
              <a:t>démeuthe</a:t>
            </a:r>
            <a:r>
              <a:rPr lang="en-US" sz="2400" dirty="0"/>
              <a:t> </a:t>
            </a:r>
            <a:r>
              <a:rPr lang="en-US" sz="2400" dirty="0" err="1">
                <a:latin typeface="Times New Roman"/>
                <a:cs typeface="Times New Roman"/>
              </a:rPr>
              <a:t>à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côté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d’siez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mé</a:t>
            </a:r>
            <a:r>
              <a:rPr lang="en-US" sz="2400" dirty="0">
                <a:latin typeface="Times New Roman"/>
                <a:cs typeface="Times New Roman"/>
              </a:rPr>
              <a:t>.  Il </a:t>
            </a:r>
            <a:r>
              <a:rPr lang="en-US" sz="2400" dirty="0" err="1">
                <a:latin typeface="Times New Roman"/>
                <a:cs typeface="Times New Roman"/>
              </a:rPr>
              <a:t>est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hardi</a:t>
            </a:r>
            <a:r>
              <a:rPr lang="en-US" sz="2400" dirty="0">
                <a:latin typeface="Times New Roman"/>
                <a:cs typeface="Times New Roman"/>
              </a:rPr>
              <a:t> brave. 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                		 </a:t>
            </a:r>
          </a:p>
          <a:p>
            <a:pPr marL="457200" lvl="1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 err="1"/>
              <a:t>Lé</a:t>
            </a:r>
            <a:r>
              <a:rPr lang="en-US" sz="2400" dirty="0"/>
              <a:t> </a:t>
            </a:r>
            <a:r>
              <a:rPr lang="en-US" sz="2400" dirty="0" err="1"/>
              <a:t>bouônhomme</a:t>
            </a:r>
            <a:r>
              <a:rPr lang="en-US" sz="2400" dirty="0"/>
              <a:t> </a:t>
            </a:r>
            <a:r>
              <a:rPr lang="en-US" sz="2400" b="1" dirty="0" err="1"/>
              <a:t>tchi</a:t>
            </a:r>
            <a:r>
              <a:rPr lang="en-US" sz="2400" dirty="0"/>
              <a:t> </a:t>
            </a:r>
            <a:r>
              <a:rPr lang="en-US" sz="2400" dirty="0" err="1"/>
              <a:t>d’meuthe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côté</a:t>
            </a:r>
            <a:r>
              <a:rPr lang="en-US" sz="2400" dirty="0"/>
              <a:t> </a:t>
            </a:r>
            <a:r>
              <a:rPr lang="en-US" sz="2400" dirty="0" err="1"/>
              <a:t>d’siez</a:t>
            </a:r>
            <a:r>
              <a:rPr lang="en-US" sz="2400" dirty="0"/>
              <a:t> </a:t>
            </a:r>
            <a:r>
              <a:rPr lang="en-US" sz="2400" dirty="0" err="1"/>
              <a:t>mé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hardi</a:t>
            </a:r>
            <a:r>
              <a:rPr lang="en-US" sz="2400" dirty="0"/>
              <a:t> brave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r>
              <a:rPr lang="en-US" sz="2400" dirty="0"/>
              <a:t> = The man </a:t>
            </a:r>
            <a:r>
              <a:rPr lang="en-US" sz="2400" b="1" dirty="0"/>
              <a:t>who</a:t>
            </a:r>
            <a:r>
              <a:rPr lang="en-US" sz="2400" dirty="0"/>
              <a:t> lives next door is very nice.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BA3E3D99-6B99-824D-84C0-0D0971FE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277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979342F-A8C3-FD44-BD02-09364004F8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Tch</a:t>
            </a:r>
            <a:r>
              <a:rPr lang="en-US" dirty="0"/>
              <a:t>’ = who/which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use </a:t>
            </a:r>
            <a:r>
              <a:rPr lang="en-US" sz="2400" b="1" dirty="0" err="1"/>
              <a:t>tch</a:t>
            </a:r>
            <a:r>
              <a:rPr lang="en-US" sz="2400" b="1" dirty="0"/>
              <a:t>’</a:t>
            </a:r>
            <a:r>
              <a:rPr lang="en-US" sz="2400" dirty="0"/>
              <a:t> when the word you’re referring back to is the </a:t>
            </a:r>
            <a:r>
              <a:rPr lang="en-US" sz="2400" b="1" dirty="0">
                <a:solidFill>
                  <a:srgbClr val="FF0000"/>
                </a:solidFill>
                <a:hlinkClick r:id="rId4"/>
              </a:rPr>
              <a:t>subject</a:t>
            </a:r>
            <a:r>
              <a:rPr lang="en-US" sz="2400" dirty="0"/>
              <a:t> of the </a:t>
            </a:r>
            <a:r>
              <a:rPr lang="en-US" sz="2400" b="1" dirty="0"/>
              <a:t>verb </a:t>
            </a:r>
            <a:r>
              <a:rPr lang="en-US" sz="2400" dirty="0"/>
              <a:t>and precedes a verb starting with a vowel: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err="1"/>
              <a:t>Lé</a:t>
            </a:r>
            <a:r>
              <a:rPr lang="en-US" sz="2400" dirty="0"/>
              <a:t> livre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rouoge</a:t>
            </a:r>
            <a:r>
              <a:rPr lang="en-US" sz="2400" dirty="0"/>
              <a:t>. </a:t>
            </a:r>
            <a:r>
              <a:rPr lang="en-US" sz="2400" dirty="0" err="1"/>
              <a:t>Lé</a:t>
            </a:r>
            <a:r>
              <a:rPr lang="en-US" sz="2400" dirty="0"/>
              <a:t> livre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la </a:t>
            </a:r>
            <a:r>
              <a:rPr lang="en-US" sz="2400" dirty="0" err="1"/>
              <a:t>tabl’ye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>
                <a:latin typeface="Times New Roman"/>
                <a:cs typeface="Times New Roman"/>
              </a:rPr>
            </a:br>
            <a:endParaRPr lang="en-US" sz="2400" dirty="0"/>
          </a:p>
          <a:p>
            <a:pPr marL="457200" lvl="1" indent="0">
              <a:buNone/>
            </a:pPr>
            <a:r>
              <a:rPr lang="en-US" sz="2400" dirty="0" err="1"/>
              <a:t>Lé</a:t>
            </a:r>
            <a:r>
              <a:rPr lang="en-US" sz="2400" dirty="0"/>
              <a:t> livre </a:t>
            </a:r>
            <a:r>
              <a:rPr lang="en-US" sz="2400" b="1" dirty="0" err="1"/>
              <a:t>tch’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rouoge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la </a:t>
            </a:r>
            <a:r>
              <a:rPr lang="en-US" sz="2400" dirty="0" err="1"/>
              <a:t>tabl’ye</a:t>
            </a:r>
            <a:r>
              <a:rPr lang="en-US" sz="2400" dirty="0"/>
              <a:t>.  = The book which is red is on the table.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 err="1"/>
              <a:t>Lé</a:t>
            </a:r>
            <a:r>
              <a:rPr lang="en-US" sz="2400" dirty="0"/>
              <a:t> livre </a:t>
            </a:r>
            <a:r>
              <a:rPr lang="en-US" sz="2400" b="1" dirty="0" err="1"/>
              <a:t>tch’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la </a:t>
            </a:r>
            <a:r>
              <a:rPr lang="en-US" sz="2400" dirty="0" err="1"/>
              <a:t>tabl’ye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rouoge</a:t>
            </a:r>
            <a:r>
              <a:rPr lang="en-US" sz="2400" dirty="0"/>
              <a:t>. = The book </a:t>
            </a:r>
            <a:r>
              <a:rPr lang="en-US" sz="2400" b="1" dirty="0"/>
              <a:t>which</a:t>
            </a:r>
            <a:r>
              <a:rPr lang="en-US" sz="2400" dirty="0"/>
              <a:t> is on the table is red.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FC585C79-762F-7645-9931-4E07D827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277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3E1F7BD-1A69-A84C-A122-C80574999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73288"/>
      </p:ext>
    </p:extLst>
  </p:cSld>
  <p:clrMapOvr>
    <a:masterClrMapping/>
  </p:clrMapOvr>
  <p:transition spd="slow" advTm="15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Qué</a:t>
            </a:r>
            <a:r>
              <a:rPr lang="en-US" dirty="0"/>
              <a:t> = who/which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600" dirty="0"/>
              <a:t>Similarly, you use </a:t>
            </a:r>
            <a:r>
              <a:rPr lang="en-US" sz="9600" b="1" dirty="0" err="1"/>
              <a:t>qué</a:t>
            </a:r>
            <a:r>
              <a:rPr lang="en-US" sz="9600" dirty="0"/>
              <a:t> when the word you’re referring back to is the </a:t>
            </a:r>
            <a:r>
              <a:rPr lang="en-US" sz="9600" b="1" u="sng" dirty="0">
                <a:solidFill>
                  <a:srgbClr val="FF0000"/>
                </a:solidFill>
              </a:rPr>
              <a:t>object</a:t>
            </a:r>
            <a:r>
              <a:rPr lang="en-US" sz="9600" dirty="0"/>
              <a:t> of the </a:t>
            </a:r>
            <a:r>
              <a:rPr lang="en-US" sz="9600" b="1" dirty="0"/>
              <a:t>verb</a:t>
            </a:r>
            <a:r>
              <a:rPr lang="en-US" sz="9600" dirty="0"/>
              <a:t>: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 </a:t>
            </a:r>
            <a:r>
              <a:rPr lang="en-US" sz="11200" dirty="0" err="1"/>
              <a:t>J’vis</a:t>
            </a:r>
            <a:r>
              <a:rPr lang="en-US" sz="11200" dirty="0"/>
              <a:t> un </a:t>
            </a:r>
            <a:r>
              <a:rPr lang="en-US" sz="11200" dirty="0" err="1"/>
              <a:t>bouôhomme</a:t>
            </a:r>
            <a:r>
              <a:rPr lang="en-US" sz="11200" dirty="0"/>
              <a:t>. </a:t>
            </a:r>
            <a:r>
              <a:rPr lang="en-US" sz="11200" dirty="0" err="1"/>
              <a:t>Lé</a:t>
            </a:r>
            <a:r>
              <a:rPr lang="en-US" sz="11200" dirty="0"/>
              <a:t> </a:t>
            </a:r>
            <a:r>
              <a:rPr lang="en-US" sz="11200" dirty="0" err="1"/>
              <a:t>bouônhomme</a:t>
            </a:r>
            <a:r>
              <a:rPr lang="en-US" sz="11200" dirty="0"/>
              <a:t> </a:t>
            </a:r>
            <a:r>
              <a:rPr lang="en-US" sz="11200" dirty="0">
                <a:latin typeface="Times New Roman"/>
                <a:cs typeface="Times New Roman"/>
              </a:rPr>
              <a:t>’</a:t>
            </a:r>
            <a:r>
              <a:rPr lang="en-US" sz="11200" dirty="0" err="1">
                <a:latin typeface="Times New Roman"/>
                <a:cs typeface="Times New Roman"/>
              </a:rPr>
              <a:t>tait</a:t>
            </a:r>
            <a:r>
              <a:rPr lang="en-US" sz="11200" dirty="0">
                <a:latin typeface="Times New Roman"/>
                <a:cs typeface="Times New Roman"/>
              </a:rPr>
              <a:t> </a:t>
            </a:r>
            <a:r>
              <a:rPr lang="en-US" sz="11200" dirty="0" err="1">
                <a:latin typeface="Times New Roman"/>
                <a:cs typeface="Times New Roman"/>
              </a:rPr>
              <a:t>brun</a:t>
            </a:r>
            <a:r>
              <a:rPr lang="en-US" sz="11200" dirty="0">
                <a:latin typeface="Times New Roman"/>
                <a:cs typeface="Times New Roman"/>
              </a:rPr>
              <a:t>.</a:t>
            </a:r>
            <a:br>
              <a:rPr lang="en-US" sz="11200" dirty="0"/>
            </a:br>
            <a:r>
              <a:rPr lang="en-US" sz="11200" dirty="0"/>
              <a:t>	               </a:t>
            </a:r>
            <a:endParaRPr lang="en-US" sz="7200" dirty="0"/>
          </a:p>
          <a:p>
            <a:endParaRPr lang="en-US" sz="7200" dirty="0"/>
          </a:p>
          <a:p>
            <a:r>
              <a:rPr lang="en-US" sz="11200" dirty="0" err="1"/>
              <a:t>Lé</a:t>
            </a:r>
            <a:r>
              <a:rPr lang="en-US" sz="11200" dirty="0"/>
              <a:t> </a:t>
            </a:r>
            <a:r>
              <a:rPr lang="en-US" sz="11200" dirty="0" err="1"/>
              <a:t>bouônhomme</a:t>
            </a:r>
            <a:r>
              <a:rPr lang="en-US" sz="11200" dirty="0"/>
              <a:t> </a:t>
            </a:r>
            <a:r>
              <a:rPr lang="en-US" sz="11200" dirty="0" err="1"/>
              <a:t>qué</a:t>
            </a:r>
            <a:r>
              <a:rPr lang="en-US" sz="11200" dirty="0"/>
              <a:t> </a:t>
            </a:r>
            <a:r>
              <a:rPr lang="en-US" sz="11200" dirty="0" err="1"/>
              <a:t>j’vis</a:t>
            </a:r>
            <a:r>
              <a:rPr lang="en-US" sz="11200" dirty="0"/>
              <a:t> </a:t>
            </a:r>
            <a:r>
              <a:rPr lang="en-US" sz="11200" dirty="0">
                <a:latin typeface="Times New Roman"/>
                <a:cs typeface="Times New Roman"/>
              </a:rPr>
              <a:t>’</a:t>
            </a:r>
            <a:r>
              <a:rPr lang="en-US" sz="11200" dirty="0" err="1">
                <a:latin typeface="Times New Roman"/>
                <a:cs typeface="Times New Roman"/>
              </a:rPr>
              <a:t>tait</a:t>
            </a:r>
            <a:r>
              <a:rPr lang="en-US" sz="11200" dirty="0">
                <a:latin typeface="Times New Roman"/>
                <a:cs typeface="Times New Roman"/>
              </a:rPr>
              <a:t> </a:t>
            </a:r>
            <a:r>
              <a:rPr lang="en-US" sz="11200" dirty="0" err="1">
                <a:latin typeface="Times New Roman"/>
                <a:cs typeface="Times New Roman"/>
              </a:rPr>
              <a:t>brun</a:t>
            </a:r>
            <a:r>
              <a:rPr lang="en-US" sz="11200" dirty="0">
                <a:latin typeface="Times New Roman"/>
                <a:cs typeface="Times New Roman"/>
              </a:rPr>
              <a:t>.</a:t>
            </a:r>
          </a:p>
          <a:p>
            <a:endParaRPr lang="en-US" sz="11200" dirty="0">
              <a:latin typeface="Times New Roman"/>
              <a:cs typeface="Times New Roman"/>
            </a:endParaRPr>
          </a:p>
          <a:p>
            <a:r>
              <a:rPr lang="en-US" sz="11200" dirty="0">
                <a:latin typeface="Times New Roman"/>
                <a:cs typeface="Times New Roman"/>
              </a:rPr>
              <a:t> = </a:t>
            </a:r>
            <a:r>
              <a:rPr lang="en-US" sz="9600" dirty="0">
                <a:latin typeface="Times New Roman"/>
                <a:cs typeface="Times New Roman"/>
              </a:rPr>
              <a:t>The man (whom) I saw was dark haired.		</a:t>
            </a:r>
            <a:endParaRPr lang="en-US" sz="9600" dirty="0">
              <a:solidFill>
                <a:srgbClr val="00B050"/>
              </a:solidFill>
            </a:endParaRPr>
          </a:p>
          <a:p>
            <a:endParaRPr lang="en-US" sz="1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1200" dirty="0">
                <a:latin typeface="Times New Roman"/>
                <a:cs typeface="Times New Roman"/>
              </a:rPr>
              <a:t>		</a:t>
            </a:r>
            <a:br>
              <a:rPr lang="en-US" sz="11200" dirty="0">
                <a:solidFill>
                  <a:srgbClr val="FFC000"/>
                </a:solidFill>
              </a:rPr>
            </a:br>
            <a:endParaRPr lang="en-US" sz="11200" dirty="0"/>
          </a:p>
          <a:p>
            <a:pPr marL="457200" lvl="1" indent="0">
              <a:buNone/>
            </a:pPr>
            <a:endParaRPr lang="en-US" sz="7200" dirty="0"/>
          </a:p>
          <a:p>
            <a:endParaRPr lang="en-US" sz="7200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A1E787AE-20DD-884D-AAD9-DBEFED7E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277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E38B460-9D1A-114F-BC31-E5D686C39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Tm="112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Qu’ = who/which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1200" dirty="0"/>
              <a:t>Similarly, you use </a:t>
            </a:r>
            <a:r>
              <a:rPr lang="en-US" sz="11200" b="1" dirty="0" err="1"/>
              <a:t>qu</a:t>
            </a:r>
            <a:r>
              <a:rPr lang="en-US" sz="11200" b="1" dirty="0"/>
              <a:t>’</a:t>
            </a:r>
            <a:r>
              <a:rPr lang="en-US" sz="11200" dirty="0"/>
              <a:t> when the word you’re referring back to is the </a:t>
            </a:r>
            <a:r>
              <a:rPr lang="en-US" sz="11200" b="1" u="sng" dirty="0">
                <a:solidFill>
                  <a:srgbClr val="FF0000"/>
                </a:solidFill>
              </a:rPr>
              <a:t>object</a:t>
            </a:r>
            <a:r>
              <a:rPr lang="en-US" sz="11200" dirty="0"/>
              <a:t> of the </a:t>
            </a:r>
            <a:r>
              <a:rPr lang="en-US" sz="11200" b="1" dirty="0"/>
              <a:t>verb</a:t>
            </a:r>
            <a:r>
              <a:rPr lang="en-US" sz="11200" dirty="0"/>
              <a:t> and precedes a verb starting with a vowel: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accent1"/>
                </a:solidFill>
              </a:rPr>
              <a:t> </a:t>
            </a:r>
            <a:endParaRPr lang="en-US" sz="9600" dirty="0">
              <a:latin typeface="Times New Roman"/>
              <a:cs typeface="Times New Roman"/>
            </a:endParaRPr>
          </a:p>
          <a:p>
            <a:r>
              <a:rPr lang="en-US" sz="7200" dirty="0"/>
              <a:t> </a:t>
            </a:r>
            <a:r>
              <a:rPr lang="en-US" sz="11200" dirty="0"/>
              <a:t>Il </a:t>
            </a:r>
            <a:r>
              <a:rPr lang="en-US" sz="11200" dirty="0" err="1"/>
              <a:t>acatit</a:t>
            </a:r>
            <a:r>
              <a:rPr lang="en-US" sz="11200" dirty="0">
                <a:latin typeface="Times New Roman"/>
                <a:cs typeface="Times New Roman"/>
              </a:rPr>
              <a:t> un livre. </a:t>
            </a:r>
            <a:r>
              <a:rPr lang="en-US" sz="11200" dirty="0" err="1">
                <a:latin typeface="Times New Roman"/>
                <a:cs typeface="Times New Roman"/>
              </a:rPr>
              <a:t>Lé</a:t>
            </a:r>
            <a:r>
              <a:rPr lang="en-US" sz="11200" dirty="0">
                <a:latin typeface="Times New Roman"/>
                <a:cs typeface="Times New Roman"/>
              </a:rPr>
              <a:t> livre </a:t>
            </a:r>
            <a:r>
              <a:rPr lang="en-US" sz="11200" dirty="0" err="1">
                <a:latin typeface="Times New Roman"/>
                <a:cs typeface="Times New Roman"/>
              </a:rPr>
              <a:t>n’était</a:t>
            </a:r>
            <a:r>
              <a:rPr lang="en-US" sz="11200" dirty="0">
                <a:latin typeface="Times New Roman"/>
                <a:cs typeface="Times New Roman"/>
              </a:rPr>
              <a:t> </a:t>
            </a:r>
            <a:r>
              <a:rPr lang="en-US" sz="11200" dirty="0" err="1">
                <a:latin typeface="Times New Roman"/>
                <a:cs typeface="Times New Roman"/>
              </a:rPr>
              <a:t>pon</a:t>
            </a:r>
            <a:r>
              <a:rPr lang="en-US" sz="11200" dirty="0">
                <a:latin typeface="Times New Roman"/>
                <a:cs typeface="Times New Roman"/>
              </a:rPr>
              <a:t> chi. </a:t>
            </a:r>
            <a:br>
              <a:rPr lang="en-US" sz="11200" dirty="0">
                <a:latin typeface="Times New Roman"/>
                <a:cs typeface="Times New Roman"/>
              </a:rPr>
            </a:br>
            <a:endParaRPr lang="en-US" sz="7200" dirty="0">
              <a:latin typeface="Times New Roman"/>
              <a:cs typeface="Times New Roman"/>
            </a:endParaRPr>
          </a:p>
          <a:p>
            <a:r>
              <a:rPr lang="en-US" sz="11200" dirty="0" err="1">
                <a:latin typeface="Times New Roman"/>
                <a:cs typeface="Times New Roman"/>
              </a:rPr>
              <a:t>Lé</a:t>
            </a:r>
            <a:r>
              <a:rPr lang="en-US" sz="11200" dirty="0">
                <a:latin typeface="Times New Roman"/>
                <a:cs typeface="Times New Roman"/>
              </a:rPr>
              <a:t> livre </a:t>
            </a:r>
            <a:r>
              <a:rPr lang="en-US" sz="11200" dirty="0" err="1">
                <a:latin typeface="Times New Roman"/>
                <a:cs typeface="Times New Roman"/>
              </a:rPr>
              <a:t>qu</a:t>
            </a:r>
            <a:r>
              <a:rPr lang="en-US" sz="11200" dirty="0">
                <a:latin typeface="Times New Roman"/>
                <a:cs typeface="Times New Roman"/>
              </a:rPr>
              <a:t>’ </a:t>
            </a:r>
            <a:r>
              <a:rPr lang="en-US" sz="11200" dirty="0" err="1">
                <a:latin typeface="Times New Roman"/>
                <a:cs typeface="Times New Roman"/>
              </a:rPr>
              <a:t>il’acatit</a:t>
            </a:r>
            <a:r>
              <a:rPr lang="en-US" sz="11200" dirty="0">
                <a:latin typeface="Times New Roman"/>
                <a:cs typeface="Times New Roman"/>
              </a:rPr>
              <a:t> </a:t>
            </a:r>
            <a:r>
              <a:rPr lang="en-US" sz="11200" dirty="0" err="1">
                <a:latin typeface="Times New Roman"/>
                <a:cs typeface="Times New Roman"/>
              </a:rPr>
              <a:t>n’tait</a:t>
            </a:r>
            <a:r>
              <a:rPr lang="en-US" sz="11200" dirty="0">
                <a:latin typeface="Times New Roman"/>
                <a:cs typeface="Times New Roman"/>
              </a:rPr>
              <a:t> </a:t>
            </a:r>
            <a:r>
              <a:rPr lang="en-US" sz="11200" dirty="0" err="1">
                <a:latin typeface="Times New Roman"/>
                <a:cs typeface="Times New Roman"/>
              </a:rPr>
              <a:t>pon</a:t>
            </a:r>
            <a:r>
              <a:rPr lang="en-US" sz="11200" dirty="0">
                <a:latin typeface="Times New Roman"/>
                <a:cs typeface="Times New Roman"/>
              </a:rPr>
              <a:t> chi = </a:t>
            </a:r>
          </a:p>
          <a:p>
            <a:r>
              <a:rPr lang="en-US" sz="11200" dirty="0">
                <a:latin typeface="Times New Roman"/>
                <a:cs typeface="Times New Roman"/>
              </a:rPr>
              <a:t>The book he bought wasn’t expensive.			</a:t>
            </a:r>
          </a:p>
          <a:p>
            <a:pPr marL="0" indent="0">
              <a:buNone/>
            </a:pPr>
            <a:r>
              <a:rPr lang="en-US" sz="11200" dirty="0">
                <a:latin typeface="Times New Roman"/>
                <a:cs typeface="Times New Roman"/>
              </a:rPr>
              <a:t>      </a:t>
            </a:r>
            <a:br>
              <a:rPr lang="en-US" sz="11200" dirty="0">
                <a:solidFill>
                  <a:srgbClr val="00B050"/>
                </a:solidFill>
              </a:rPr>
            </a:br>
            <a:br>
              <a:rPr lang="en-US" sz="7200" dirty="0"/>
            </a:br>
            <a:br>
              <a:rPr lang="en-US" sz="7200" dirty="0">
                <a:solidFill>
                  <a:srgbClr val="FFC000"/>
                </a:solidFill>
              </a:rPr>
            </a:br>
            <a:endParaRPr lang="en-US" sz="7200" dirty="0"/>
          </a:p>
          <a:p>
            <a:pPr marL="457200" lvl="1" indent="0">
              <a:buNone/>
            </a:pPr>
            <a:endParaRPr lang="en-US" sz="7200" dirty="0"/>
          </a:p>
          <a:p>
            <a:endParaRPr lang="en-US" sz="7200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9F0AAFB2-2449-054C-8635-2ADCEC5B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277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D3C2208-5DE3-AE41-BF56-9B7EDC788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5641"/>
      </p:ext>
    </p:extLst>
  </p:cSld>
  <p:clrMapOvr>
    <a:masterClrMapping/>
  </p:clrMapOvr>
  <p:transition spd="slow" advTm="14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GB" sz="8800" dirty="0" err="1">
                <a:solidFill>
                  <a:schemeClr val="accent2"/>
                </a:solidFill>
              </a:rPr>
              <a:t>Dé</a:t>
            </a:r>
            <a:r>
              <a:rPr lang="en-GB" sz="8800" dirty="0">
                <a:solidFill>
                  <a:schemeClr val="accent2"/>
                </a:solidFill>
              </a:rPr>
              <a:t> </a:t>
            </a:r>
            <a:r>
              <a:rPr lang="en-GB" sz="8800" dirty="0" err="1">
                <a:solidFill>
                  <a:schemeClr val="accent2"/>
                </a:solidFill>
              </a:rPr>
              <a:t>tchi</a:t>
            </a:r>
            <a:r>
              <a:rPr lang="en-GB" sz="8800" dirty="0">
                <a:solidFill>
                  <a:schemeClr val="accent2"/>
                </a:solidFill>
              </a:rPr>
              <a:t> </a:t>
            </a:r>
            <a:r>
              <a:rPr lang="en-GB" sz="8800" dirty="0" err="1">
                <a:solidFill>
                  <a:schemeClr val="accent2"/>
                </a:solidFill>
              </a:rPr>
              <a:t>qu</a:t>
            </a:r>
            <a:r>
              <a:rPr lang="en-GB" sz="8800" dirty="0">
                <a:solidFill>
                  <a:schemeClr val="accent2"/>
                </a:solidFill>
              </a:rPr>
              <a:t>’</a:t>
            </a:r>
            <a:br>
              <a:rPr lang="en-GB" sz="8800" dirty="0">
                <a:solidFill>
                  <a:schemeClr val="accent2"/>
                </a:solidFill>
              </a:rPr>
            </a:br>
            <a:r>
              <a:rPr lang="en-GB" sz="6000" dirty="0"/>
              <a:t>can be much trickier to use…</a:t>
            </a:r>
            <a:br>
              <a:rPr lang="en-GB" sz="6000" dirty="0">
                <a:solidFill>
                  <a:schemeClr val="accent2"/>
                </a:solidFill>
              </a:rPr>
            </a:br>
            <a:r>
              <a:rPr lang="en-GB" sz="3600" dirty="0"/>
              <a:t>When do we use it??</a:t>
            </a:r>
            <a:endParaRPr lang="en-GB" sz="8800" dirty="0">
              <a:solidFill>
                <a:schemeClr val="accent2"/>
              </a:solidFill>
            </a:endParaRP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D55F0EE3-0261-0C4E-B084-BBF1C3E6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2453B8-7665-0742-AF94-7A1308906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19314"/>
      </p:ext>
    </p:extLst>
  </p:cSld>
  <p:clrMapOvr>
    <a:masterClrMapping/>
  </p:clrMapOvr>
  <p:transition spd="slow" advTm="2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8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1.1|1.2|1.1|1.8|6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6|7.5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8|6|6.6|9.1|7.8|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ative pronouns tchi que de tchi" id="{A9AF29F4-918A-8A49-8ECB-9D120ED710AF}" vid="{CFB78C40-45EF-8D47-8222-98ABD28F7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1186</Words>
  <Application>Microsoft Macintosh PowerPoint</Application>
  <PresentationFormat>On-screen Show (4:3)</PresentationFormat>
  <Paragraphs>92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Les pronoms relatifs (léçon 1/2)  How to use relative pronouns to merge 2 sentences into one </vt:lpstr>
      <vt:lpstr>tchi or qué?? HOW TO CHOOSE?</vt:lpstr>
      <vt:lpstr>  STEP 1: Think of the way(s) your 2 sentences can be merged together in order to be more complex and avoid the repetition.  . The man lives next door.  The man is very nice. The man who lives next door is very nice.  OR: The man who is very nice lives next door.  . The book is red.  The book is on the table. The book which is red is on the table. OR: The book which is on the table is red.  . I saw a man.  The man was dark haired. I saw a man who was dark haired. OR: The man (whom) I saw was dark haired.  . I bought a book.  The book was cheap. I bought a book which was cheap. OR: The book (which) I bought was cheap.     </vt:lpstr>
      <vt:lpstr> </vt:lpstr>
      <vt:lpstr>Tchi = who/which</vt:lpstr>
      <vt:lpstr>Tch’ = who/which</vt:lpstr>
      <vt:lpstr>Qué = who/which </vt:lpstr>
      <vt:lpstr>Qu’ = who/which </vt:lpstr>
      <vt:lpstr>Dé tchi qu’ can be much trickier to use… When do we use it??</vt:lpstr>
      <vt:lpstr>Dé tchi qué is the equivalent of the relative pronouns of which or whose  </vt:lpstr>
      <vt:lpstr>  Dé tchi is also used with all verbs followed by the preposition dé   </vt:lpstr>
      <vt:lpstr>Exèrcice : tchi, qué, dé tchi?</vt:lpstr>
      <vt:lpstr>TCHI, QUÉ ou DÉ TCHI QUÉ?   1.Ne v’là la situâtion ______ j’ t’ai pâlé et _______ s’empiéthe. 2.Lé garçon ______ s’ trouve ilà et ______ mange eune gliaiche, est man p’tit fréthe. 3.Man chef veurt qué j’ reste en travas tard à ces sé à seule fîn d’finni l’travas _____ j’ n’ai pon acouo finni. 4.La dgaîngue ______ j’aime lé pus, ch’est Badlabéques! 6.Man péthe ________ est homme d’affaithes et ________ travâle en Ville, veurt tchitter san travas. 7.La vaituthe ______ j’acatis l’aut’ jour et _____ m’coûotit eune forteune est dêjà en délague! 8.Les problièmes dé sou _______ j’avais l’année pâssée et _________  j’ t’avais pâlé, sont enfîn sortés. 9.M’n êcole _____ j’aime tant et _______ s’trouve en Ville,  a ’té brûlée. 10.L’acteu ________ j’t’ai pâlé a justement sorti un nouvieau film. 11.Lé maît’ ________ nous dit raîque des bouonnes choses, sé r’tithit l’année pâssée. 12.La lettre ________ j’avons r’çhu à matîn est êffritante.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relatifs (léçon 1/2)  How to use relative pronouns to merge 2 sentences into one </dc:title>
  <dc:creator>Microsoft Office User</dc:creator>
  <cp:lastModifiedBy>Microsoft Office User</cp:lastModifiedBy>
  <cp:revision>2</cp:revision>
  <cp:lastPrinted>2019-11-07T14:12:47Z</cp:lastPrinted>
  <dcterms:created xsi:type="dcterms:W3CDTF">2020-06-01T07:37:38Z</dcterms:created>
  <dcterms:modified xsi:type="dcterms:W3CDTF">2020-06-01T07:43:29Z</dcterms:modified>
</cp:coreProperties>
</file>