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8" r:id="rId2"/>
    <p:sldId id="280" r:id="rId3"/>
    <p:sldId id="274" r:id="rId4"/>
    <p:sldId id="281" r:id="rId5"/>
    <p:sldId id="300" r:id="rId6"/>
    <p:sldId id="301" r:id="rId7"/>
    <p:sldId id="298" r:id="rId8"/>
    <p:sldId id="299" r:id="rId9"/>
    <p:sldId id="295" r:id="rId10"/>
    <p:sldId id="296" r:id="rId11"/>
    <p:sldId id="294" r:id="rId12"/>
    <p:sldId id="284" r:id="rId13"/>
    <p:sldId id="285" r:id="rId14"/>
    <p:sldId id="290" r:id="rId15"/>
    <p:sldId id="261" r:id="rId16"/>
    <p:sldId id="297" r:id="rId17"/>
    <p:sldId id="289" r:id="rId18"/>
    <p:sldId id="291" r:id="rId19"/>
    <p:sldId id="266" r:id="rId2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42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2" autoAdjust="0"/>
    <p:restoredTop sz="94788"/>
  </p:normalViewPr>
  <p:slideViewPr>
    <p:cSldViewPr snapToGrid="0" snapToObjects="1">
      <p:cViewPr varScale="1">
        <p:scale>
          <a:sx n="100" d="100"/>
          <a:sy n="100" d="100"/>
        </p:scale>
        <p:origin x="1424" y="168"/>
      </p:cViewPr>
      <p:guideLst>
        <p:guide orient="horz" pos="2160"/>
        <p:guide pos="3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3B0B3-CB10-47A6-95FB-8EC792D0609C}" type="datetimeFigureOut">
              <a:rPr lang="en-GB" smtClean="0"/>
              <a:t>27/09/2023</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058DF-F79A-4717-8BD3-3F348C3DAE95}" type="slidenum">
              <a:rPr lang="en-GB" smtClean="0"/>
              <a:t>‹#›</a:t>
            </a:fld>
            <a:endParaRPr lang="en-GB"/>
          </a:p>
        </p:txBody>
      </p:sp>
    </p:spTree>
    <p:extLst>
      <p:ext uri="{BB962C8B-B14F-4D97-AF65-F5344CB8AC3E}">
        <p14:creationId xmlns:p14="http://schemas.microsoft.com/office/powerpoint/2010/main" val="408643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4058DF-F79A-4717-8BD3-3F348C3DAE95}" type="slidenum">
              <a:rPr lang="en-GB" smtClean="0"/>
              <a:t>5</a:t>
            </a:fld>
            <a:endParaRPr lang="en-GB"/>
          </a:p>
        </p:txBody>
      </p:sp>
    </p:spTree>
    <p:extLst>
      <p:ext uri="{BB962C8B-B14F-4D97-AF65-F5344CB8AC3E}">
        <p14:creationId xmlns:p14="http://schemas.microsoft.com/office/powerpoint/2010/main" val="240224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4058DF-F79A-4717-8BD3-3F348C3DAE95}" type="slidenum">
              <a:rPr lang="en-GB" smtClean="0"/>
              <a:t>8</a:t>
            </a:fld>
            <a:endParaRPr lang="en-GB"/>
          </a:p>
        </p:txBody>
      </p:sp>
    </p:spTree>
    <p:extLst>
      <p:ext uri="{BB962C8B-B14F-4D97-AF65-F5344CB8AC3E}">
        <p14:creationId xmlns:p14="http://schemas.microsoft.com/office/powerpoint/2010/main" val="1032463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up to 3 minute point</a:t>
            </a:r>
          </a:p>
        </p:txBody>
      </p:sp>
      <p:sp>
        <p:nvSpPr>
          <p:cNvPr id="4" name="Slide Number Placeholder 3"/>
          <p:cNvSpPr>
            <a:spLocks noGrp="1"/>
          </p:cNvSpPr>
          <p:nvPr>
            <p:ph type="sldNum" sz="quarter" idx="5"/>
          </p:nvPr>
        </p:nvSpPr>
        <p:spPr/>
        <p:txBody>
          <a:bodyPr/>
          <a:lstStyle/>
          <a:p>
            <a:fld id="{E7321320-FB5D-AC46-9A9D-B3AB5643F5DC}" type="slidenum">
              <a:rPr lang="en-US" smtClean="0"/>
              <a:t>15</a:t>
            </a:fld>
            <a:endParaRPr lang="en-US"/>
          </a:p>
        </p:txBody>
      </p:sp>
    </p:spTree>
    <p:extLst>
      <p:ext uri="{BB962C8B-B14F-4D97-AF65-F5344CB8AC3E}">
        <p14:creationId xmlns:p14="http://schemas.microsoft.com/office/powerpoint/2010/main" val="4015117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up to 3 minute point</a:t>
            </a:r>
          </a:p>
        </p:txBody>
      </p:sp>
      <p:sp>
        <p:nvSpPr>
          <p:cNvPr id="4" name="Slide Number Placeholder 3"/>
          <p:cNvSpPr>
            <a:spLocks noGrp="1"/>
          </p:cNvSpPr>
          <p:nvPr>
            <p:ph type="sldNum" sz="quarter" idx="5"/>
          </p:nvPr>
        </p:nvSpPr>
        <p:spPr/>
        <p:txBody>
          <a:bodyPr/>
          <a:lstStyle/>
          <a:p>
            <a:fld id="{E7321320-FB5D-AC46-9A9D-B3AB5643F5DC}" type="slidenum">
              <a:rPr lang="en-US" smtClean="0"/>
              <a:t>16</a:t>
            </a:fld>
            <a:endParaRPr lang="en-US"/>
          </a:p>
        </p:txBody>
      </p:sp>
    </p:spTree>
    <p:extLst>
      <p:ext uri="{BB962C8B-B14F-4D97-AF65-F5344CB8AC3E}">
        <p14:creationId xmlns:p14="http://schemas.microsoft.com/office/powerpoint/2010/main" val="67694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126688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27954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64571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0AEC6B7-D62C-F749-B9B3-41004F69678A}"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146761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0AEC6B7-D62C-F749-B9B3-41004F69678A}" type="datetimeFigureOut">
              <a:rPr lang="en-US" smtClean="0"/>
              <a:t>9/27/23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19275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0AEC6B7-D62C-F749-B9B3-41004F69678A}" type="datetimeFigureOut">
              <a:rPr lang="en-US" smtClean="0"/>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230688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0AEC6B7-D62C-F749-B9B3-41004F69678A}" type="datetimeFigureOut">
              <a:rPr lang="en-US" smtClean="0"/>
              <a:t>9/27/23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1808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0AEC6B7-D62C-F749-B9B3-41004F69678A}" type="datetimeFigureOut">
              <a:rPr lang="en-US" smtClean="0"/>
              <a:t>9/27/23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41063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EC6B7-D62C-F749-B9B3-41004F69678A}" type="datetimeFigureOut">
              <a:rPr lang="en-US" smtClean="0"/>
              <a:t>9/27/23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2501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AEC6B7-D62C-F749-B9B3-41004F69678A}" type="datetimeFigureOut">
              <a:rPr lang="en-US" smtClean="0"/>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11147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0AEC6B7-D62C-F749-B9B3-41004F69678A}" type="datetimeFigureOut">
              <a:rPr lang="en-US" smtClean="0"/>
              <a:t>9/27/23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B068E-5494-9246-A564-FA55D19BC097}" type="slidenum">
              <a:rPr lang="en-US" smtClean="0"/>
              <a:t>‹#›</a:t>
            </a:fld>
            <a:endParaRPr lang="en-US"/>
          </a:p>
        </p:txBody>
      </p:sp>
    </p:spTree>
    <p:extLst>
      <p:ext uri="{BB962C8B-B14F-4D97-AF65-F5344CB8AC3E}">
        <p14:creationId xmlns:p14="http://schemas.microsoft.com/office/powerpoint/2010/main" val="316919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4221"/>
            </a:gs>
            <a:gs pos="100000">
              <a:schemeClr val="accent6">
                <a:lumMod val="60000"/>
                <a:lumOff val="40000"/>
              </a:schemeClr>
            </a:gs>
            <a:gs pos="47000">
              <a:srgbClr val="FF66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EC6B7-D62C-F749-B9B3-41004F69678A}" type="datetimeFigureOut">
              <a:rPr lang="en-US" smtClean="0"/>
              <a:t>9/27/23</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B068E-5494-9246-A564-FA55D19BC097}" type="slidenum">
              <a:rPr lang="en-US" smtClean="0"/>
              <a:t>‹#›</a:t>
            </a:fld>
            <a:endParaRPr lang="en-US"/>
          </a:p>
        </p:txBody>
      </p:sp>
    </p:spTree>
    <p:extLst>
      <p:ext uri="{BB962C8B-B14F-4D97-AF65-F5344CB8AC3E}">
        <p14:creationId xmlns:p14="http://schemas.microsoft.com/office/powerpoint/2010/main" val="346341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7.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learnjerriais.org.je/mod/page/view.php?id=298"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hyperlink" Target="https://youtu.be/RFuTLCtLGL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1.emf"/><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025" y="5568050"/>
            <a:ext cx="2475185" cy="1712582"/>
          </a:xfrm>
          <a:prstGeom prst="rect">
            <a:avLst/>
          </a:prstGeom>
        </p:spPr>
      </p:pic>
      <p:pic>
        <p:nvPicPr>
          <p:cNvPr id="10" name="Picture 9" descr="Text, map&#10;&#10;Description automatically generated">
            <a:extLst>
              <a:ext uri="{FF2B5EF4-FFF2-40B4-BE49-F238E27FC236}">
                <a16:creationId xmlns:a16="http://schemas.microsoft.com/office/drawing/2014/main" id="{1160593F-240B-254C-BEE1-5F93A6174310}"/>
              </a:ext>
            </a:extLst>
          </p:cNvPr>
          <p:cNvPicPr>
            <a:picLocks noChangeAspect="1"/>
          </p:cNvPicPr>
          <p:nvPr/>
        </p:nvPicPr>
        <p:blipFill rotWithShape="1">
          <a:blip r:embed="rId3"/>
          <a:srcRect l="1822" t="2342" r="1398" b="2342"/>
          <a:stretch/>
        </p:blipFill>
        <p:spPr>
          <a:xfrm>
            <a:off x="1017373" y="346362"/>
            <a:ext cx="7871254" cy="5486025"/>
          </a:xfrm>
          <a:prstGeom prst="rect">
            <a:avLst/>
          </a:prstGeom>
        </p:spPr>
      </p:pic>
    </p:spTree>
    <p:extLst>
      <p:ext uri="{BB962C8B-B14F-4D97-AF65-F5344CB8AC3E}">
        <p14:creationId xmlns:p14="http://schemas.microsoft.com/office/powerpoint/2010/main" val="426757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DE41-F1A0-3849-9642-4C87EC3FBC4E}"/>
              </a:ext>
            </a:extLst>
          </p:cNvPr>
          <p:cNvSpPr>
            <a:spLocks noGrp="1"/>
          </p:cNvSpPr>
          <p:nvPr>
            <p:ph type="title"/>
          </p:nvPr>
        </p:nvSpPr>
        <p:spPr/>
        <p:txBody>
          <a:bodyPr>
            <a:normAutofit/>
          </a:bodyPr>
          <a:lstStyle/>
          <a:p>
            <a:r>
              <a:rPr lang="en-US" sz="3200" dirty="0"/>
              <a:t>Some examples of Jèrriais  words that come from other languages</a:t>
            </a:r>
          </a:p>
        </p:txBody>
      </p:sp>
      <p:sp>
        <p:nvSpPr>
          <p:cNvPr id="4" name="TextBox 3">
            <a:extLst>
              <a:ext uri="{FF2B5EF4-FFF2-40B4-BE49-F238E27FC236}">
                <a16:creationId xmlns:a16="http://schemas.microsoft.com/office/drawing/2014/main" id="{9D88796B-C333-1346-B9E2-C04A0F1A93E1}"/>
              </a:ext>
            </a:extLst>
          </p:cNvPr>
          <p:cNvSpPr txBox="1"/>
          <p:nvPr/>
        </p:nvSpPr>
        <p:spPr>
          <a:xfrm>
            <a:off x="3606615" y="2671634"/>
            <a:ext cx="4359791" cy="707886"/>
          </a:xfrm>
          <a:prstGeom prst="rect">
            <a:avLst/>
          </a:prstGeom>
          <a:noFill/>
        </p:spPr>
        <p:txBody>
          <a:bodyPr wrap="square" rtlCol="0">
            <a:spAutoFit/>
          </a:bodyPr>
          <a:lstStyle/>
          <a:p>
            <a:r>
              <a:rPr lang="en-US" sz="4000" dirty="0" err="1"/>
              <a:t>hougue</a:t>
            </a:r>
            <a:r>
              <a:rPr lang="en-US" sz="4000" dirty="0"/>
              <a:t> – a mound </a:t>
            </a:r>
          </a:p>
        </p:txBody>
      </p:sp>
      <p:sp>
        <p:nvSpPr>
          <p:cNvPr id="6" name="TextBox 5">
            <a:extLst>
              <a:ext uri="{FF2B5EF4-FFF2-40B4-BE49-F238E27FC236}">
                <a16:creationId xmlns:a16="http://schemas.microsoft.com/office/drawing/2014/main" id="{817AA34C-0A6E-6147-8802-90DE83550EC9}"/>
              </a:ext>
            </a:extLst>
          </p:cNvPr>
          <p:cNvSpPr txBox="1"/>
          <p:nvPr/>
        </p:nvSpPr>
        <p:spPr>
          <a:xfrm>
            <a:off x="2480284" y="5310071"/>
            <a:ext cx="4441717" cy="707886"/>
          </a:xfrm>
          <a:prstGeom prst="rect">
            <a:avLst/>
          </a:prstGeom>
          <a:noFill/>
        </p:spPr>
        <p:txBody>
          <a:bodyPr wrap="square" rtlCol="0">
            <a:spAutoFit/>
          </a:bodyPr>
          <a:lstStyle/>
          <a:p>
            <a:r>
              <a:rPr lang="en-US" sz="4000" dirty="0" err="1"/>
              <a:t>vrai</a:t>
            </a:r>
            <a:r>
              <a:rPr lang="en-US" sz="4000" dirty="0"/>
              <a:t> – seaweed</a:t>
            </a:r>
          </a:p>
        </p:txBody>
      </p:sp>
      <p:sp>
        <p:nvSpPr>
          <p:cNvPr id="8" name="TextBox 7">
            <a:extLst>
              <a:ext uri="{FF2B5EF4-FFF2-40B4-BE49-F238E27FC236}">
                <a16:creationId xmlns:a16="http://schemas.microsoft.com/office/drawing/2014/main" id="{12D45C92-91B1-0940-ABCF-14493BE25D95}"/>
              </a:ext>
            </a:extLst>
          </p:cNvPr>
          <p:cNvSpPr txBox="1"/>
          <p:nvPr/>
        </p:nvSpPr>
        <p:spPr>
          <a:xfrm>
            <a:off x="3337818" y="1547929"/>
            <a:ext cx="3875782" cy="707886"/>
          </a:xfrm>
          <a:prstGeom prst="rect">
            <a:avLst/>
          </a:prstGeom>
          <a:noFill/>
        </p:spPr>
        <p:txBody>
          <a:bodyPr wrap="square" rtlCol="0">
            <a:spAutoFit/>
          </a:bodyPr>
          <a:lstStyle/>
          <a:p>
            <a:r>
              <a:rPr lang="en-US" sz="4000" dirty="0">
                <a:latin typeface="Impact" panose="020B0806030902050204" pitchFamily="34" charset="0"/>
              </a:rPr>
              <a:t>Norse - Viking </a:t>
            </a:r>
          </a:p>
        </p:txBody>
      </p:sp>
      <p:pic>
        <p:nvPicPr>
          <p:cNvPr id="3074" name="Picture 2" descr="Krakus Mound | Kraków Sightseeing | Krakow">
            <a:extLst>
              <a:ext uri="{FF2B5EF4-FFF2-40B4-BE49-F238E27FC236}">
                <a16:creationId xmlns:a16="http://schemas.microsoft.com/office/drawing/2014/main" id="{9FBD552F-85B1-C542-8E3D-447CBAFBF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2255815"/>
            <a:ext cx="2501901" cy="17188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lden Kelp: how to identify and collect edible seaweeds — Wild Plants,  Foraging, Food, Art and Culture">
            <a:extLst>
              <a:ext uri="{FF2B5EF4-FFF2-40B4-BE49-F238E27FC236}">
                <a16:creationId xmlns:a16="http://schemas.microsoft.com/office/drawing/2014/main" id="{9D580E00-6434-B446-9D33-F9E9454E4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28438"/>
            <a:ext cx="1954924" cy="1954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érriaisLogo_COL.ai">
            <a:extLst>
              <a:ext uri="{FF2B5EF4-FFF2-40B4-BE49-F238E27FC236}">
                <a16:creationId xmlns:a16="http://schemas.microsoft.com/office/drawing/2014/main" id="{EACA832A-FBE8-A649-AD9E-C55F2527B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Tree>
    <p:extLst>
      <p:ext uri="{BB962C8B-B14F-4D97-AF65-F5344CB8AC3E}">
        <p14:creationId xmlns:p14="http://schemas.microsoft.com/office/powerpoint/2010/main" val="335854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dissolve">
                                      <p:cBhvr>
                                        <p:cTn id="16" dur="500"/>
                                        <p:tgtEl>
                                          <p:spTgt spid="307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B503-0BA6-AA48-824B-AC06CE26765C}"/>
              </a:ext>
            </a:extLst>
          </p:cNvPr>
          <p:cNvSpPr>
            <a:spLocks noGrp="1"/>
          </p:cNvSpPr>
          <p:nvPr>
            <p:ph type="title"/>
          </p:nvPr>
        </p:nvSpPr>
        <p:spPr/>
        <p:txBody>
          <a:bodyPr>
            <a:normAutofit fontScale="90000"/>
          </a:bodyPr>
          <a:lstStyle/>
          <a:p>
            <a:r>
              <a:rPr lang="en-US" dirty="0"/>
              <a:t>Why do so few people speak Jèrriais today?</a:t>
            </a:r>
          </a:p>
        </p:txBody>
      </p:sp>
      <p:pic>
        <p:nvPicPr>
          <p:cNvPr id="1026" name="Picture 2" descr="Wondering Question Mark GIF by xponentialdesign">
            <a:extLst>
              <a:ext uri="{FF2B5EF4-FFF2-40B4-BE49-F238E27FC236}">
                <a16:creationId xmlns:a16="http://schemas.microsoft.com/office/drawing/2014/main" id="{810053FA-E9CC-FF4C-ADA4-A7FB577BB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296" y="1791137"/>
            <a:ext cx="4593897" cy="459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17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blue shirt&#10;&#10;Description automatically generated with low confidence">
            <a:extLst>
              <a:ext uri="{FF2B5EF4-FFF2-40B4-BE49-F238E27FC236}">
                <a16:creationId xmlns:a16="http://schemas.microsoft.com/office/drawing/2014/main" id="{5D893EEF-BEC7-634F-B8B2-7559700BBD32}"/>
              </a:ext>
            </a:extLst>
          </p:cNvPr>
          <p:cNvPicPr>
            <a:picLocks noChangeAspect="1"/>
          </p:cNvPicPr>
          <p:nvPr/>
        </p:nvPicPr>
        <p:blipFill>
          <a:blip r:embed="rId4"/>
          <a:stretch>
            <a:fillRect/>
          </a:stretch>
        </p:blipFill>
        <p:spPr>
          <a:xfrm>
            <a:off x="342004" y="576163"/>
            <a:ext cx="3686275" cy="4462333"/>
          </a:xfrm>
          <a:prstGeom prst="rect">
            <a:avLst/>
          </a:prstGeom>
        </p:spPr>
      </p:pic>
      <p:sp>
        <p:nvSpPr>
          <p:cNvPr id="9" name="Rectangle 8">
            <a:extLst>
              <a:ext uri="{FF2B5EF4-FFF2-40B4-BE49-F238E27FC236}">
                <a16:creationId xmlns:a16="http://schemas.microsoft.com/office/drawing/2014/main" id="{E9F10492-A28E-C144-BF2F-5AF2C7DCB6FD}"/>
              </a:ext>
            </a:extLst>
          </p:cNvPr>
          <p:cNvSpPr/>
          <p:nvPr/>
        </p:nvSpPr>
        <p:spPr>
          <a:xfrm>
            <a:off x="4359741" y="262060"/>
            <a:ext cx="5365027" cy="6001643"/>
          </a:xfrm>
          <a:prstGeom prst="rect">
            <a:avLst/>
          </a:prstGeom>
        </p:spPr>
        <p:txBody>
          <a:bodyPr wrap="square">
            <a:spAutoFit/>
          </a:bodyPr>
          <a:lstStyle/>
          <a:p>
            <a:r>
              <a:rPr lang="en-GB" sz="2400" dirty="0"/>
              <a:t>I started my schooling at Les </a:t>
            </a:r>
            <a:r>
              <a:rPr lang="en-GB" sz="2400" dirty="0" err="1"/>
              <a:t>Landes</a:t>
            </a:r>
            <a:r>
              <a:rPr lang="en-GB" sz="2400" dirty="0"/>
              <a:t> in St </a:t>
            </a:r>
            <a:r>
              <a:rPr lang="en-GB" sz="2400" dirty="0" err="1"/>
              <a:t>Ouen</a:t>
            </a:r>
            <a:r>
              <a:rPr lang="en-GB" sz="2400" dirty="0"/>
              <a:t> (my mother’s old school) in January 1944 with a </a:t>
            </a:r>
            <a:r>
              <a:rPr lang="en-GB" sz="2400" dirty="0" err="1"/>
              <a:t>Jèrriais</a:t>
            </a:r>
            <a:r>
              <a:rPr lang="en-GB" sz="2400" dirty="0"/>
              <a:t> speaking school mistress. However, the first lessons were a nightmare, as all the lessons were in English and having only learnt and spoken </a:t>
            </a:r>
            <a:r>
              <a:rPr lang="en-GB" sz="2400" dirty="0" err="1"/>
              <a:t>Jèrriais</a:t>
            </a:r>
            <a:r>
              <a:rPr lang="en-GB" sz="2400" dirty="0"/>
              <a:t> from birth, (no-one in the countryside spoke English during the Occupation, only </a:t>
            </a:r>
            <a:r>
              <a:rPr lang="en-GB" sz="2400" dirty="0" err="1"/>
              <a:t>Jèrriais</a:t>
            </a:r>
            <a:r>
              <a:rPr lang="en-GB" sz="2400" dirty="0"/>
              <a:t>) I found it very difficult to understand what was going on. But, not only was it difficult, the mistress would come to the desk where I was sitting and rap my knuckles with the flat part of a wooden ruler when she heard me speak to my neighbours in </a:t>
            </a:r>
            <a:r>
              <a:rPr lang="en-GB" sz="2400" dirty="0" err="1"/>
              <a:t>Jèrriais</a:t>
            </a:r>
            <a:r>
              <a:rPr lang="en-GB" sz="2400" dirty="0"/>
              <a:t> and scold me </a:t>
            </a:r>
            <a:endParaRPr lang="en-GB" sz="2400" b="0" i="0" u="none" strike="noStrike" dirty="0">
              <a:solidFill>
                <a:srgbClr val="000000"/>
              </a:solidFill>
              <a:effectLst/>
              <a:latin typeface="Calibri" panose="020F0502020204030204" pitchFamily="34" charset="0"/>
            </a:endParaRPr>
          </a:p>
        </p:txBody>
      </p:sp>
      <p:pic>
        <p:nvPicPr>
          <p:cNvPr id="4" name="Picture 3" descr="JérriaisLogo_COL.ai">
            <a:extLst>
              <a:ext uri="{FF2B5EF4-FFF2-40B4-BE49-F238E27FC236}">
                <a16:creationId xmlns:a16="http://schemas.microsoft.com/office/drawing/2014/main" id="{3FA16687-64D7-554C-B686-899FC3793A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pic>
        <p:nvPicPr>
          <p:cNvPr id="2" name="Dads school days (online-audio-converter.com).mp3" descr="Dads school days (online-audio-converter.com).mp3">
            <a:hlinkClick r:id="" action="ppaction://media"/>
            <a:extLst>
              <a:ext uri="{FF2B5EF4-FFF2-40B4-BE49-F238E27FC236}">
                <a16:creationId xmlns:a16="http://schemas.microsoft.com/office/drawing/2014/main" id="{8CC953A7-BE59-1F4C-8BEC-9E953A9C809A}"/>
              </a:ext>
            </a:extLst>
          </p:cNvPr>
          <p:cNvPicPr>
            <a:picLocks noChangeAspect="1"/>
          </p:cNvPicPr>
          <p:nvPr>
            <a:audioFile r:link="rId1"/>
            <p:extLst>
              <p:ext uri="{DAA4B4D4-6D71-4841-9C94-3DE7FCFB9230}">
                <p14:media xmlns:p14="http://schemas.microsoft.com/office/powerpoint/2010/main" r:embed="rId2">
                  <p14:trim end="83093.3509"/>
                </p14:media>
              </p:ext>
            </p:extLst>
          </p:nvPr>
        </p:nvPicPr>
        <p:blipFill>
          <a:blip r:embed="rId6"/>
          <a:stretch>
            <a:fillRect/>
          </a:stretch>
        </p:blipFill>
        <p:spPr>
          <a:xfrm>
            <a:off x="426487" y="5469037"/>
            <a:ext cx="812800" cy="812800"/>
          </a:xfrm>
          <a:prstGeom prst="rect">
            <a:avLst/>
          </a:prstGeom>
        </p:spPr>
      </p:pic>
    </p:spTree>
    <p:extLst>
      <p:ext uri="{BB962C8B-B14F-4D97-AF65-F5344CB8AC3E}">
        <p14:creationId xmlns:p14="http://schemas.microsoft.com/office/powerpoint/2010/main" val="1813157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AF91B-E67F-3940-AC01-19333293DB91}"/>
              </a:ext>
            </a:extLst>
          </p:cNvPr>
          <p:cNvSpPr>
            <a:spLocks noGrp="1"/>
          </p:cNvSpPr>
          <p:nvPr>
            <p:ph idx="1"/>
          </p:nvPr>
        </p:nvSpPr>
        <p:spPr>
          <a:xfrm>
            <a:off x="418585" y="208232"/>
            <a:ext cx="9068830" cy="5603789"/>
          </a:xfrm>
        </p:spPr>
        <p:txBody>
          <a:bodyPr>
            <a:noAutofit/>
          </a:bodyPr>
          <a:lstStyle/>
          <a:p>
            <a:pPr marL="0" indent="0">
              <a:buNone/>
            </a:pPr>
            <a:r>
              <a:rPr lang="en-GB" sz="2400" dirty="0"/>
              <a:t>All the pupils sitting at desks alongside and around me all spoke </a:t>
            </a:r>
            <a:r>
              <a:rPr lang="en-GB" sz="2400" dirty="0" err="1"/>
              <a:t>Jèrriais</a:t>
            </a:r>
            <a:r>
              <a:rPr lang="en-GB" sz="2400" dirty="0"/>
              <a:t> (with surnames of Amy, </a:t>
            </a:r>
            <a:r>
              <a:rPr lang="en-GB" sz="2400" dirty="0" err="1"/>
              <a:t>Carré</a:t>
            </a:r>
            <a:r>
              <a:rPr lang="en-GB" sz="2400" dirty="0"/>
              <a:t>, </a:t>
            </a:r>
            <a:r>
              <a:rPr lang="en-GB" sz="2400" dirty="0" err="1"/>
              <a:t>Mauger</a:t>
            </a:r>
            <a:r>
              <a:rPr lang="en-GB" sz="2400" dirty="0"/>
              <a:t>, Le </a:t>
            </a:r>
            <a:r>
              <a:rPr lang="en-GB" sz="2400" dirty="0" err="1"/>
              <a:t>Boutillier</a:t>
            </a:r>
            <a:r>
              <a:rPr lang="en-GB" sz="2400" dirty="0"/>
              <a:t>, Le </a:t>
            </a:r>
            <a:r>
              <a:rPr lang="en-GB" sz="2400" dirty="0" err="1"/>
              <a:t>Maistre</a:t>
            </a:r>
            <a:r>
              <a:rPr lang="en-GB" sz="2400" dirty="0"/>
              <a:t>, etc.) and we were all in the same situation of having to learn English very quickly indeed.</a:t>
            </a:r>
          </a:p>
          <a:p>
            <a:pPr marL="0" indent="0">
              <a:buNone/>
            </a:pPr>
            <a:r>
              <a:rPr lang="en-GB" sz="2400" dirty="0"/>
              <a:t>One has to realise that caning and the use of rulers and gym shoes for punishment was an accepted practice at that time, but it certainly made us wish to learn English very quickly indeed.  </a:t>
            </a:r>
          </a:p>
          <a:p>
            <a:pPr marL="0" indent="0">
              <a:buNone/>
            </a:pPr>
            <a:r>
              <a:rPr lang="en-GB" sz="2400" dirty="0"/>
              <a:t>However, looking back, it was a rude awakening to be met with such hostility from the school mistress when she was a Jèrriais speaker herself, and we had been used to a rather more acceptable form of punishment at home.</a:t>
            </a:r>
          </a:p>
          <a:p>
            <a:pPr marL="0" indent="0">
              <a:buNone/>
            </a:pPr>
            <a:r>
              <a:rPr lang="en-GB" sz="2400" dirty="0"/>
              <a:t>As you can imagine, we all learnt to converse in English and by the end of my first term, I and most of the other pupils were able to speak it well enough. </a:t>
            </a:r>
          </a:p>
        </p:txBody>
      </p:sp>
      <p:pic>
        <p:nvPicPr>
          <p:cNvPr id="4" name="Picture 3" descr="JérriaisLogo_COL.ai">
            <a:extLst>
              <a:ext uri="{FF2B5EF4-FFF2-40B4-BE49-F238E27FC236}">
                <a16:creationId xmlns:a16="http://schemas.microsoft.com/office/drawing/2014/main" id="{9358EB65-1347-FC41-9E87-F33582EBA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pic>
        <p:nvPicPr>
          <p:cNvPr id="2" name="Dads school days part 2.mp3" descr="Dads school days part 2.mp3">
            <a:hlinkClick r:id="" action="ppaction://media"/>
            <a:extLst>
              <a:ext uri="{FF2B5EF4-FFF2-40B4-BE49-F238E27FC236}">
                <a16:creationId xmlns:a16="http://schemas.microsoft.com/office/drawing/2014/main" id="{11D4F66D-A249-8441-805B-2814F9635976}"/>
              </a:ext>
            </a:extLst>
          </p:cNvPr>
          <p:cNvPicPr>
            <a:picLocks noChangeAspect="1"/>
          </p:cNvPicPr>
          <p:nvPr>
            <a:audioFile r:link="rId1"/>
            <p:extLst>
              <p:ext uri="{DAA4B4D4-6D71-4841-9C94-3DE7FCFB9230}">
                <p14:media xmlns:p14="http://schemas.microsoft.com/office/powerpoint/2010/main" r:embed="rId2">
                  <p14:trim st="57278.1769"/>
                </p14:media>
              </p:ext>
            </p:extLst>
          </p:nvPr>
        </p:nvPicPr>
        <p:blipFill>
          <a:blip r:embed="rId5"/>
          <a:stretch>
            <a:fillRect/>
          </a:stretch>
        </p:blipFill>
        <p:spPr>
          <a:xfrm>
            <a:off x="596900" y="5812021"/>
            <a:ext cx="812800" cy="812800"/>
          </a:xfrm>
          <a:prstGeom prst="rect">
            <a:avLst/>
          </a:prstGeom>
        </p:spPr>
      </p:pic>
    </p:spTree>
    <p:extLst>
      <p:ext uri="{BB962C8B-B14F-4D97-AF65-F5344CB8AC3E}">
        <p14:creationId xmlns:p14="http://schemas.microsoft.com/office/powerpoint/2010/main" val="4000818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73EF0DDF-D2EA-3A45-BDB8-A7606FC4102B}"/>
              </a:ext>
            </a:extLst>
          </p:cNvPr>
          <p:cNvPicPr>
            <a:picLocks noChangeAspect="1"/>
          </p:cNvPicPr>
          <p:nvPr/>
        </p:nvPicPr>
        <p:blipFill>
          <a:blip r:embed="rId2"/>
          <a:stretch>
            <a:fillRect/>
          </a:stretch>
        </p:blipFill>
        <p:spPr>
          <a:xfrm>
            <a:off x="149896" y="244317"/>
            <a:ext cx="9606207" cy="5686927"/>
          </a:xfrm>
          <a:prstGeom prst="rect">
            <a:avLst/>
          </a:prstGeom>
        </p:spPr>
      </p:pic>
    </p:spTree>
    <p:extLst>
      <p:ext uri="{BB962C8B-B14F-4D97-AF65-F5344CB8AC3E}">
        <p14:creationId xmlns:p14="http://schemas.microsoft.com/office/powerpoint/2010/main" val="393438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E3D8-94A0-3F40-8E45-BFBE541C1891}"/>
              </a:ext>
            </a:extLst>
          </p:cNvPr>
          <p:cNvSpPr>
            <a:spLocks noGrp="1"/>
          </p:cNvSpPr>
          <p:nvPr>
            <p:ph type="title"/>
          </p:nvPr>
        </p:nvSpPr>
        <p:spPr>
          <a:xfrm>
            <a:off x="675878" y="1045369"/>
            <a:ext cx="8543925" cy="2317849"/>
          </a:xfrm>
        </p:spPr>
        <p:txBody>
          <a:bodyPr/>
          <a:lstStyle/>
          <a:p>
            <a:pPr algn="ctr"/>
            <a:r>
              <a:rPr lang="en-US" dirty="0">
                <a:latin typeface="Phosphate Solid" panose="02000506050000020004" pitchFamily="2" charset="77"/>
                <a:cs typeface="Phosphate Solid" panose="02000506050000020004" pitchFamily="2" charset="77"/>
              </a:rPr>
              <a:t>Mission: Save </a:t>
            </a:r>
            <a:r>
              <a:rPr lang="en-US" dirty="0" err="1">
                <a:latin typeface="Phosphate Solid" panose="02000506050000020004" pitchFamily="2" charset="77"/>
                <a:cs typeface="Phosphate Solid" panose="02000506050000020004" pitchFamily="2" charset="77"/>
              </a:rPr>
              <a:t>Jèrriais</a:t>
            </a:r>
            <a:endParaRPr lang="en-US" dirty="0">
              <a:latin typeface="Phosphate Solid" panose="02000506050000020004" pitchFamily="2" charset="77"/>
              <a:cs typeface="Phosphate Solid" panose="02000506050000020004" pitchFamily="2" charset="77"/>
            </a:endParaRPr>
          </a:p>
        </p:txBody>
      </p:sp>
      <p:sp>
        <p:nvSpPr>
          <p:cNvPr id="3" name="Text Placeholder 2">
            <a:extLst>
              <a:ext uri="{FF2B5EF4-FFF2-40B4-BE49-F238E27FC236}">
                <a16:creationId xmlns:a16="http://schemas.microsoft.com/office/drawing/2014/main" id="{78A108E8-FE99-334F-96A6-A3C606C74E5E}"/>
              </a:ext>
            </a:extLst>
          </p:cNvPr>
          <p:cNvSpPr>
            <a:spLocks noGrp="1"/>
          </p:cNvSpPr>
          <p:nvPr>
            <p:ph type="body" idx="1"/>
          </p:nvPr>
        </p:nvSpPr>
        <p:spPr/>
        <p:txBody>
          <a:bodyPr/>
          <a:lstStyle/>
          <a:p>
            <a:pPr algn="ctr"/>
            <a:r>
              <a:rPr lang="en-US" dirty="0">
                <a:hlinkClick r:id="rId3"/>
              </a:rPr>
              <a:t>Special Toad Service</a:t>
            </a:r>
            <a:endParaRPr lang="en-US" dirty="0"/>
          </a:p>
        </p:txBody>
      </p:sp>
      <p:pic>
        <p:nvPicPr>
          <p:cNvPr id="4" name="Picture 3">
            <a:extLst>
              <a:ext uri="{FF2B5EF4-FFF2-40B4-BE49-F238E27FC236}">
                <a16:creationId xmlns:a16="http://schemas.microsoft.com/office/drawing/2014/main" id="{528DCB44-E18A-3D40-8369-20189723548C}"/>
              </a:ext>
            </a:extLst>
          </p:cNvPr>
          <p:cNvPicPr>
            <a:picLocks noChangeAspect="1"/>
          </p:cNvPicPr>
          <p:nvPr/>
        </p:nvPicPr>
        <p:blipFill>
          <a:blip r:embed="rId4"/>
          <a:stretch>
            <a:fillRect/>
          </a:stretch>
        </p:blipFill>
        <p:spPr>
          <a:xfrm>
            <a:off x="8690967" y="5304434"/>
            <a:ext cx="1214886" cy="910629"/>
          </a:xfrm>
          <a:prstGeom prst="rect">
            <a:avLst/>
          </a:prstGeom>
        </p:spPr>
      </p:pic>
    </p:spTree>
    <p:extLst>
      <p:ext uri="{BB962C8B-B14F-4D97-AF65-F5344CB8AC3E}">
        <p14:creationId xmlns:p14="http://schemas.microsoft.com/office/powerpoint/2010/main" val="134791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E3D8-94A0-3F40-8E45-BFBE541C1891}"/>
              </a:ext>
            </a:extLst>
          </p:cNvPr>
          <p:cNvSpPr>
            <a:spLocks noGrp="1"/>
          </p:cNvSpPr>
          <p:nvPr>
            <p:ph type="title"/>
          </p:nvPr>
        </p:nvSpPr>
        <p:spPr>
          <a:xfrm>
            <a:off x="675878" y="1045369"/>
            <a:ext cx="8543925" cy="2317849"/>
          </a:xfrm>
        </p:spPr>
        <p:txBody>
          <a:bodyPr/>
          <a:lstStyle/>
          <a:p>
            <a:pPr algn="ctr"/>
            <a:r>
              <a:rPr lang="en-US" dirty="0">
                <a:latin typeface="Phosphate Solid" panose="02000506050000020004" pitchFamily="2" charset="77"/>
                <a:cs typeface="Phosphate Solid" panose="02000506050000020004" pitchFamily="2" charset="77"/>
              </a:rPr>
              <a:t>Mission: Save </a:t>
            </a:r>
            <a:r>
              <a:rPr lang="en-US" dirty="0" err="1">
                <a:latin typeface="Phosphate Solid" panose="02000506050000020004" pitchFamily="2" charset="77"/>
                <a:cs typeface="Phosphate Solid" panose="02000506050000020004" pitchFamily="2" charset="77"/>
              </a:rPr>
              <a:t>Jèrriais</a:t>
            </a:r>
            <a:endParaRPr lang="en-US" dirty="0">
              <a:latin typeface="Phosphate Solid" panose="02000506050000020004" pitchFamily="2" charset="77"/>
              <a:cs typeface="Phosphate Solid" panose="02000506050000020004" pitchFamily="2" charset="77"/>
            </a:endParaRPr>
          </a:p>
        </p:txBody>
      </p:sp>
      <p:sp>
        <p:nvSpPr>
          <p:cNvPr id="3" name="Text Placeholder 2">
            <a:extLst>
              <a:ext uri="{FF2B5EF4-FFF2-40B4-BE49-F238E27FC236}">
                <a16:creationId xmlns:a16="http://schemas.microsoft.com/office/drawing/2014/main" id="{78A108E8-FE99-334F-96A6-A3C606C74E5E}"/>
              </a:ext>
            </a:extLst>
          </p:cNvPr>
          <p:cNvSpPr>
            <a:spLocks noGrp="1"/>
          </p:cNvSpPr>
          <p:nvPr>
            <p:ph type="body" idx="1"/>
          </p:nvPr>
        </p:nvSpPr>
        <p:spPr/>
        <p:txBody>
          <a:bodyPr/>
          <a:lstStyle/>
          <a:p>
            <a:pPr algn="ctr"/>
            <a:r>
              <a:rPr lang="en-US" dirty="0">
                <a:hlinkClick r:id="rId3"/>
              </a:rPr>
              <a:t>Mission Save Jèrriais part 2</a:t>
            </a:r>
            <a:endParaRPr lang="en-US" dirty="0"/>
          </a:p>
        </p:txBody>
      </p:sp>
      <p:pic>
        <p:nvPicPr>
          <p:cNvPr id="4" name="Picture 3">
            <a:extLst>
              <a:ext uri="{FF2B5EF4-FFF2-40B4-BE49-F238E27FC236}">
                <a16:creationId xmlns:a16="http://schemas.microsoft.com/office/drawing/2014/main" id="{528DCB44-E18A-3D40-8369-20189723548C}"/>
              </a:ext>
            </a:extLst>
          </p:cNvPr>
          <p:cNvPicPr>
            <a:picLocks noChangeAspect="1"/>
          </p:cNvPicPr>
          <p:nvPr/>
        </p:nvPicPr>
        <p:blipFill>
          <a:blip r:embed="rId4"/>
          <a:stretch>
            <a:fillRect/>
          </a:stretch>
        </p:blipFill>
        <p:spPr>
          <a:xfrm>
            <a:off x="8690967" y="5304434"/>
            <a:ext cx="1214886" cy="910629"/>
          </a:xfrm>
          <a:prstGeom prst="rect">
            <a:avLst/>
          </a:prstGeom>
        </p:spPr>
      </p:pic>
    </p:spTree>
    <p:extLst>
      <p:ext uri="{BB962C8B-B14F-4D97-AF65-F5344CB8AC3E}">
        <p14:creationId xmlns:p14="http://schemas.microsoft.com/office/powerpoint/2010/main" val="349971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6">
            <a:extLst>
              <a:ext uri="{FF2B5EF4-FFF2-40B4-BE49-F238E27FC236}">
                <a16:creationId xmlns:a16="http://schemas.microsoft.com/office/drawing/2014/main" id="{B9ABC90E-5DA1-7B4C-8233-25449C6AC2CC}"/>
              </a:ext>
            </a:extLst>
          </p:cNvPr>
          <p:cNvSpPr txBox="1"/>
          <p:nvPr/>
        </p:nvSpPr>
        <p:spPr>
          <a:xfrm>
            <a:off x="278296" y="417160"/>
            <a:ext cx="9104243" cy="57612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4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 </a:t>
            </a:r>
            <a:r>
              <a:rPr lang="fr-FR" sz="4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Bieau</a:t>
            </a:r>
            <a:r>
              <a:rPr lang="fr-FR" sz="4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P’tit </a:t>
            </a:r>
            <a:r>
              <a:rPr lang="fr-FR" sz="4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Jèrri</a:t>
            </a:r>
            <a:endParaRPr lang="en-GB" sz="4000" dirty="0">
              <a:effectLst/>
              <a:latin typeface="Times New Roman" panose="02020603050405020304" pitchFamily="18" charset="0"/>
              <a:ea typeface="Times New Roman" panose="02020603050405020304" pitchFamily="18" charset="0"/>
            </a:endParaRPr>
          </a:p>
          <a:p>
            <a:pPr>
              <a:lnSpc>
                <a:spcPct val="150000"/>
              </a:lnSpc>
            </a:pPr>
            <a:r>
              <a:rPr lang="fr-FR" dirty="0">
                <a:effectLst/>
                <a:latin typeface="Arial" panose="020B0604020202020204" pitchFamily="34" charset="0"/>
                <a:ea typeface="Calibri" panose="020F0502020204030204" pitchFamily="34" charset="0"/>
                <a:cs typeface="Times New Roman" panose="02020603050405020304" pitchFamily="18" charset="0"/>
              </a:rPr>
              <a:t>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Man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bieau</a:t>
            </a:r>
            <a:r>
              <a:rPr lang="fr-FR" sz="3600" dirty="0">
                <a:effectLst/>
                <a:latin typeface="Arial" panose="020B0604020202020204" pitchFamily="34" charset="0"/>
                <a:ea typeface="Calibri" panose="020F0502020204030204" pitchFamily="34" charset="0"/>
                <a:cs typeface="Times New Roman" panose="02020603050405020304" pitchFamily="18" charset="0"/>
              </a:rPr>
              <a:t> p’tit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Jèrri</a:t>
            </a:r>
            <a:r>
              <a:rPr lang="fr-FR" sz="3600" dirty="0">
                <a:effectLst/>
                <a:latin typeface="Arial" panose="020B0604020202020204" pitchFamily="34" charset="0"/>
                <a:ea typeface="Calibri" panose="020F0502020204030204" pitchFamily="34" charset="0"/>
                <a:cs typeface="Times New Roman" panose="02020603050405020304" pitchFamily="18" charset="0"/>
              </a:rPr>
              <a:t>, la reine des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îles</a:t>
            </a:r>
            <a:r>
              <a:rPr lang="fr-FR" sz="3600" dirty="0">
                <a:effectLst/>
                <a:latin typeface="Arial" panose="020B0604020202020204" pitchFamily="34" charset="0"/>
                <a:ea typeface="Calibri" panose="020F0502020204030204" pitchFamily="34" charset="0"/>
                <a:cs typeface="Times New Roman" panose="02020603050405020304" pitchFamily="18" charset="0"/>
              </a:rPr>
              <a:t> –</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Lieu dé ma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naîssance</a:t>
            </a:r>
            <a:r>
              <a:rPr lang="fr-FR" sz="3600" dirty="0">
                <a:effectLst/>
                <a:latin typeface="Arial" panose="020B0604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tu m’</a:t>
            </a:r>
            <a:r>
              <a:rPr lang="fr-FR" sz="3600" dirty="0" err="1">
                <a:effectLst/>
                <a:latin typeface="Arial" panose="020B0604020202020204" pitchFamily="34" charset="0"/>
                <a:ea typeface="Calibri" panose="020F0502020204030204" pitchFamily="34" charset="0"/>
                <a:cs typeface="Times New Roman" panose="02020603050405020304" pitchFamily="18" charset="0"/>
              </a:rPr>
              <a:t>pâsse</a:t>
            </a:r>
            <a:r>
              <a:rPr lang="fr-FR" sz="3600" dirty="0">
                <a:effectLst/>
                <a:latin typeface="Arial" panose="020B0604020202020204" pitchFamily="34" charset="0"/>
                <a:ea typeface="Calibri" panose="020F0502020204030204" pitchFamily="34" charset="0"/>
                <a:cs typeface="Times New Roman" panose="02020603050405020304" pitchFamily="18" charset="0"/>
              </a:rPr>
              <a:t>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bein</a:t>
            </a:r>
            <a:r>
              <a:rPr lang="fr-FR" sz="3600" dirty="0">
                <a:effectLst/>
                <a:latin typeface="Arial" panose="020B0604020202020204" pitchFamily="34" charset="0"/>
                <a:ea typeface="Calibri" panose="020F0502020204030204" pitchFamily="34" charset="0"/>
                <a:cs typeface="Times New Roman" panose="02020603050405020304" pitchFamily="18" charset="0"/>
              </a:rPr>
              <a:t>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près</a:t>
            </a:r>
            <a:r>
              <a:rPr lang="fr-FR" sz="3600" dirty="0">
                <a:effectLst/>
                <a:latin typeface="Arial" panose="020B0604020202020204" pitchFamily="34" charset="0"/>
                <a:ea typeface="Calibri" panose="020F0502020204030204" pitchFamily="34" charset="0"/>
                <a:cs typeface="Times New Roman" panose="02020603050405020304" pitchFamily="18" charset="0"/>
              </a:rPr>
              <a:t> du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tchoeu</a:t>
            </a:r>
            <a:r>
              <a:rPr lang="fr-FR" sz="3600" dirty="0">
                <a:effectLst/>
                <a:latin typeface="Arial" panose="020B0604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Ô,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tchi</a:t>
            </a:r>
            <a:r>
              <a:rPr lang="fr-FR" sz="3600" dirty="0">
                <a:effectLst/>
                <a:latin typeface="Arial" panose="020B0604020202020204" pitchFamily="34" charset="0"/>
                <a:ea typeface="Calibri" panose="020F0502020204030204" pitchFamily="34" charset="0"/>
                <a:cs typeface="Times New Roman" panose="02020603050405020304" pitchFamily="18" charset="0"/>
              </a:rPr>
              <a:t> doux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souv’nîn</a:t>
            </a:r>
            <a:r>
              <a:rPr lang="fr-FR" sz="3600" dirty="0">
                <a:effectLst/>
                <a:latin typeface="Arial" panose="020B0604020202020204" pitchFamily="34" charset="0"/>
                <a:ea typeface="Calibri" panose="020F0502020204030204" pitchFamily="34" charset="0"/>
                <a:cs typeface="Times New Roman" panose="02020603050405020304" pitchFamily="18" charset="0"/>
              </a:rPr>
              <a:t> du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bouôn</a:t>
            </a:r>
            <a:r>
              <a:rPr lang="fr-FR" sz="3600" dirty="0">
                <a:effectLst/>
                <a:latin typeface="Arial" panose="020B0604020202020204" pitchFamily="34" charset="0"/>
                <a:ea typeface="Calibri" panose="020F0502020204030204" pitchFamily="34" charset="0"/>
                <a:cs typeface="Times New Roman" panose="02020603050405020304" pitchFamily="18" charset="0"/>
              </a:rPr>
              <a:t> temps qu’j’ai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ieu</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fr-FR" sz="3600" dirty="0">
                <a:effectLst/>
                <a:latin typeface="Arial" panose="020B0604020202020204" pitchFamily="34" charset="0"/>
                <a:ea typeface="Calibri" panose="020F0502020204030204" pitchFamily="34" charset="0"/>
                <a:cs typeface="Times New Roman" panose="02020603050405020304" pitchFamily="18" charset="0"/>
              </a:rPr>
              <a:t>Quand j’pense à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Jèrri</a:t>
            </a:r>
            <a:r>
              <a:rPr lang="fr-FR" sz="3600" dirty="0">
                <a:effectLst/>
                <a:latin typeface="Arial" panose="020B0604020202020204" pitchFamily="34" charset="0"/>
                <a:ea typeface="Calibri" panose="020F0502020204030204" pitchFamily="34" charset="0"/>
                <a:cs typeface="Times New Roman" panose="02020603050405020304" pitchFamily="18" charset="0"/>
              </a:rPr>
              <a:t>, la reine des </a:t>
            </a:r>
            <a:r>
              <a:rPr lang="fr-FR" sz="3600" dirty="0" err="1">
                <a:effectLst/>
                <a:latin typeface="Arial" panose="020B0604020202020204" pitchFamily="34" charset="0"/>
                <a:ea typeface="Calibri" panose="020F0502020204030204" pitchFamily="34" charset="0"/>
                <a:cs typeface="Times New Roman" panose="02020603050405020304" pitchFamily="18" charset="0"/>
              </a:rPr>
              <a:t>îles</a:t>
            </a:r>
            <a:r>
              <a:rPr lang="fr-FR" sz="3600" dirty="0">
                <a:effectLst/>
                <a:latin typeface="Arial" panose="020B0604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848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C2E5B-858A-7343-9F31-BACB2A7C6531}"/>
              </a:ext>
            </a:extLst>
          </p:cNvPr>
          <p:cNvPicPr>
            <a:picLocks noChangeAspect="1"/>
          </p:cNvPicPr>
          <p:nvPr/>
        </p:nvPicPr>
        <p:blipFill>
          <a:blip r:embed="rId2"/>
          <a:stretch>
            <a:fillRect/>
          </a:stretch>
        </p:blipFill>
        <p:spPr>
          <a:xfrm>
            <a:off x="225620" y="3032598"/>
            <a:ext cx="9454760" cy="3256991"/>
          </a:xfrm>
          <a:prstGeom prst="rect">
            <a:avLst/>
          </a:prstGeom>
        </p:spPr>
      </p:pic>
      <p:pic>
        <p:nvPicPr>
          <p:cNvPr id="6" name="Picture 5">
            <a:extLst>
              <a:ext uri="{FF2B5EF4-FFF2-40B4-BE49-F238E27FC236}">
                <a16:creationId xmlns:a16="http://schemas.microsoft.com/office/drawing/2014/main" id="{7A544A94-D0DD-5545-8040-EA3446D0B3EA}"/>
              </a:ext>
            </a:extLst>
          </p:cNvPr>
          <p:cNvPicPr>
            <a:picLocks noChangeAspect="1"/>
          </p:cNvPicPr>
          <p:nvPr/>
        </p:nvPicPr>
        <p:blipFill>
          <a:blip r:embed="rId3"/>
          <a:stretch>
            <a:fillRect/>
          </a:stretch>
        </p:blipFill>
        <p:spPr>
          <a:xfrm>
            <a:off x="3759374" y="312281"/>
            <a:ext cx="2387252" cy="2171736"/>
          </a:xfrm>
          <a:prstGeom prst="rect">
            <a:avLst/>
          </a:prstGeom>
        </p:spPr>
      </p:pic>
    </p:spTree>
    <p:extLst>
      <p:ext uri="{BB962C8B-B14F-4D97-AF65-F5344CB8AC3E}">
        <p14:creationId xmlns:p14="http://schemas.microsoft.com/office/powerpoint/2010/main" val="159413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A4C-69CE-B24F-B960-B82AA34FF437}"/>
              </a:ext>
            </a:extLst>
          </p:cNvPr>
          <p:cNvSpPr>
            <a:spLocks noGrp="1"/>
          </p:cNvSpPr>
          <p:nvPr>
            <p:ph type="ctrTitle"/>
          </p:nvPr>
        </p:nvSpPr>
        <p:spPr>
          <a:xfrm>
            <a:off x="-480992" y="26502"/>
            <a:ext cx="6167892" cy="2387600"/>
          </a:xfrm>
        </p:spPr>
        <p:txBody>
          <a:bodyPr>
            <a:normAutofit/>
          </a:bodyPr>
          <a:lstStyle/>
          <a:p>
            <a:r>
              <a:rPr lang="en-US" sz="8000" dirty="0" err="1">
                <a:latin typeface="Arial"/>
                <a:cs typeface="Arial"/>
              </a:rPr>
              <a:t>À</a:t>
            </a:r>
            <a:r>
              <a:rPr lang="en-US" sz="8000" dirty="0">
                <a:latin typeface="Arial"/>
                <a:cs typeface="Arial"/>
              </a:rPr>
              <a:t> </a:t>
            </a:r>
            <a:r>
              <a:rPr lang="en-US" sz="8000" dirty="0" err="1">
                <a:latin typeface="Arial"/>
                <a:cs typeface="Arial"/>
              </a:rPr>
              <a:t>bétôt</a:t>
            </a:r>
            <a:r>
              <a:rPr lang="en-US" sz="8000" dirty="0">
                <a:latin typeface="Arial"/>
                <a:cs typeface="Arial"/>
              </a:rPr>
              <a:t> </a:t>
            </a:r>
          </a:p>
        </p:txBody>
      </p:sp>
      <p:sp>
        <p:nvSpPr>
          <p:cNvPr id="6" name="Title 1">
            <a:extLst>
              <a:ext uri="{FF2B5EF4-FFF2-40B4-BE49-F238E27FC236}">
                <a16:creationId xmlns:a16="http://schemas.microsoft.com/office/drawing/2014/main" id="{7A1C0825-2C5D-D84D-AB3B-B579B124E4ED}"/>
              </a:ext>
            </a:extLst>
          </p:cNvPr>
          <p:cNvSpPr txBox="1">
            <a:spLocks/>
          </p:cNvSpPr>
          <p:nvPr/>
        </p:nvSpPr>
        <p:spPr>
          <a:xfrm>
            <a:off x="467489" y="2477469"/>
            <a:ext cx="3444978" cy="13474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latin typeface="Arial"/>
                <a:cs typeface="Arial"/>
              </a:rPr>
              <a:t>À bi</a:t>
            </a:r>
          </a:p>
        </p:txBody>
      </p:sp>
      <p:pic>
        <p:nvPicPr>
          <p:cNvPr id="7" name="Picture 6" descr="giph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2467" y="2414102"/>
            <a:ext cx="5795149" cy="4012026"/>
          </a:xfrm>
          <a:prstGeom prst="rect">
            <a:avLst/>
          </a:prstGeom>
        </p:spPr>
      </p:pic>
    </p:spTree>
    <p:extLst>
      <p:ext uri="{BB962C8B-B14F-4D97-AF65-F5344CB8AC3E}">
        <p14:creationId xmlns:p14="http://schemas.microsoft.com/office/powerpoint/2010/main" val="36429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025" y="5568050"/>
            <a:ext cx="2475185" cy="1712582"/>
          </a:xfrm>
          <a:prstGeom prst="rect">
            <a:avLst/>
          </a:prstGeom>
        </p:spPr>
      </p:pic>
      <p:pic>
        <p:nvPicPr>
          <p:cNvPr id="10" name="Picture 9" descr="Text, map&#10;&#10;Description automatically generated">
            <a:extLst>
              <a:ext uri="{FF2B5EF4-FFF2-40B4-BE49-F238E27FC236}">
                <a16:creationId xmlns:a16="http://schemas.microsoft.com/office/drawing/2014/main" id="{1160593F-240B-254C-BEE1-5F93A6174310}"/>
              </a:ext>
            </a:extLst>
          </p:cNvPr>
          <p:cNvPicPr>
            <a:picLocks noChangeAspect="1"/>
          </p:cNvPicPr>
          <p:nvPr/>
        </p:nvPicPr>
        <p:blipFill rotWithShape="1">
          <a:blip r:embed="rId3"/>
          <a:srcRect l="1822" t="2342" r="1398" b="2342"/>
          <a:stretch/>
        </p:blipFill>
        <p:spPr>
          <a:xfrm>
            <a:off x="1017373" y="346362"/>
            <a:ext cx="3935627" cy="2743013"/>
          </a:xfrm>
          <a:prstGeom prst="rect">
            <a:avLst/>
          </a:prstGeom>
        </p:spPr>
      </p:pic>
      <p:sp>
        <p:nvSpPr>
          <p:cNvPr id="2" name="TextBox 1">
            <a:extLst>
              <a:ext uri="{FF2B5EF4-FFF2-40B4-BE49-F238E27FC236}">
                <a16:creationId xmlns:a16="http://schemas.microsoft.com/office/drawing/2014/main" id="{0678B187-EC3F-3E4C-8A1E-70DAFAD1528B}"/>
              </a:ext>
            </a:extLst>
          </p:cNvPr>
          <p:cNvSpPr txBox="1"/>
          <p:nvPr/>
        </p:nvSpPr>
        <p:spPr>
          <a:xfrm>
            <a:off x="294503" y="3768626"/>
            <a:ext cx="9316994" cy="1569660"/>
          </a:xfrm>
          <a:prstGeom prst="rect">
            <a:avLst/>
          </a:prstGeom>
          <a:noFill/>
        </p:spPr>
        <p:txBody>
          <a:bodyPr wrap="square" rtlCol="0">
            <a:spAutoFit/>
          </a:bodyPr>
          <a:lstStyle/>
          <a:p>
            <a:r>
              <a:rPr lang="en-US" sz="4000" b="1" dirty="0">
                <a:latin typeface="Gill Sans" panose="020B0502020104020203" pitchFamily="34" charset="-79"/>
                <a:cs typeface="Gill Sans" panose="020B0502020104020203" pitchFamily="34" charset="-79"/>
              </a:rPr>
              <a:t>Module 2 - </a:t>
            </a:r>
            <a:r>
              <a:rPr lang="en-US" sz="4000" b="1" dirty="0" err="1">
                <a:latin typeface="Gill Sans" panose="020B0502020104020203" pitchFamily="34" charset="-79"/>
                <a:cs typeface="Gill Sans" panose="020B0502020104020203" pitchFamily="34" charset="-79"/>
              </a:rPr>
              <a:t>Lé</a:t>
            </a:r>
            <a:r>
              <a:rPr lang="en-US" sz="4000" b="1" dirty="0">
                <a:latin typeface="Gill Sans" panose="020B0502020104020203" pitchFamily="34" charset="-79"/>
                <a:cs typeface="Gill Sans" panose="020B0502020104020203" pitchFamily="34" charset="-79"/>
              </a:rPr>
              <a:t> Jèrriais – Not’ langue</a:t>
            </a:r>
          </a:p>
          <a:p>
            <a:endParaRPr lang="en-US" sz="2800" b="1" dirty="0">
              <a:latin typeface="Gill Sans" panose="020B0502020104020203" pitchFamily="34" charset="-79"/>
              <a:cs typeface="Gill Sans" panose="020B0502020104020203" pitchFamily="34" charset="-79"/>
            </a:endParaRPr>
          </a:p>
          <a:p>
            <a:r>
              <a:rPr lang="en-US" sz="2800" b="1" dirty="0">
                <a:latin typeface="Gill Sans" panose="020B0502020104020203" pitchFamily="34" charset="-79"/>
                <a:cs typeface="Gill Sans" panose="020B0502020104020203" pitchFamily="34" charset="-79"/>
              </a:rPr>
              <a:t>  							Jèrriais - our language</a:t>
            </a:r>
          </a:p>
        </p:txBody>
      </p:sp>
    </p:spTree>
    <p:extLst>
      <p:ext uri="{BB962C8B-B14F-4D97-AF65-F5344CB8AC3E}">
        <p14:creationId xmlns:p14="http://schemas.microsoft.com/office/powerpoint/2010/main" val="350788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6A4C-69CE-B24F-B960-B82AA34FF437}"/>
              </a:ext>
            </a:extLst>
          </p:cNvPr>
          <p:cNvSpPr>
            <a:spLocks noGrp="1"/>
          </p:cNvSpPr>
          <p:nvPr>
            <p:ph type="ctrTitle"/>
          </p:nvPr>
        </p:nvSpPr>
        <p:spPr>
          <a:xfrm>
            <a:off x="0" y="208232"/>
            <a:ext cx="10191237" cy="1373351"/>
          </a:xfrm>
        </p:spPr>
        <p:txBody>
          <a:bodyPr>
            <a:noAutofit/>
          </a:bodyPr>
          <a:lstStyle/>
          <a:p>
            <a:r>
              <a:rPr lang="en-US" sz="6000" dirty="0" err="1">
                <a:latin typeface="+mn-lt"/>
              </a:rPr>
              <a:t>Aniet</a:t>
            </a:r>
            <a:r>
              <a:rPr lang="en-US" sz="6000" dirty="0">
                <a:latin typeface="+mn-lt"/>
              </a:rPr>
              <a:t>, </a:t>
            </a:r>
            <a:r>
              <a:rPr lang="en-US" sz="6000" dirty="0" err="1">
                <a:latin typeface="+mn-lt"/>
              </a:rPr>
              <a:t>j’sommes</a:t>
            </a:r>
            <a:r>
              <a:rPr lang="en-US" sz="6000" dirty="0">
                <a:latin typeface="+mn-lt"/>
              </a:rPr>
              <a:t> </a:t>
            </a:r>
            <a:r>
              <a:rPr lang="en-US" sz="6000" dirty="0" err="1">
                <a:latin typeface="+mn-lt"/>
              </a:rPr>
              <a:t>à</a:t>
            </a:r>
            <a:r>
              <a:rPr lang="en-US" sz="6000" dirty="0">
                <a:latin typeface="+mn-lt"/>
              </a:rPr>
              <a:t> </a:t>
            </a:r>
            <a:r>
              <a:rPr lang="en-US" sz="6000" dirty="0" err="1">
                <a:latin typeface="+mn-lt"/>
              </a:rPr>
              <a:t>apprendre</a:t>
            </a:r>
            <a:r>
              <a:rPr lang="en-US" sz="6000" dirty="0">
                <a:latin typeface="+mn-lt"/>
              </a:rPr>
              <a:t>…</a:t>
            </a:r>
          </a:p>
        </p:txBody>
      </p:sp>
      <p:sp>
        <p:nvSpPr>
          <p:cNvPr id="4" name="Title 1">
            <a:extLst>
              <a:ext uri="{FF2B5EF4-FFF2-40B4-BE49-F238E27FC236}">
                <a16:creationId xmlns:a16="http://schemas.microsoft.com/office/drawing/2014/main" id="{32010840-66A8-4D4F-AE62-B0E9F138B0DC}"/>
              </a:ext>
            </a:extLst>
          </p:cNvPr>
          <p:cNvSpPr txBox="1">
            <a:spLocks/>
          </p:cNvSpPr>
          <p:nvPr/>
        </p:nvSpPr>
        <p:spPr>
          <a:xfrm>
            <a:off x="633294" y="2548961"/>
            <a:ext cx="8448922" cy="332612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50000"/>
              </a:lnSpc>
              <a:buFont typeface="Arial" panose="020B0604020202020204" pitchFamily="34" charset="0"/>
              <a:buChar char="•"/>
            </a:pPr>
            <a:r>
              <a:rPr lang="en-US" sz="4000" i="1" dirty="0">
                <a:latin typeface="Calibri"/>
                <a:cs typeface="Calibri"/>
              </a:rPr>
              <a:t>Where Jèrriais has come from</a:t>
            </a:r>
          </a:p>
          <a:p>
            <a:pPr marL="685800" indent="-685800">
              <a:lnSpc>
                <a:spcPct val="150000"/>
              </a:lnSpc>
              <a:buFont typeface="Arial" panose="020B0604020202020204" pitchFamily="34" charset="0"/>
              <a:buChar char="•"/>
            </a:pPr>
            <a:r>
              <a:rPr lang="en-US" sz="4000" i="1" dirty="0">
                <a:latin typeface="Calibri"/>
                <a:cs typeface="Calibri"/>
              </a:rPr>
              <a:t>Why so few people speak </a:t>
            </a:r>
            <a:r>
              <a:rPr lang="en-US" sz="4000" i="1" dirty="0" err="1">
                <a:latin typeface="Calibri"/>
                <a:cs typeface="Calibri"/>
              </a:rPr>
              <a:t>Jèrriais</a:t>
            </a:r>
            <a:r>
              <a:rPr lang="en-US" sz="4000" i="1" dirty="0">
                <a:latin typeface="Calibri"/>
                <a:cs typeface="Calibri"/>
              </a:rPr>
              <a:t> </a:t>
            </a:r>
          </a:p>
          <a:p>
            <a:pPr marL="685800" indent="-685800">
              <a:lnSpc>
                <a:spcPct val="150000"/>
              </a:lnSpc>
              <a:buFont typeface="Arial" panose="020B0604020202020204" pitchFamily="34" charset="0"/>
              <a:buChar char="•"/>
            </a:pPr>
            <a:r>
              <a:rPr lang="en-US" sz="4000" i="1" dirty="0">
                <a:latin typeface="Calibri"/>
                <a:cs typeface="Calibri"/>
              </a:rPr>
              <a:t>Jersey’s unofficial ‘National Anthem’</a:t>
            </a:r>
          </a:p>
          <a:p>
            <a:pPr marL="685800" indent="-685800">
              <a:lnSpc>
                <a:spcPct val="150000"/>
              </a:lnSpc>
              <a:buFont typeface="Arial" panose="020B0604020202020204" pitchFamily="34" charset="0"/>
              <a:buChar char="•"/>
            </a:pPr>
            <a:endParaRPr lang="en-US" sz="4000" i="1" dirty="0">
              <a:latin typeface="Calibri"/>
              <a:cs typeface="Calibri"/>
            </a:endParaRPr>
          </a:p>
          <a:p>
            <a:pPr>
              <a:lnSpc>
                <a:spcPct val="150000"/>
              </a:lnSpc>
            </a:pPr>
            <a:endParaRPr lang="en-US" sz="4000" i="1" dirty="0">
              <a:latin typeface="Calibri"/>
              <a:cs typeface="Calibri"/>
            </a:endParaRPr>
          </a:p>
        </p:txBody>
      </p:sp>
      <p:pic>
        <p:nvPicPr>
          <p:cNvPr id="7" name="Picture 6" descr="JérriaisLogo_COL.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
        <p:nvSpPr>
          <p:cNvPr id="3" name="TextBox 2">
            <a:extLst>
              <a:ext uri="{FF2B5EF4-FFF2-40B4-BE49-F238E27FC236}">
                <a16:creationId xmlns:a16="http://schemas.microsoft.com/office/drawing/2014/main" id="{FFDDF499-CDF4-467D-970D-D431633BD4D8}"/>
              </a:ext>
            </a:extLst>
          </p:cNvPr>
          <p:cNvSpPr txBox="1"/>
          <p:nvPr/>
        </p:nvSpPr>
        <p:spPr>
          <a:xfrm>
            <a:off x="1056443" y="1581583"/>
            <a:ext cx="7341833" cy="707886"/>
          </a:xfrm>
          <a:prstGeom prst="rect">
            <a:avLst/>
          </a:prstGeom>
          <a:noFill/>
        </p:spPr>
        <p:txBody>
          <a:bodyPr wrap="square" rtlCol="0">
            <a:spAutoFit/>
          </a:bodyPr>
          <a:lstStyle/>
          <a:p>
            <a:r>
              <a:rPr lang="en-GB" sz="4000" i="1" dirty="0">
                <a:solidFill>
                  <a:srgbClr val="C00000"/>
                </a:solidFill>
              </a:rPr>
              <a:t>Today we are learning…</a:t>
            </a:r>
          </a:p>
        </p:txBody>
      </p:sp>
    </p:spTree>
    <p:extLst>
      <p:ext uri="{BB962C8B-B14F-4D97-AF65-F5344CB8AC3E}">
        <p14:creationId xmlns:p14="http://schemas.microsoft.com/office/powerpoint/2010/main" val="8960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JérriaisLogo_COL.ai">
            <a:extLst>
              <a:ext uri="{FF2B5EF4-FFF2-40B4-BE49-F238E27FC236}">
                <a16:creationId xmlns:a16="http://schemas.microsoft.com/office/drawing/2014/main" id="{4AE535F9-1B49-9B4B-864D-A12AD05E38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1088" y="5407025"/>
            <a:ext cx="2474912"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17C7F1C5-8AEB-E24D-A61B-9DD1F16C2DEE}"/>
              </a:ext>
            </a:extLst>
          </p:cNvPr>
          <p:cNvGrpSpPr>
            <a:grpSpLocks/>
          </p:cNvGrpSpPr>
          <p:nvPr/>
        </p:nvGrpSpPr>
        <p:grpSpPr bwMode="auto">
          <a:xfrm rot="-616827">
            <a:off x="555625" y="434975"/>
            <a:ext cx="2965450" cy="1741488"/>
            <a:chOff x="330200" y="806450"/>
            <a:chExt cx="8483600" cy="5245100"/>
          </a:xfrm>
        </p:grpSpPr>
        <p:sp>
          <p:nvSpPr>
            <p:cNvPr id="10" name="Oval Callout 9">
              <a:extLst>
                <a:ext uri="{FF2B5EF4-FFF2-40B4-BE49-F238E27FC236}">
                  <a16:creationId xmlns:a16="http://schemas.microsoft.com/office/drawing/2014/main" id="{FC350D70-36B9-2C45-AD8A-9D1E91CEA675}"/>
                </a:ext>
              </a:extLst>
            </p:cNvPr>
            <p:cNvSpPr>
              <a:spLocks noChangeArrowheads="1"/>
            </p:cNvSpPr>
            <p:nvPr/>
          </p:nvSpPr>
          <p:spPr bwMode="auto">
            <a:xfrm>
              <a:off x="330200" y="806450"/>
              <a:ext cx="8483600" cy="5245100"/>
            </a:xfrm>
            <a:prstGeom prst="wedgeEllipseCallout">
              <a:avLst>
                <a:gd name="adj1" fmla="val -55907"/>
                <a:gd name="adj2" fmla="val 61634"/>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11" name="Text Box 4">
              <a:extLst>
                <a:ext uri="{FF2B5EF4-FFF2-40B4-BE49-F238E27FC236}">
                  <a16:creationId xmlns:a16="http://schemas.microsoft.com/office/drawing/2014/main" id="{24C11F99-0C77-CF45-A122-7B8C2CD89F5F}"/>
                </a:ext>
              </a:extLst>
            </p:cNvPr>
            <p:cNvSpPr txBox="1"/>
            <p:nvPr/>
          </p:nvSpPr>
          <p:spPr>
            <a:xfrm>
              <a:off x="1725263" y="2181245"/>
              <a:ext cx="5763218" cy="3189133"/>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sz="2800">
                  <a:solidFill>
                    <a:srgbClr val="000000"/>
                  </a:solidFill>
                  <a:latin typeface="Museo 300 Regular" panose="02000000000000000000" pitchFamily="2" charset="77"/>
                  <a:ea typeface="ＭＳ 明朝" panose="02020609040205080304" pitchFamily="49" charset="-128"/>
                </a:rPr>
                <a:t>Comment qu’tu’es?</a:t>
              </a:r>
              <a:endParaRPr lang="en-GB" altLang="en-US" sz="2800">
                <a:solidFill>
                  <a:srgbClr val="000000"/>
                </a:solidFill>
                <a:ea typeface="ＭＳ 明朝" panose="02020609040205080304" pitchFamily="49" charset="-128"/>
              </a:endParaRPr>
            </a:p>
            <a:p>
              <a:r>
                <a:rPr lang="en-GB" altLang="en-US" sz="1400">
                  <a:solidFill>
                    <a:srgbClr val="000000"/>
                  </a:solidFill>
                  <a:ea typeface="ＭＳ 明朝" panose="02020609040205080304" pitchFamily="49" charset="-128"/>
                </a:rPr>
                <a:t> </a:t>
              </a:r>
            </a:p>
          </p:txBody>
        </p:sp>
      </p:grpSp>
      <p:grpSp>
        <p:nvGrpSpPr>
          <p:cNvPr id="12" name="Group 11">
            <a:extLst>
              <a:ext uri="{FF2B5EF4-FFF2-40B4-BE49-F238E27FC236}">
                <a16:creationId xmlns:a16="http://schemas.microsoft.com/office/drawing/2014/main" id="{1E55FBFD-3959-6545-84B6-F674C4CA88A0}"/>
              </a:ext>
            </a:extLst>
          </p:cNvPr>
          <p:cNvGrpSpPr>
            <a:grpSpLocks/>
          </p:cNvGrpSpPr>
          <p:nvPr/>
        </p:nvGrpSpPr>
        <p:grpSpPr bwMode="auto">
          <a:xfrm>
            <a:off x="6646863" y="593725"/>
            <a:ext cx="2557462" cy="1250950"/>
            <a:chOff x="1094903" y="806450"/>
            <a:chExt cx="7162800" cy="4040917"/>
          </a:xfrm>
        </p:grpSpPr>
        <p:grpSp>
          <p:nvGrpSpPr>
            <p:cNvPr id="16420" name="Group 12">
              <a:extLst>
                <a:ext uri="{FF2B5EF4-FFF2-40B4-BE49-F238E27FC236}">
                  <a16:creationId xmlns:a16="http://schemas.microsoft.com/office/drawing/2014/main" id="{CC450668-81F4-EB4B-A8A3-A1FC9206C9D3}"/>
                </a:ext>
              </a:extLst>
            </p:cNvPr>
            <p:cNvGrpSpPr>
              <a:grpSpLocks/>
            </p:cNvGrpSpPr>
            <p:nvPr/>
          </p:nvGrpSpPr>
          <p:grpSpPr bwMode="auto">
            <a:xfrm>
              <a:off x="1094903" y="806450"/>
              <a:ext cx="7162800" cy="4040917"/>
              <a:chOff x="330200" y="806450"/>
              <a:chExt cx="8483600" cy="5245100"/>
            </a:xfrm>
          </p:grpSpPr>
          <p:sp>
            <p:nvSpPr>
              <p:cNvPr id="15" name="Oval Callout 14">
                <a:extLst>
                  <a:ext uri="{FF2B5EF4-FFF2-40B4-BE49-F238E27FC236}">
                    <a16:creationId xmlns:a16="http://schemas.microsoft.com/office/drawing/2014/main" id="{EDB2227F-8C1F-4940-8C48-A0A72D5C30D0}"/>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16" name="Text Box 4">
                <a:extLst>
                  <a:ext uri="{FF2B5EF4-FFF2-40B4-BE49-F238E27FC236}">
                    <a16:creationId xmlns:a16="http://schemas.microsoft.com/office/drawing/2014/main" id="{39122E94-24A7-E840-940D-F6B7E32DF7CA}"/>
                  </a:ext>
                </a:extLst>
              </p:cNvPr>
              <p:cNvSpPr txBox="1"/>
              <p:nvPr/>
            </p:nvSpPr>
            <p:spPr>
              <a:xfrm>
                <a:off x="1393941" y="1791570"/>
                <a:ext cx="6708944" cy="3181672"/>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d’charme</a:t>
                </a:r>
                <a:endParaRPr lang="en-GB" altLang="en-US">
                  <a:solidFill>
                    <a:srgbClr val="000000"/>
                  </a:solidFill>
                  <a:ea typeface="ＭＳ 明朝" panose="02020609040205080304" pitchFamily="49" charset="-128"/>
                </a:endParaRPr>
              </a:p>
              <a:p>
                <a:r>
                  <a:rPr lang="en-GB" altLang="en-US" sz="1400">
                    <a:solidFill>
                      <a:srgbClr val="000000"/>
                    </a:solidFill>
                    <a:ea typeface="ＭＳ 明朝" panose="02020609040205080304" pitchFamily="49" charset="-128"/>
                  </a:rPr>
                  <a:t> </a:t>
                </a:r>
              </a:p>
            </p:txBody>
          </p:sp>
        </p:grpSp>
        <p:pic>
          <p:nvPicPr>
            <p:cNvPr id="16421" name="Picture 13">
              <a:extLst>
                <a:ext uri="{FF2B5EF4-FFF2-40B4-BE49-F238E27FC236}">
                  <a16:creationId xmlns:a16="http://schemas.microsoft.com/office/drawing/2014/main" id="{9F950243-2B57-8F4A-B002-2B26D21533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4836" y="2558422"/>
              <a:ext cx="1600200" cy="146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66825D2A-D188-654A-B9E2-66C444326376}"/>
              </a:ext>
            </a:extLst>
          </p:cNvPr>
          <p:cNvGrpSpPr>
            <a:grpSpLocks/>
          </p:cNvGrpSpPr>
          <p:nvPr/>
        </p:nvGrpSpPr>
        <p:grpSpPr bwMode="auto">
          <a:xfrm>
            <a:off x="6843713" y="2184400"/>
            <a:ext cx="2557462" cy="1250950"/>
            <a:chOff x="4839436" y="3924090"/>
            <a:chExt cx="2361097" cy="1251018"/>
          </a:xfrm>
        </p:grpSpPr>
        <p:grpSp>
          <p:nvGrpSpPr>
            <p:cNvPr id="16416" name="Group 22">
              <a:extLst>
                <a:ext uri="{FF2B5EF4-FFF2-40B4-BE49-F238E27FC236}">
                  <a16:creationId xmlns:a16="http://schemas.microsoft.com/office/drawing/2014/main" id="{9FF6C446-1756-4240-B0C4-3BC1D97DBBC8}"/>
                </a:ext>
              </a:extLst>
            </p:cNvPr>
            <p:cNvGrpSpPr>
              <a:grpSpLocks/>
            </p:cNvGrpSpPr>
            <p:nvPr/>
          </p:nvGrpSpPr>
          <p:grpSpPr bwMode="auto">
            <a:xfrm>
              <a:off x="4839436" y="3924090"/>
              <a:ext cx="2361097" cy="1251018"/>
              <a:chOff x="-3369766" y="7371250"/>
              <a:chExt cx="8483600" cy="5245100"/>
            </a:xfrm>
          </p:grpSpPr>
          <p:sp>
            <p:nvSpPr>
              <p:cNvPr id="25" name="Oval Callout 24">
                <a:extLst>
                  <a:ext uri="{FF2B5EF4-FFF2-40B4-BE49-F238E27FC236}">
                    <a16:creationId xmlns:a16="http://schemas.microsoft.com/office/drawing/2014/main" id="{AF9084F0-563B-D74A-9979-88655C1813BB}"/>
                  </a:ext>
                </a:extLst>
              </p:cNvPr>
              <p:cNvSpPr>
                <a:spLocks noChangeArrowheads="1"/>
              </p:cNvSpPr>
              <p:nvPr/>
            </p:nvSpPr>
            <p:spPr bwMode="auto">
              <a:xfrm>
                <a:off x="-3369766" y="73712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26" name="Text Box 4">
                <a:extLst>
                  <a:ext uri="{FF2B5EF4-FFF2-40B4-BE49-F238E27FC236}">
                    <a16:creationId xmlns:a16="http://schemas.microsoft.com/office/drawing/2014/main" id="{E90B9FB6-7B4C-1A4F-8CC8-63C7E9E12A4F}"/>
                  </a:ext>
                </a:extLst>
              </p:cNvPr>
              <p:cNvSpPr txBox="1"/>
              <p:nvPr/>
            </p:nvSpPr>
            <p:spPr>
              <a:xfrm>
                <a:off x="-2258632" y="8083467"/>
                <a:ext cx="6714212" cy="3188326"/>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mangnifique</a:t>
                </a:r>
                <a:endParaRPr lang="en-GB" altLang="en-US">
                  <a:solidFill>
                    <a:srgbClr val="000000"/>
                  </a:solidFill>
                  <a:ea typeface="ＭＳ 明朝" panose="02020609040205080304" pitchFamily="49" charset="-128"/>
                </a:endParaRPr>
              </a:p>
              <a:p>
                <a:r>
                  <a:rPr lang="en-GB" altLang="en-US" sz="1400">
                    <a:solidFill>
                      <a:srgbClr val="000000"/>
                    </a:solidFill>
                    <a:ea typeface="ＭＳ 明朝" panose="02020609040205080304" pitchFamily="49" charset="-128"/>
                  </a:rPr>
                  <a:t> </a:t>
                </a:r>
              </a:p>
            </p:txBody>
          </p:sp>
        </p:grpSp>
        <p:pic>
          <p:nvPicPr>
            <p:cNvPr id="16417" name="Picture 18">
              <a:extLst>
                <a:ext uri="{FF2B5EF4-FFF2-40B4-BE49-F238E27FC236}">
                  <a16:creationId xmlns:a16="http://schemas.microsoft.com/office/drawing/2014/main" id="{767D4C73-9F0D-654C-B8EA-F1DBA39C6A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8719" y="4620918"/>
              <a:ext cx="530713" cy="4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a16="http://schemas.microsoft.com/office/drawing/2014/main" id="{76A36C70-D0AF-C346-A2D0-B9433766BE59}"/>
              </a:ext>
            </a:extLst>
          </p:cNvPr>
          <p:cNvGrpSpPr>
            <a:grpSpLocks/>
          </p:cNvGrpSpPr>
          <p:nvPr/>
        </p:nvGrpSpPr>
        <p:grpSpPr bwMode="auto">
          <a:xfrm>
            <a:off x="3829050" y="2474913"/>
            <a:ext cx="2697163" cy="1250950"/>
            <a:chOff x="-14393387" y="13015751"/>
            <a:chExt cx="8056687" cy="4738131"/>
          </a:xfrm>
        </p:grpSpPr>
        <p:grpSp>
          <p:nvGrpSpPr>
            <p:cNvPr id="16412" name="Group 27">
              <a:extLst>
                <a:ext uri="{FF2B5EF4-FFF2-40B4-BE49-F238E27FC236}">
                  <a16:creationId xmlns:a16="http://schemas.microsoft.com/office/drawing/2014/main" id="{13E6F7AC-27A3-354A-BA37-0D4CDEF97436}"/>
                </a:ext>
              </a:extLst>
            </p:cNvPr>
            <p:cNvGrpSpPr>
              <a:grpSpLocks/>
            </p:cNvGrpSpPr>
            <p:nvPr/>
          </p:nvGrpSpPr>
          <p:grpSpPr bwMode="auto">
            <a:xfrm>
              <a:off x="-14393387" y="13015751"/>
              <a:ext cx="8056687" cy="4738131"/>
              <a:chOff x="-15530442" y="14473965"/>
              <a:chExt cx="8483599" cy="5245101"/>
            </a:xfrm>
          </p:grpSpPr>
          <p:sp>
            <p:nvSpPr>
              <p:cNvPr id="30" name="Oval Callout 29">
                <a:extLst>
                  <a:ext uri="{FF2B5EF4-FFF2-40B4-BE49-F238E27FC236}">
                    <a16:creationId xmlns:a16="http://schemas.microsoft.com/office/drawing/2014/main" id="{5CB411ED-12B5-3343-BD67-0BA4E4AA7069}"/>
                  </a:ext>
                </a:extLst>
              </p:cNvPr>
              <p:cNvSpPr>
                <a:spLocks noChangeArrowheads="1"/>
              </p:cNvSpPr>
              <p:nvPr/>
            </p:nvSpPr>
            <p:spPr bwMode="auto">
              <a:xfrm>
                <a:off x="-15530442" y="14473965"/>
                <a:ext cx="8483599" cy="5245101"/>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31" name="Text Box 4">
                <a:extLst>
                  <a:ext uri="{FF2B5EF4-FFF2-40B4-BE49-F238E27FC236}">
                    <a16:creationId xmlns:a16="http://schemas.microsoft.com/office/drawing/2014/main" id="{98C37AE6-7DA5-954F-A78B-F41288174CD4}"/>
                  </a:ext>
                </a:extLst>
              </p:cNvPr>
              <p:cNvSpPr txBox="1"/>
              <p:nvPr/>
            </p:nvSpPr>
            <p:spPr>
              <a:xfrm>
                <a:off x="-14436910" y="15312649"/>
                <a:ext cx="6710980" cy="3181673"/>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pon trop mal</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413" name="Picture 28">
              <a:extLst>
                <a:ext uri="{FF2B5EF4-FFF2-40B4-BE49-F238E27FC236}">
                  <a16:creationId xmlns:a16="http://schemas.microsoft.com/office/drawing/2014/main" id="{3C358E72-0A14-004E-AB5D-F575D3BA2D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13743" y="15491444"/>
              <a:ext cx="1999654" cy="199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31">
            <a:extLst>
              <a:ext uri="{FF2B5EF4-FFF2-40B4-BE49-F238E27FC236}">
                <a16:creationId xmlns:a16="http://schemas.microsoft.com/office/drawing/2014/main" id="{112F10E2-E92E-F846-91D5-E94DE056245A}"/>
              </a:ext>
            </a:extLst>
          </p:cNvPr>
          <p:cNvGrpSpPr>
            <a:grpSpLocks/>
          </p:cNvGrpSpPr>
          <p:nvPr/>
        </p:nvGrpSpPr>
        <p:grpSpPr bwMode="auto">
          <a:xfrm>
            <a:off x="6975475" y="3821113"/>
            <a:ext cx="2638425" cy="1258887"/>
            <a:chOff x="669115" y="669282"/>
            <a:chExt cx="8056688" cy="4738130"/>
          </a:xfrm>
        </p:grpSpPr>
        <p:grpSp>
          <p:nvGrpSpPr>
            <p:cNvPr id="16408" name="Group 32">
              <a:extLst>
                <a:ext uri="{FF2B5EF4-FFF2-40B4-BE49-F238E27FC236}">
                  <a16:creationId xmlns:a16="http://schemas.microsoft.com/office/drawing/2014/main" id="{F40CCF84-F043-9745-B9BD-18409294A93B}"/>
                </a:ext>
              </a:extLst>
            </p:cNvPr>
            <p:cNvGrpSpPr>
              <a:grpSpLocks/>
            </p:cNvGrpSpPr>
            <p:nvPr/>
          </p:nvGrpSpPr>
          <p:grpSpPr bwMode="auto">
            <a:xfrm>
              <a:off x="669115" y="669282"/>
              <a:ext cx="8056688" cy="4738130"/>
              <a:chOff x="330200" y="806450"/>
              <a:chExt cx="8483600" cy="5245100"/>
            </a:xfrm>
          </p:grpSpPr>
          <p:sp>
            <p:nvSpPr>
              <p:cNvPr id="35" name="Oval Callout 34">
                <a:extLst>
                  <a:ext uri="{FF2B5EF4-FFF2-40B4-BE49-F238E27FC236}">
                    <a16:creationId xmlns:a16="http://schemas.microsoft.com/office/drawing/2014/main" id="{68452E2A-28B2-414E-8D96-80D91C7CB062}"/>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36" name="Text Box 4">
                <a:extLst>
                  <a:ext uri="{FF2B5EF4-FFF2-40B4-BE49-F238E27FC236}">
                    <a16:creationId xmlns:a16="http://schemas.microsoft.com/office/drawing/2014/main" id="{10AF5ABF-F44D-F141-94B9-9F92AB14EAC2}"/>
                  </a:ext>
                </a:extLst>
              </p:cNvPr>
              <p:cNvSpPr txBox="1"/>
              <p:nvPr/>
            </p:nvSpPr>
            <p:spPr>
              <a:xfrm>
                <a:off x="1300046" y="1051175"/>
                <a:ext cx="6712357" cy="318807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malheutheuse</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409" name="Picture 33">
              <a:extLst>
                <a:ext uri="{FF2B5EF4-FFF2-40B4-BE49-F238E27FC236}">
                  <a16:creationId xmlns:a16="http://schemas.microsoft.com/office/drawing/2014/main" id="{A359CED4-9A83-ED4F-BDB3-7016136378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6202" y="3244497"/>
              <a:ext cx="1698861" cy="176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B4C3CD0A-E2DC-7C42-B581-D919D0D3F9DF}"/>
              </a:ext>
            </a:extLst>
          </p:cNvPr>
          <p:cNvGrpSpPr>
            <a:grpSpLocks/>
          </p:cNvGrpSpPr>
          <p:nvPr/>
        </p:nvGrpSpPr>
        <p:grpSpPr bwMode="auto">
          <a:xfrm>
            <a:off x="4008438" y="4160838"/>
            <a:ext cx="2638425" cy="1258887"/>
            <a:chOff x="3815382" y="3503670"/>
            <a:chExt cx="2638449" cy="1258850"/>
          </a:xfrm>
        </p:grpSpPr>
        <p:sp>
          <p:nvSpPr>
            <p:cNvPr id="40" name="Oval Callout 39">
              <a:extLst>
                <a:ext uri="{FF2B5EF4-FFF2-40B4-BE49-F238E27FC236}">
                  <a16:creationId xmlns:a16="http://schemas.microsoft.com/office/drawing/2014/main" id="{7DA38070-D66D-4B4F-8477-12D71D1BED0F}"/>
                </a:ext>
              </a:extLst>
            </p:cNvPr>
            <p:cNvSpPr>
              <a:spLocks noChangeArrowheads="1"/>
            </p:cNvSpPr>
            <p:nvPr/>
          </p:nvSpPr>
          <p:spPr bwMode="auto">
            <a:xfrm>
              <a:off x="3815382" y="3503670"/>
              <a:ext cx="2638449" cy="125885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41" name="Text Box 4">
              <a:extLst>
                <a:ext uri="{FF2B5EF4-FFF2-40B4-BE49-F238E27FC236}">
                  <a16:creationId xmlns:a16="http://schemas.microsoft.com/office/drawing/2014/main" id="{2D5826E5-0461-C94C-9D5B-EB2CA524767D}"/>
                </a:ext>
              </a:extLst>
            </p:cNvPr>
            <p:cNvSpPr txBox="1"/>
            <p:nvPr/>
          </p:nvSpPr>
          <p:spPr>
            <a:xfrm>
              <a:off x="4117010" y="3708451"/>
              <a:ext cx="2089169" cy="765153"/>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malheutheux</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pic>
          <p:nvPicPr>
            <p:cNvPr id="16407" name="Picture 41">
              <a:extLst>
                <a:ext uri="{FF2B5EF4-FFF2-40B4-BE49-F238E27FC236}">
                  <a16:creationId xmlns:a16="http://schemas.microsoft.com/office/drawing/2014/main" id="{17E7DEB0-EA15-514E-B754-35799B4495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85054" y="4090586"/>
              <a:ext cx="585595" cy="55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81E5CCBA-D2D9-F84D-ABE7-FC8B6DC7B42E}"/>
              </a:ext>
            </a:extLst>
          </p:cNvPr>
          <p:cNvGrpSpPr/>
          <p:nvPr/>
        </p:nvGrpSpPr>
        <p:grpSpPr>
          <a:xfrm>
            <a:off x="755650" y="2705100"/>
            <a:ext cx="2638425" cy="1258888"/>
            <a:chOff x="755650" y="2705100"/>
            <a:chExt cx="2638425" cy="1258888"/>
          </a:xfrm>
        </p:grpSpPr>
        <p:grpSp>
          <p:nvGrpSpPr>
            <p:cNvPr id="43" name="Group 42">
              <a:extLst>
                <a:ext uri="{FF2B5EF4-FFF2-40B4-BE49-F238E27FC236}">
                  <a16:creationId xmlns:a16="http://schemas.microsoft.com/office/drawing/2014/main" id="{732399A3-46F2-4841-9546-7C3288733D08}"/>
                </a:ext>
              </a:extLst>
            </p:cNvPr>
            <p:cNvGrpSpPr>
              <a:grpSpLocks/>
            </p:cNvGrpSpPr>
            <p:nvPr/>
          </p:nvGrpSpPr>
          <p:grpSpPr bwMode="auto">
            <a:xfrm>
              <a:off x="755650" y="2705100"/>
              <a:ext cx="2638425" cy="1258888"/>
              <a:chOff x="330200" y="806450"/>
              <a:chExt cx="8483600" cy="5245100"/>
            </a:xfrm>
          </p:grpSpPr>
          <p:sp>
            <p:nvSpPr>
              <p:cNvPr id="44" name="Oval Callout 43">
                <a:extLst>
                  <a:ext uri="{FF2B5EF4-FFF2-40B4-BE49-F238E27FC236}">
                    <a16:creationId xmlns:a16="http://schemas.microsoft.com/office/drawing/2014/main" id="{CE86A1C6-E129-1B43-AAFF-07FADC2B5B04}"/>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45" name="Text Box 4">
                <a:extLst>
                  <a:ext uri="{FF2B5EF4-FFF2-40B4-BE49-F238E27FC236}">
                    <a16:creationId xmlns:a16="http://schemas.microsoft.com/office/drawing/2014/main" id="{FC0BFC4F-CF56-2E4B-965B-6B613B5A8737}"/>
                  </a:ext>
                </a:extLst>
              </p:cNvPr>
              <p:cNvSpPr txBox="1"/>
              <p:nvPr/>
            </p:nvSpPr>
            <p:spPr>
              <a:xfrm>
                <a:off x="1478703" y="1791975"/>
                <a:ext cx="6712353" cy="3188067"/>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lâssé</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394" name="Picture 45">
              <a:extLst>
                <a:ext uri="{FF2B5EF4-FFF2-40B4-BE49-F238E27FC236}">
                  <a16:creationId xmlns:a16="http://schemas.microsoft.com/office/drawing/2014/main" id="{F5E92743-8B46-8942-9BD6-E7AECCA911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8163" y="3373438"/>
              <a:ext cx="5349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499F60D6-0151-4B41-A7DE-539882E1DCFE}"/>
              </a:ext>
            </a:extLst>
          </p:cNvPr>
          <p:cNvGrpSpPr/>
          <p:nvPr/>
        </p:nvGrpSpPr>
        <p:grpSpPr>
          <a:xfrm>
            <a:off x="3729038" y="773113"/>
            <a:ext cx="2697162" cy="1250950"/>
            <a:chOff x="3729038" y="773113"/>
            <a:chExt cx="2697162" cy="1250950"/>
          </a:xfrm>
        </p:grpSpPr>
        <p:grpSp>
          <p:nvGrpSpPr>
            <p:cNvPr id="39" name="Group 38">
              <a:extLst>
                <a:ext uri="{FF2B5EF4-FFF2-40B4-BE49-F238E27FC236}">
                  <a16:creationId xmlns:a16="http://schemas.microsoft.com/office/drawing/2014/main" id="{E13AA0AA-1DD5-5345-A54D-3E1FFB0D39D5}"/>
                </a:ext>
              </a:extLst>
            </p:cNvPr>
            <p:cNvGrpSpPr>
              <a:grpSpLocks/>
            </p:cNvGrpSpPr>
            <p:nvPr/>
          </p:nvGrpSpPr>
          <p:grpSpPr bwMode="auto">
            <a:xfrm>
              <a:off x="3729038" y="773113"/>
              <a:ext cx="2697162" cy="1250950"/>
              <a:chOff x="-15530442" y="14473965"/>
              <a:chExt cx="8483599" cy="5245101"/>
            </a:xfrm>
          </p:grpSpPr>
          <p:sp>
            <p:nvSpPr>
              <p:cNvPr id="48" name="Oval Callout 47">
                <a:extLst>
                  <a:ext uri="{FF2B5EF4-FFF2-40B4-BE49-F238E27FC236}">
                    <a16:creationId xmlns:a16="http://schemas.microsoft.com/office/drawing/2014/main" id="{0A129DB5-29A7-0E4A-9CEF-EC8E036A5EDA}"/>
                  </a:ext>
                </a:extLst>
              </p:cNvPr>
              <p:cNvSpPr>
                <a:spLocks noChangeArrowheads="1"/>
              </p:cNvSpPr>
              <p:nvPr/>
            </p:nvSpPr>
            <p:spPr bwMode="auto">
              <a:xfrm>
                <a:off x="-15530442" y="14473965"/>
                <a:ext cx="8483599" cy="5245101"/>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dirty="0">
                    <a:solidFill>
                      <a:srgbClr val="000000"/>
                    </a:solidFill>
                    <a:latin typeface="Museo 300 Regular" panose="02000000000000000000" pitchFamily="2" charset="77"/>
                    <a:ea typeface="ＭＳ 明朝" panose="02020609040205080304" pitchFamily="49" charset="-128"/>
                  </a:rPr>
                  <a:t> </a:t>
                </a:r>
                <a:endParaRPr lang="en-GB" altLang="en-US" sz="1200" dirty="0">
                  <a:solidFill>
                    <a:srgbClr val="FFFFFF"/>
                  </a:solidFill>
                  <a:ea typeface="ＭＳ 明朝" panose="02020609040205080304" pitchFamily="49" charset="-128"/>
                </a:endParaRPr>
              </a:p>
            </p:txBody>
          </p:sp>
          <p:sp>
            <p:nvSpPr>
              <p:cNvPr id="49" name="Text Box 4">
                <a:extLst>
                  <a:ext uri="{FF2B5EF4-FFF2-40B4-BE49-F238E27FC236}">
                    <a16:creationId xmlns:a16="http://schemas.microsoft.com/office/drawing/2014/main" id="{F519189C-F343-BF44-AFE9-D4F0BCC883B0}"/>
                  </a:ext>
                </a:extLst>
              </p:cNvPr>
              <p:cNvSpPr txBox="1"/>
              <p:nvPr/>
            </p:nvSpPr>
            <p:spPr>
              <a:xfrm>
                <a:off x="-14391972" y="14893305"/>
                <a:ext cx="6715974" cy="3181673"/>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a:solidFill>
                      <a:srgbClr val="000000"/>
                    </a:solidFill>
                    <a:latin typeface="Museo 300 Regular" panose="02000000000000000000" pitchFamily="2" charset="77"/>
                    <a:ea typeface="ＭＳ 明朝" panose="02020609040205080304" pitchFamily="49" charset="-128"/>
                  </a:rPr>
                  <a:t>J’sis triste</a:t>
                </a:r>
                <a:endParaRPr lang="en-GB" altLang="en-US">
                  <a:solidFill>
                    <a:srgbClr val="000000"/>
                  </a:solidFill>
                  <a:ea typeface="ＭＳ 明朝" panose="02020609040205080304" pitchFamily="49" charset="-128"/>
                </a:endParaRPr>
              </a:p>
              <a:p>
                <a:r>
                  <a:rPr lang="en-GB" altLang="en-US" sz="1200">
                    <a:solidFill>
                      <a:srgbClr val="000000"/>
                    </a:solidFill>
                    <a:ea typeface="ＭＳ 明朝" panose="02020609040205080304" pitchFamily="49" charset="-128"/>
                  </a:rPr>
                  <a:t> </a:t>
                </a:r>
              </a:p>
            </p:txBody>
          </p:sp>
        </p:grpSp>
        <p:pic>
          <p:nvPicPr>
            <p:cNvPr id="16396" name="Picture 3">
              <a:extLst>
                <a:ext uri="{FF2B5EF4-FFF2-40B4-BE49-F238E27FC236}">
                  <a16:creationId xmlns:a16="http://schemas.microsoft.com/office/drawing/2014/main" id="{8C70D777-568B-484F-AF37-7B1D14B6776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2038" y="1395413"/>
              <a:ext cx="5810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6E6EDCDB-E0BF-9D4B-B24C-0BE528123A5C}"/>
              </a:ext>
            </a:extLst>
          </p:cNvPr>
          <p:cNvGrpSpPr/>
          <p:nvPr/>
        </p:nvGrpSpPr>
        <p:grpSpPr>
          <a:xfrm>
            <a:off x="985838" y="4389438"/>
            <a:ext cx="2638425" cy="1258887"/>
            <a:chOff x="985838" y="4389438"/>
            <a:chExt cx="2638425" cy="1258887"/>
          </a:xfrm>
        </p:grpSpPr>
        <p:grpSp>
          <p:nvGrpSpPr>
            <p:cNvPr id="55" name="Group 54">
              <a:extLst>
                <a:ext uri="{FF2B5EF4-FFF2-40B4-BE49-F238E27FC236}">
                  <a16:creationId xmlns:a16="http://schemas.microsoft.com/office/drawing/2014/main" id="{4F4F7412-1FA6-7049-A283-8DFDD23E2798}"/>
                </a:ext>
              </a:extLst>
            </p:cNvPr>
            <p:cNvGrpSpPr>
              <a:grpSpLocks/>
            </p:cNvGrpSpPr>
            <p:nvPr/>
          </p:nvGrpSpPr>
          <p:grpSpPr bwMode="auto">
            <a:xfrm>
              <a:off x="985838" y="4389438"/>
              <a:ext cx="2638425" cy="1258887"/>
              <a:chOff x="330200" y="806450"/>
              <a:chExt cx="8483600" cy="5245100"/>
            </a:xfrm>
          </p:grpSpPr>
          <p:sp>
            <p:nvSpPr>
              <p:cNvPr id="56" name="Oval Callout 55">
                <a:extLst>
                  <a:ext uri="{FF2B5EF4-FFF2-40B4-BE49-F238E27FC236}">
                    <a16:creationId xmlns:a16="http://schemas.microsoft.com/office/drawing/2014/main" id="{3DF11808-BD2C-8845-8A0A-489AD6B8AADA}"/>
                  </a:ext>
                </a:extLst>
              </p:cNvPr>
              <p:cNvSpPr>
                <a:spLocks noChangeArrowheads="1"/>
              </p:cNvSpPr>
              <p:nvPr/>
            </p:nvSpPr>
            <p:spPr bwMode="auto">
              <a:xfrm>
                <a:off x="330200" y="806450"/>
                <a:ext cx="8483600" cy="5245100"/>
              </a:xfrm>
              <a:prstGeom prst="wedgeEllipseCallout">
                <a:avLst>
                  <a:gd name="adj1" fmla="val -49458"/>
                  <a:gd name="adj2" fmla="val 47083"/>
                </a:avLst>
              </a:prstGeom>
              <a:solidFill>
                <a:srgbClr val="6781F9"/>
              </a:solidFill>
              <a:ln w="57150">
                <a:solidFill>
                  <a:srgbClr val="008000"/>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altLang="en-US" sz="9000">
                    <a:solidFill>
                      <a:srgbClr val="000000"/>
                    </a:solidFill>
                    <a:latin typeface="Museo 300 Regular" panose="02000000000000000000" pitchFamily="2" charset="77"/>
                    <a:ea typeface="ＭＳ 明朝" panose="02020609040205080304" pitchFamily="49" charset="-128"/>
                  </a:rPr>
                  <a:t> </a:t>
                </a:r>
                <a:endParaRPr lang="en-GB" altLang="en-US" sz="1200">
                  <a:solidFill>
                    <a:srgbClr val="FFFFFF"/>
                  </a:solidFill>
                  <a:ea typeface="ＭＳ 明朝" panose="02020609040205080304" pitchFamily="49" charset="-128"/>
                </a:endParaRPr>
              </a:p>
            </p:txBody>
          </p:sp>
          <p:sp>
            <p:nvSpPr>
              <p:cNvPr id="57" name="Text Box 4">
                <a:extLst>
                  <a:ext uri="{FF2B5EF4-FFF2-40B4-BE49-F238E27FC236}">
                    <a16:creationId xmlns:a16="http://schemas.microsoft.com/office/drawing/2014/main" id="{39FC914B-CE20-8E4A-B264-122C00DB3B12}"/>
                  </a:ext>
                </a:extLst>
              </p:cNvPr>
              <p:cNvSpPr txBox="1"/>
              <p:nvPr/>
            </p:nvSpPr>
            <p:spPr>
              <a:xfrm>
                <a:off x="1478700" y="1791972"/>
                <a:ext cx="6712357" cy="318807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dirty="0">
                    <a:solidFill>
                      <a:srgbClr val="000000"/>
                    </a:solidFill>
                    <a:latin typeface="Museo 300 Regular" panose="02000000000000000000" pitchFamily="2" charset="77"/>
                    <a:ea typeface="ＭＳ 明朝" panose="02020609040205080304" pitchFamily="49" charset="-128"/>
                  </a:rPr>
                  <a:t>J’sis mârri</a:t>
                </a:r>
                <a:r>
                  <a:rPr lang="en-GB" altLang="en-US" sz="1200" dirty="0">
                    <a:solidFill>
                      <a:srgbClr val="000000"/>
                    </a:solidFill>
                    <a:ea typeface="ＭＳ 明朝" panose="02020609040205080304" pitchFamily="49" charset="-128"/>
                  </a:rPr>
                  <a:t> </a:t>
                </a:r>
              </a:p>
            </p:txBody>
          </p:sp>
        </p:grpSp>
        <p:pic>
          <p:nvPicPr>
            <p:cNvPr id="16398" name="Picture 6">
              <a:extLst>
                <a:ext uri="{FF2B5EF4-FFF2-40B4-BE49-F238E27FC236}">
                  <a16:creationId xmlns:a16="http://schemas.microsoft.com/office/drawing/2014/main" id="{F9046163-829F-7742-A781-D8B0509FA28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39938" y="4940300"/>
              <a:ext cx="6064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4715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656095-1AAA-B14F-ACE5-41E3C8880A37}"/>
              </a:ext>
            </a:extLst>
          </p:cNvPr>
          <p:cNvPicPr>
            <a:picLocks noChangeAspect="1"/>
          </p:cNvPicPr>
          <p:nvPr/>
        </p:nvPicPr>
        <p:blipFill>
          <a:blip r:embed="rId3"/>
          <a:srcRect/>
          <a:stretch/>
        </p:blipFill>
        <p:spPr>
          <a:xfrm>
            <a:off x="313262" y="1462383"/>
            <a:ext cx="4539256" cy="2093290"/>
          </a:xfrm>
          <a:prstGeom prst="rect">
            <a:avLst/>
          </a:prstGeom>
        </p:spPr>
      </p:pic>
      <p:pic>
        <p:nvPicPr>
          <p:cNvPr id="11" name="Picture 10">
            <a:extLst>
              <a:ext uri="{FF2B5EF4-FFF2-40B4-BE49-F238E27FC236}">
                <a16:creationId xmlns:a16="http://schemas.microsoft.com/office/drawing/2014/main" id="{49933A6B-8AAA-1249-BC88-5D5010E4A963}"/>
              </a:ext>
            </a:extLst>
          </p:cNvPr>
          <p:cNvPicPr>
            <a:picLocks noChangeAspect="1"/>
          </p:cNvPicPr>
          <p:nvPr/>
        </p:nvPicPr>
        <p:blipFill>
          <a:blip r:embed="rId4"/>
          <a:srcRect/>
          <a:stretch/>
        </p:blipFill>
        <p:spPr>
          <a:xfrm>
            <a:off x="5194474" y="1474073"/>
            <a:ext cx="4500787" cy="2069910"/>
          </a:xfrm>
          <a:prstGeom prst="rect">
            <a:avLst/>
          </a:prstGeom>
        </p:spPr>
      </p:pic>
      <p:pic>
        <p:nvPicPr>
          <p:cNvPr id="13" name="Picture 12">
            <a:extLst>
              <a:ext uri="{FF2B5EF4-FFF2-40B4-BE49-F238E27FC236}">
                <a16:creationId xmlns:a16="http://schemas.microsoft.com/office/drawing/2014/main" id="{C4BC2BF9-BE47-C545-BB84-088E499B1FC4}"/>
              </a:ext>
            </a:extLst>
          </p:cNvPr>
          <p:cNvPicPr>
            <a:picLocks noChangeAspect="1"/>
          </p:cNvPicPr>
          <p:nvPr/>
        </p:nvPicPr>
        <p:blipFill>
          <a:blip r:embed="rId5"/>
          <a:srcRect/>
          <a:stretch/>
        </p:blipFill>
        <p:spPr>
          <a:xfrm>
            <a:off x="5071785" y="4006468"/>
            <a:ext cx="4632162" cy="2141502"/>
          </a:xfrm>
          <a:prstGeom prst="rect">
            <a:avLst/>
          </a:prstGeom>
        </p:spPr>
      </p:pic>
      <p:pic>
        <p:nvPicPr>
          <p:cNvPr id="8" name="Picture 7">
            <a:extLst>
              <a:ext uri="{FF2B5EF4-FFF2-40B4-BE49-F238E27FC236}">
                <a16:creationId xmlns:a16="http://schemas.microsoft.com/office/drawing/2014/main" id="{6EB3CFBB-253E-4447-8F8F-8D7AC93702B1}"/>
              </a:ext>
            </a:extLst>
          </p:cNvPr>
          <p:cNvPicPr>
            <a:picLocks noChangeAspect="1"/>
          </p:cNvPicPr>
          <p:nvPr/>
        </p:nvPicPr>
        <p:blipFill>
          <a:blip r:embed="rId6"/>
          <a:srcRect/>
          <a:stretch/>
        </p:blipFill>
        <p:spPr>
          <a:xfrm>
            <a:off x="330937" y="4006468"/>
            <a:ext cx="4521581" cy="2141503"/>
          </a:xfrm>
          <a:prstGeom prst="rect">
            <a:avLst/>
          </a:prstGeom>
        </p:spPr>
      </p:pic>
      <p:sp>
        <p:nvSpPr>
          <p:cNvPr id="10" name="TextBox 9">
            <a:extLst>
              <a:ext uri="{FF2B5EF4-FFF2-40B4-BE49-F238E27FC236}">
                <a16:creationId xmlns:a16="http://schemas.microsoft.com/office/drawing/2014/main" id="{CD46C27C-2129-1D47-BB13-CF2A3531E792}"/>
              </a:ext>
            </a:extLst>
          </p:cNvPr>
          <p:cNvSpPr txBox="1"/>
          <p:nvPr/>
        </p:nvSpPr>
        <p:spPr>
          <a:xfrm>
            <a:off x="3436519" y="353567"/>
            <a:ext cx="3515910" cy="646331"/>
          </a:xfrm>
          <a:prstGeom prst="rect">
            <a:avLst/>
          </a:prstGeom>
          <a:noFill/>
        </p:spPr>
        <p:txBody>
          <a:bodyPr wrap="square" rtlCol="0">
            <a:spAutoFit/>
          </a:bodyPr>
          <a:lstStyle/>
          <a:p>
            <a:r>
              <a:rPr lang="en-US" sz="3600" b="1" dirty="0">
                <a:latin typeface="Impact" panose="020B0806030902050204" pitchFamily="34" charset="0"/>
              </a:rPr>
              <a:t>Jèrriais Timeline</a:t>
            </a:r>
          </a:p>
        </p:txBody>
      </p:sp>
    </p:spTree>
    <p:extLst>
      <p:ext uri="{BB962C8B-B14F-4D97-AF65-F5344CB8AC3E}">
        <p14:creationId xmlns:p14="http://schemas.microsoft.com/office/powerpoint/2010/main" val="337420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656095-1AAA-B14F-ACE5-41E3C8880A37}"/>
              </a:ext>
            </a:extLst>
          </p:cNvPr>
          <p:cNvPicPr>
            <a:picLocks noChangeAspect="1"/>
          </p:cNvPicPr>
          <p:nvPr/>
        </p:nvPicPr>
        <p:blipFill>
          <a:blip r:embed="rId2"/>
          <a:srcRect/>
          <a:stretch/>
        </p:blipFill>
        <p:spPr>
          <a:xfrm>
            <a:off x="554452" y="333300"/>
            <a:ext cx="4079862" cy="1868443"/>
          </a:xfrm>
          <a:prstGeom prst="rect">
            <a:avLst/>
          </a:prstGeom>
        </p:spPr>
      </p:pic>
      <p:pic>
        <p:nvPicPr>
          <p:cNvPr id="9" name="Picture 8">
            <a:extLst>
              <a:ext uri="{FF2B5EF4-FFF2-40B4-BE49-F238E27FC236}">
                <a16:creationId xmlns:a16="http://schemas.microsoft.com/office/drawing/2014/main" id="{0B1E4F57-1AEE-9049-8C7D-C9C9FA2CDBBC}"/>
              </a:ext>
            </a:extLst>
          </p:cNvPr>
          <p:cNvPicPr>
            <a:picLocks noChangeAspect="1"/>
          </p:cNvPicPr>
          <p:nvPr/>
        </p:nvPicPr>
        <p:blipFill>
          <a:blip r:embed="rId3"/>
          <a:srcRect/>
          <a:stretch/>
        </p:blipFill>
        <p:spPr>
          <a:xfrm>
            <a:off x="445626" y="2464367"/>
            <a:ext cx="4188688" cy="1932032"/>
          </a:xfrm>
          <a:prstGeom prst="rect">
            <a:avLst/>
          </a:prstGeom>
        </p:spPr>
      </p:pic>
      <p:pic>
        <p:nvPicPr>
          <p:cNvPr id="11" name="Picture 10">
            <a:extLst>
              <a:ext uri="{FF2B5EF4-FFF2-40B4-BE49-F238E27FC236}">
                <a16:creationId xmlns:a16="http://schemas.microsoft.com/office/drawing/2014/main" id="{49933A6B-8AAA-1249-BC88-5D5010E4A963}"/>
              </a:ext>
            </a:extLst>
          </p:cNvPr>
          <p:cNvPicPr>
            <a:picLocks noChangeAspect="1"/>
          </p:cNvPicPr>
          <p:nvPr/>
        </p:nvPicPr>
        <p:blipFill>
          <a:blip r:embed="rId4"/>
          <a:srcRect/>
          <a:stretch/>
        </p:blipFill>
        <p:spPr>
          <a:xfrm>
            <a:off x="5172189" y="337590"/>
            <a:ext cx="4054099" cy="1869559"/>
          </a:xfrm>
          <a:prstGeom prst="rect">
            <a:avLst/>
          </a:prstGeom>
        </p:spPr>
      </p:pic>
      <p:pic>
        <p:nvPicPr>
          <p:cNvPr id="13" name="Picture 12">
            <a:extLst>
              <a:ext uri="{FF2B5EF4-FFF2-40B4-BE49-F238E27FC236}">
                <a16:creationId xmlns:a16="http://schemas.microsoft.com/office/drawing/2014/main" id="{C4BC2BF9-BE47-C545-BB84-088E499B1FC4}"/>
              </a:ext>
            </a:extLst>
          </p:cNvPr>
          <p:cNvPicPr>
            <a:picLocks noChangeAspect="1"/>
          </p:cNvPicPr>
          <p:nvPr/>
        </p:nvPicPr>
        <p:blipFill>
          <a:blip r:embed="rId5"/>
          <a:srcRect/>
          <a:stretch/>
        </p:blipFill>
        <p:spPr>
          <a:xfrm>
            <a:off x="5172188" y="2435346"/>
            <a:ext cx="4054099" cy="1917410"/>
          </a:xfrm>
          <a:prstGeom prst="rect">
            <a:avLst/>
          </a:prstGeom>
        </p:spPr>
      </p:pic>
      <p:pic>
        <p:nvPicPr>
          <p:cNvPr id="6" name="Picture 5">
            <a:extLst>
              <a:ext uri="{FF2B5EF4-FFF2-40B4-BE49-F238E27FC236}">
                <a16:creationId xmlns:a16="http://schemas.microsoft.com/office/drawing/2014/main" id="{0995032A-BCB2-324D-9DED-277E2AD16711}"/>
              </a:ext>
            </a:extLst>
          </p:cNvPr>
          <p:cNvPicPr/>
          <p:nvPr/>
        </p:nvPicPr>
        <p:blipFill>
          <a:blip r:embed="rId6"/>
          <a:srcRect t="364" b="364"/>
          <a:stretch/>
        </p:blipFill>
        <p:spPr bwMode="auto">
          <a:xfrm>
            <a:off x="2858656" y="4543746"/>
            <a:ext cx="4188688" cy="19203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7195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FA7AE-B04E-A248-9413-2E21D85640DA}"/>
              </a:ext>
            </a:extLst>
          </p:cNvPr>
          <p:cNvSpPr txBox="1"/>
          <p:nvPr/>
        </p:nvSpPr>
        <p:spPr>
          <a:xfrm>
            <a:off x="491843" y="3149221"/>
            <a:ext cx="2397009" cy="830997"/>
          </a:xfrm>
          <a:prstGeom prst="rect">
            <a:avLst/>
          </a:prstGeom>
          <a:noFill/>
          <a:ln w="15875">
            <a:solidFill>
              <a:schemeClr val="tx1"/>
            </a:solidFill>
          </a:ln>
        </p:spPr>
        <p:txBody>
          <a:bodyPr wrap="square" rtlCol="0">
            <a:spAutoFit/>
          </a:bodyPr>
          <a:lstStyle/>
          <a:p>
            <a:r>
              <a:rPr lang="en-US" sz="2400" dirty="0"/>
              <a:t>All </a:t>
            </a:r>
            <a:r>
              <a:rPr lang="en-US" sz="2400" b="1" dirty="0"/>
              <a:t>BC</a:t>
            </a:r>
            <a:r>
              <a:rPr lang="en-US" sz="2400" dirty="0"/>
              <a:t> dates go this side of year 0</a:t>
            </a:r>
          </a:p>
        </p:txBody>
      </p:sp>
      <p:sp>
        <p:nvSpPr>
          <p:cNvPr id="5" name="TextBox 4">
            <a:extLst>
              <a:ext uri="{FF2B5EF4-FFF2-40B4-BE49-F238E27FC236}">
                <a16:creationId xmlns:a16="http://schemas.microsoft.com/office/drawing/2014/main" id="{C0BF0B1C-140D-9643-AD5E-42EF47522F85}"/>
              </a:ext>
            </a:extLst>
          </p:cNvPr>
          <p:cNvSpPr txBox="1"/>
          <p:nvPr/>
        </p:nvSpPr>
        <p:spPr>
          <a:xfrm>
            <a:off x="3267897" y="3287721"/>
            <a:ext cx="1014193" cy="461665"/>
          </a:xfrm>
          <a:prstGeom prst="rect">
            <a:avLst/>
          </a:prstGeom>
          <a:noFill/>
          <a:ln w="15875">
            <a:solidFill>
              <a:schemeClr val="tx1"/>
            </a:solidFill>
          </a:ln>
        </p:spPr>
        <p:txBody>
          <a:bodyPr wrap="square" rtlCol="0">
            <a:spAutoFit/>
          </a:bodyPr>
          <a:lstStyle/>
          <a:p>
            <a:r>
              <a:rPr lang="en-US" sz="2400" dirty="0"/>
              <a:t>Year 0</a:t>
            </a:r>
          </a:p>
        </p:txBody>
      </p:sp>
      <p:sp>
        <p:nvSpPr>
          <p:cNvPr id="16" name="TextBox 15">
            <a:extLst>
              <a:ext uri="{FF2B5EF4-FFF2-40B4-BE49-F238E27FC236}">
                <a16:creationId xmlns:a16="http://schemas.microsoft.com/office/drawing/2014/main" id="{231D920A-34B0-144D-98B5-F6480E55253F}"/>
              </a:ext>
            </a:extLst>
          </p:cNvPr>
          <p:cNvSpPr txBox="1"/>
          <p:nvPr/>
        </p:nvSpPr>
        <p:spPr>
          <a:xfrm>
            <a:off x="3267897" y="512461"/>
            <a:ext cx="3515910" cy="646331"/>
          </a:xfrm>
          <a:prstGeom prst="rect">
            <a:avLst/>
          </a:prstGeom>
          <a:noFill/>
        </p:spPr>
        <p:txBody>
          <a:bodyPr wrap="square" rtlCol="0">
            <a:spAutoFit/>
          </a:bodyPr>
          <a:lstStyle/>
          <a:p>
            <a:r>
              <a:rPr lang="en-US" sz="3600" b="1" dirty="0">
                <a:latin typeface="Impact" panose="020B0806030902050204" pitchFamily="34" charset="0"/>
              </a:rPr>
              <a:t>Jèrriais Timeline</a:t>
            </a:r>
          </a:p>
        </p:txBody>
      </p:sp>
      <p:sp>
        <p:nvSpPr>
          <p:cNvPr id="18" name="TextBox 17">
            <a:extLst>
              <a:ext uri="{FF2B5EF4-FFF2-40B4-BE49-F238E27FC236}">
                <a16:creationId xmlns:a16="http://schemas.microsoft.com/office/drawing/2014/main" id="{EA65A288-277C-0D43-9F5B-46C98C119A73}"/>
              </a:ext>
            </a:extLst>
          </p:cNvPr>
          <p:cNvSpPr txBox="1"/>
          <p:nvPr/>
        </p:nvSpPr>
        <p:spPr>
          <a:xfrm>
            <a:off x="4878713" y="3161067"/>
            <a:ext cx="2397013" cy="830997"/>
          </a:xfrm>
          <a:prstGeom prst="rect">
            <a:avLst/>
          </a:prstGeom>
          <a:noFill/>
          <a:ln w="15875">
            <a:solidFill>
              <a:schemeClr val="tx1"/>
            </a:solidFill>
          </a:ln>
        </p:spPr>
        <p:txBody>
          <a:bodyPr wrap="square" rtlCol="0">
            <a:spAutoFit/>
          </a:bodyPr>
          <a:lstStyle/>
          <a:p>
            <a:r>
              <a:rPr lang="en-US" sz="2400" dirty="0"/>
              <a:t>All </a:t>
            </a:r>
            <a:r>
              <a:rPr lang="en-US" sz="2400" b="1" dirty="0"/>
              <a:t>AD</a:t>
            </a:r>
            <a:r>
              <a:rPr lang="en-US" sz="2400" dirty="0"/>
              <a:t> dates go this side of year 0</a:t>
            </a:r>
          </a:p>
        </p:txBody>
      </p:sp>
      <p:sp>
        <p:nvSpPr>
          <p:cNvPr id="2" name="Rectangle 1">
            <a:extLst>
              <a:ext uri="{FF2B5EF4-FFF2-40B4-BE49-F238E27FC236}">
                <a16:creationId xmlns:a16="http://schemas.microsoft.com/office/drawing/2014/main" id="{088C04B4-59B7-E045-B783-E1A411CF7EE0}"/>
              </a:ext>
            </a:extLst>
          </p:cNvPr>
          <p:cNvSpPr/>
          <p:nvPr/>
        </p:nvSpPr>
        <p:spPr>
          <a:xfrm>
            <a:off x="491844" y="2334126"/>
            <a:ext cx="9157482" cy="216569"/>
          </a:xfrm>
          <a:prstGeom prst="rec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8182CC8-D046-9A40-BF18-EBEAC6F1C2A0}"/>
              </a:ext>
            </a:extLst>
          </p:cNvPr>
          <p:cNvCxnSpPr>
            <a:stCxn id="5" idx="0"/>
          </p:cNvCxnSpPr>
          <p:nvPr/>
        </p:nvCxnSpPr>
        <p:spPr>
          <a:xfrm flipH="1" flipV="1">
            <a:off x="3774993" y="2550695"/>
            <a:ext cx="1" cy="737026"/>
          </a:xfrm>
          <a:prstGeom prst="straightConnector1">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98A4DA5-1754-A140-9091-AA3346F3A783}"/>
              </a:ext>
            </a:extLst>
          </p:cNvPr>
          <p:cNvCxnSpPr>
            <a:cxnSpLocks/>
          </p:cNvCxnSpPr>
          <p:nvPr/>
        </p:nvCxnSpPr>
        <p:spPr>
          <a:xfrm>
            <a:off x="5459382" y="2934578"/>
            <a:ext cx="980921" cy="0"/>
          </a:xfrm>
          <a:prstGeom prst="straightConnector1">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E6AF46A2-4A54-DC42-966F-97253E281631}"/>
              </a:ext>
            </a:extLst>
          </p:cNvPr>
          <p:cNvCxnSpPr>
            <a:cxnSpLocks/>
          </p:cNvCxnSpPr>
          <p:nvPr/>
        </p:nvCxnSpPr>
        <p:spPr>
          <a:xfrm flipH="1">
            <a:off x="1336345" y="2919208"/>
            <a:ext cx="980921" cy="0"/>
          </a:xfrm>
          <a:prstGeom prst="straightConnector1">
            <a:avLst/>
          </a:prstGeom>
          <a:ln w="412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398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rriaisLogo_COL.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pic>
        <p:nvPicPr>
          <p:cNvPr id="11" name="Picture 10">
            <a:extLst>
              <a:ext uri="{FF2B5EF4-FFF2-40B4-BE49-F238E27FC236}">
                <a16:creationId xmlns:a16="http://schemas.microsoft.com/office/drawing/2014/main" id="{E148BF0B-DC73-BA4E-9C57-848EC6A34423}"/>
              </a:ext>
            </a:extLst>
          </p:cNvPr>
          <p:cNvPicPr>
            <a:picLocks noChangeAspect="1"/>
          </p:cNvPicPr>
          <p:nvPr/>
        </p:nvPicPr>
        <p:blipFill>
          <a:blip r:embed="rId4"/>
          <a:stretch>
            <a:fillRect/>
          </a:stretch>
        </p:blipFill>
        <p:spPr>
          <a:xfrm>
            <a:off x="630195" y="584080"/>
            <a:ext cx="8353168" cy="4589523"/>
          </a:xfrm>
          <a:prstGeom prst="rect">
            <a:avLst/>
          </a:prstGeom>
        </p:spPr>
      </p:pic>
      <p:pic>
        <p:nvPicPr>
          <p:cNvPr id="4" name="Picture 3">
            <a:extLst>
              <a:ext uri="{FF2B5EF4-FFF2-40B4-BE49-F238E27FC236}">
                <a16:creationId xmlns:a16="http://schemas.microsoft.com/office/drawing/2014/main" id="{2FC3657E-C26F-324E-A257-799F45AF505E}"/>
              </a:ext>
            </a:extLst>
          </p:cNvPr>
          <p:cNvPicPr>
            <a:picLocks noChangeAspect="1"/>
          </p:cNvPicPr>
          <p:nvPr/>
        </p:nvPicPr>
        <p:blipFill>
          <a:blip r:embed="rId5"/>
          <a:srcRect/>
          <a:stretch/>
        </p:blipFill>
        <p:spPr>
          <a:xfrm>
            <a:off x="1408139" y="981346"/>
            <a:ext cx="1818432" cy="832782"/>
          </a:xfrm>
          <a:prstGeom prst="rect">
            <a:avLst/>
          </a:prstGeom>
        </p:spPr>
      </p:pic>
      <p:pic>
        <p:nvPicPr>
          <p:cNvPr id="6" name="Picture 5">
            <a:extLst>
              <a:ext uri="{FF2B5EF4-FFF2-40B4-BE49-F238E27FC236}">
                <a16:creationId xmlns:a16="http://schemas.microsoft.com/office/drawing/2014/main" id="{7CF342F6-3628-7E4C-BBA2-CE749EC09E17}"/>
              </a:ext>
            </a:extLst>
          </p:cNvPr>
          <p:cNvPicPr/>
          <p:nvPr/>
        </p:nvPicPr>
        <p:blipFill rotWithShape="1">
          <a:blip r:embed="rId6"/>
          <a:srcRect l="-1162" r="-1865"/>
          <a:stretch/>
        </p:blipFill>
        <p:spPr bwMode="auto">
          <a:xfrm>
            <a:off x="3377319" y="981346"/>
            <a:ext cx="1818432" cy="811724"/>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AF0B3EF-A199-7145-A7AC-BFD468107434}"/>
              </a:ext>
            </a:extLst>
          </p:cNvPr>
          <p:cNvPicPr>
            <a:picLocks noChangeAspect="1"/>
          </p:cNvPicPr>
          <p:nvPr/>
        </p:nvPicPr>
        <p:blipFill>
          <a:blip r:embed="rId7"/>
          <a:srcRect/>
          <a:stretch/>
        </p:blipFill>
        <p:spPr>
          <a:xfrm>
            <a:off x="5890718" y="1124742"/>
            <a:ext cx="1756108" cy="809834"/>
          </a:xfrm>
          <a:prstGeom prst="rect">
            <a:avLst/>
          </a:prstGeom>
        </p:spPr>
      </p:pic>
      <p:pic>
        <p:nvPicPr>
          <p:cNvPr id="8" name="Picture 7">
            <a:extLst>
              <a:ext uri="{FF2B5EF4-FFF2-40B4-BE49-F238E27FC236}">
                <a16:creationId xmlns:a16="http://schemas.microsoft.com/office/drawing/2014/main" id="{79A29D68-8182-BE4B-A982-DA70DB9034B8}"/>
              </a:ext>
            </a:extLst>
          </p:cNvPr>
          <p:cNvPicPr>
            <a:picLocks noChangeAspect="1"/>
          </p:cNvPicPr>
          <p:nvPr/>
        </p:nvPicPr>
        <p:blipFill>
          <a:blip r:embed="rId8"/>
          <a:srcRect/>
          <a:stretch/>
        </p:blipFill>
        <p:spPr>
          <a:xfrm>
            <a:off x="5890718" y="2440348"/>
            <a:ext cx="1818432" cy="838575"/>
          </a:xfrm>
          <a:prstGeom prst="rect">
            <a:avLst/>
          </a:prstGeom>
        </p:spPr>
      </p:pic>
      <p:pic>
        <p:nvPicPr>
          <p:cNvPr id="9" name="Picture 8">
            <a:extLst>
              <a:ext uri="{FF2B5EF4-FFF2-40B4-BE49-F238E27FC236}">
                <a16:creationId xmlns:a16="http://schemas.microsoft.com/office/drawing/2014/main" id="{8A6D2B48-D28A-E048-9ADD-C560454EC40F}"/>
              </a:ext>
            </a:extLst>
          </p:cNvPr>
          <p:cNvPicPr>
            <a:picLocks noChangeAspect="1"/>
          </p:cNvPicPr>
          <p:nvPr/>
        </p:nvPicPr>
        <p:blipFill>
          <a:blip r:embed="rId9"/>
          <a:srcRect/>
          <a:stretch/>
        </p:blipFill>
        <p:spPr>
          <a:xfrm>
            <a:off x="3820522" y="2449086"/>
            <a:ext cx="1818432" cy="838751"/>
          </a:xfrm>
          <a:prstGeom prst="rect">
            <a:avLst/>
          </a:prstGeom>
        </p:spPr>
      </p:pic>
      <p:pic>
        <p:nvPicPr>
          <p:cNvPr id="10" name="Picture 9">
            <a:extLst>
              <a:ext uri="{FF2B5EF4-FFF2-40B4-BE49-F238E27FC236}">
                <a16:creationId xmlns:a16="http://schemas.microsoft.com/office/drawing/2014/main" id="{8F1FE39D-052A-1044-92D8-1C98CD5248ED}"/>
              </a:ext>
            </a:extLst>
          </p:cNvPr>
          <p:cNvPicPr/>
          <p:nvPr/>
        </p:nvPicPr>
        <p:blipFill rotWithShape="1">
          <a:blip r:embed="rId10"/>
          <a:srcRect l="-1043" r="-2168"/>
          <a:stretch/>
        </p:blipFill>
        <p:spPr bwMode="auto">
          <a:xfrm>
            <a:off x="1629482" y="2482907"/>
            <a:ext cx="1926714" cy="86212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346647D-4CFF-9042-96F2-211E55D80976}"/>
              </a:ext>
            </a:extLst>
          </p:cNvPr>
          <p:cNvPicPr>
            <a:picLocks noChangeAspect="1"/>
          </p:cNvPicPr>
          <p:nvPr/>
        </p:nvPicPr>
        <p:blipFill>
          <a:blip r:embed="rId11"/>
          <a:srcRect/>
          <a:stretch/>
        </p:blipFill>
        <p:spPr>
          <a:xfrm>
            <a:off x="1141407" y="3630581"/>
            <a:ext cx="1820295" cy="862125"/>
          </a:xfrm>
          <a:prstGeom prst="rect">
            <a:avLst/>
          </a:prstGeom>
        </p:spPr>
      </p:pic>
      <p:pic>
        <p:nvPicPr>
          <p:cNvPr id="13" name="Picture 12">
            <a:extLst>
              <a:ext uri="{FF2B5EF4-FFF2-40B4-BE49-F238E27FC236}">
                <a16:creationId xmlns:a16="http://schemas.microsoft.com/office/drawing/2014/main" id="{2DA16246-D38B-C443-BC16-FA6AABDFD183}"/>
              </a:ext>
            </a:extLst>
          </p:cNvPr>
          <p:cNvPicPr>
            <a:picLocks noChangeAspect="1"/>
          </p:cNvPicPr>
          <p:nvPr/>
        </p:nvPicPr>
        <p:blipFill>
          <a:blip r:embed="rId12"/>
          <a:srcRect/>
          <a:stretch/>
        </p:blipFill>
        <p:spPr>
          <a:xfrm>
            <a:off x="3999264" y="3633916"/>
            <a:ext cx="1914155" cy="884935"/>
          </a:xfrm>
          <a:prstGeom prst="rect">
            <a:avLst/>
          </a:prstGeom>
        </p:spPr>
      </p:pic>
      <p:pic>
        <p:nvPicPr>
          <p:cNvPr id="14" name="Picture 13">
            <a:extLst>
              <a:ext uri="{FF2B5EF4-FFF2-40B4-BE49-F238E27FC236}">
                <a16:creationId xmlns:a16="http://schemas.microsoft.com/office/drawing/2014/main" id="{E73A7CB0-059A-9547-8779-C48387957C94}"/>
              </a:ext>
            </a:extLst>
          </p:cNvPr>
          <p:cNvPicPr>
            <a:picLocks noChangeAspect="1"/>
          </p:cNvPicPr>
          <p:nvPr/>
        </p:nvPicPr>
        <p:blipFill>
          <a:blip r:embed="rId13"/>
          <a:srcRect/>
          <a:stretch/>
        </p:blipFill>
        <p:spPr>
          <a:xfrm>
            <a:off x="6462725" y="3713182"/>
            <a:ext cx="1751708" cy="828480"/>
          </a:xfrm>
          <a:prstGeom prst="rect">
            <a:avLst/>
          </a:prstGeom>
        </p:spPr>
      </p:pic>
    </p:spTree>
    <p:extLst>
      <p:ext uri="{BB962C8B-B14F-4D97-AF65-F5344CB8AC3E}">
        <p14:creationId xmlns:p14="http://schemas.microsoft.com/office/powerpoint/2010/main" val="412909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DE41-F1A0-3849-9642-4C87EC3FBC4E}"/>
              </a:ext>
            </a:extLst>
          </p:cNvPr>
          <p:cNvSpPr>
            <a:spLocks noGrp="1"/>
          </p:cNvSpPr>
          <p:nvPr>
            <p:ph type="title"/>
          </p:nvPr>
        </p:nvSpPr>
        <p:spPr/>
        <p:txBody>
          <a:bodyPr>
            <a:normAutofit/>
          </a:bodyPr>
          <a:lstStyle/>
          <a:p>
            <a:r>
              <a:rPr lang="en-US" sz="3200" dirty="0"/>
              <a:t>Some examples of Jèrriais  words that come from other languages</a:t>
            </a:r>
          </a:p>
        </p:txBody>
      </p:sp>
      <p:pic>
        <p:nvPicPr>
          <p:cNvPr id="2050" name="Picture 2" descr="Garden clipart 1 - Clipart World">
            <a:extLst>
              <a:ext uri="{FF2B5EF4-FFF2-40B4-BE49-F238E27FC236}">
                <a16:creationId xmlns:a16="http://schemas.microsoft.com/office/drawing/2014/main" id="{A1561D49-CAF0-FF42-972F-BCDF0C323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54" y="2408867"/>
            <a:ext cx="2099005" cy="16215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88796B-C333-1346-B9E2-C04A0F1A93E1}"/>
              </a:ext>
            </a:extLst>
          </p:cNvPr>
          <p:cNvSpPr txBox="1"/>
          <p:nvPr/>
        </p:nvSpPr>
        <p:spPr>
          <a:xfrm>
            <a:off x="2618642" y="2872861"/>
            <a:ext cx="7287358" cy="707886"/>
          </a:xfrm>
          <a:prstGeom prst="rect">
            <a:avLst/>
          </a:prstGeom>
          <a:noFill/>
        </p:spPr>
        <p:txBody>
          <a:bodyPr wrap="square" rtlCol="0">
            <a:spAutoFit/>
          </a:bodyPr>
          <a:lstStyle/>
          <a:p>
            <a:r>
              <a:rPr lang="en-US" sz="4000" dirty="0" err="1"/>
              <a:t>gardîn</a:t>
            </a:r>
            <a:r>
              <a:rPr lang="en-US" sz="4000" dirty="0"/>
              <a:t> – garden  </a:t>
            </a:r>
          </a:p>
        </p:txBody>
      </p:sp>
      <p:pic>
        <p:nvPicPr>
          <p:cNvPr id="1026" name="Picture 2" descr="Clip Art Little Png For - Little Girl Cartoon Png, Transparent Png - kindpng">
            <a:extLst>
              <a:ext uri="{FF2B5EF4-FFF2-40B4-BE49-F238E27FC236}">
                <a16:creationId xmlns:a16="http://schemas.microsoft.com/office/drawing/2014/main" id="{29A4F2CC-85CD-2F42-8B96-0B226E93F66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44" b="92421" l="10000" r="90000">
                        <a14:foregroundMark x1="52093" y1="28373" x2="52093" y2="28373"/>
                        <a14:foregroundMark x1="64767" y1="26063" x2="64767" y2="26063"/>
                        <a14:foregroundMark x1="49767" y1="7671" x2="49767" y2="7671"/>
                        <a14:foregroundMark x1="50930" y1="4436" x2="50930" y2="4436"/>
                        <a14:foregroundMark x1="64767" y1="26340" x2="64767" y2="26340"/>
                        <a14:foregroundMark x1="64767" y1="26340" x2="64767" y2="26340"/>
                        <a14:foregroundMark x1="65000" y1="25878" x2="65930" y2="27911"/>
                        <a14:foregroundMark x1="50930" y1="26340" x2="52442" y2="29113"/>
                        <a14:foregroundMark x1="37209" y1="88540" x2="41047" y2="91959"/>
                        <a14:foregroundMark x1="53953" y1="90388" x2="62326" y2="92421"/>
                        <a14:foregroundMark x1="63488" y1="31238" x2="63488" y2="31238"/>
                        <a14:foregroundMark x1="48837" y1="31701" x2="48837" y2="31701"/>
                      </a14:backgroundRemoval>
                    </a14:imgEffect>
                  </a14:imgLayer>
                </a14:imgProps>
              </a:ext>
              <a:ext uri="{28A0092B-C50C-407E-A947-70E740481C1C}">
                <a14:useLocalDpi xmlns:a14="http://schemas.microsoft.com/office/drawing/2010/main" val="0"/>
              </a:ext>
            </a:extLst>
          </a:blip>
          <a:srcRect/>
          <a:stretch>
            <a:fillRect/>
          </a:stretch>
        </p:blipFill>
        <p:spPr bwMode="auto">
          <a:xfrm>
            <a:off x="76956" y="4315237"/>
            <a:ext cx="1983559" cy="24953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7AA34C-0A6E-6147-8802-90DE83550EC9}"/>
              </a:ext>
            </a:extLst>
          </p:cNvPr>
          <p:cNvSpPr txBox="1"/>
          <p:nvPr/>
        </p:nvSpPr>
        <p:spPr>
          <a:xfrm>
            <a:off x="1706834" y="5485639"/>
            <a:ext cx="4441717" cy="707886"/>
          </a:xfrm>
          <a:prstGeom prst="rect">
            <a:avLst/>
          </a:prstGeom>
          <a:noFill/>
        </p:spPr>
        <p:txBody>
          <a:bodyPr wrap="square" rtlCol="0">
            <a:spAutoFit/>
          </a:bodyPr>
          <a:lstStyle/>
          <a:p>
            <a:r>
              <a:rPr lang="en-US" sz="4000" dirty="0" err="1"/>
              <a:t>hardelle</a:t>
            </a:r>
            <a:r>
              <a:rPr lang="en-US" sz="4000" dirty="0"/>
              <a:t> – young girl</a:t>
            </a:r>
          </a:p>
        </p:txBody>
      </p:sp>
      <p:sp>
        <p:nvSpPr>
          <p:cNvPr id="8" name="TextBox 7">
            <a:extLst>
              <a:ext uri="{FF2B5EF4-FFF2-40B4-BE49-F238E27FC236}">
                <a16:creationId xmlns:a16="http://schemas.microsoft.com/office/drawing/2014/main" id="{12D45C92-91B1-0940-ABCF-14493BE25D95}"/>
              </a:ext>
            </a:extLst>
          </p:cNvPr>
          <p:cNvSpPr txBox="1"/>
          <p:nvPr/>
        </p:nvSpPr>
        <p:spPr>
          <a:xfrm>
            <a:off x="2079549" y="1437363"/>
            <a:ext cx="6588858" cy="707886"/>
          </a:xfrm>
          <a:prstGeom prst="rect">
            <a:avLst/>
          </a:prstGeom>
          <a:noFill/>
        </p:spPr>
        <p:txBody>
          <a:bodyPr wrap="square" rtlCol="0">
            <a:spAutoFit/>
          </a:bodyPr>
          <a:lstStyle/>
          <a:p>
            <a:r>
              <a:rPr lang="en-US" sz="4000" dirty="0">
                <a:latin typeface="Impact" panose="020B0806030902050204" pitchFamily="34" charset="0"/>
              </a:rPr>
              <a:t>Germanic – Saxons and Franks </a:t>
            </a:r>
          </a:p>
        </p:txBody>
      </p:sp>
      <p:pic>
        <p:nvPicPr>
          <p:cNvPr id="9" name="Picture 8" descr="JérriaisLogo_COL.ai">
            <a:extLst>
              <a:ext uri="{FF2B5EF4-FFF2-40B4-BE49-F238E27FC236}">
                <a16:creationId xmlns:a16="http://schemas.microsoft.com/office/drawing/2014/main" id="{874A503E-7C5F-6F4D-B007-90D0B4F17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15" y="5407412"/>
            <a:ext cx="2475185" cy="1712582"/>
          </a:xfrm>
          <a:prstGeom prst="rect">
            <a:avLst/>
          </a:prstGeom>
        </p:spPr>
      </p:pic>
    </p:spTree>
    <p:extLst>
      <p:ext uri="{BB962C8B-B14F-4D97-AF65-F5344CB8AC3E}">
        <p14:creationId xmlns:p14="http://schemas.microsoft.com/office/powerpoint/2010/main" val="8819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500"/>
                                        <p:tgtEl>
                                          <p:spTgt spid="205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ssolve">
                                      <p:cBhvr>
                                        <p:cTn id="16" dur="500"/>
                                        <p:tgtEl>
                                          <p:spTgt spid="102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TotalTime>
  <Words>545</Words>
  <Application>Microsoft Macintosh PowerPoint</Application>
  <PresentationFormat>A4 Paper (210x297 mm)</PresentationFormat>
  <Paragraphs>72</Paragraphs>
  <Slides>19</Slides>
  <Notes>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Gill Sans</vt:lpstr>
      <vt:lpstr>Impact</vt:lpstr>
      <vt:lpstr>Museo 300 Regular</vt:lpstr>
      <vt:lpstr>Phosphate Solid</vt:lpstr>
      <vt:lpstr>Times New Roman</vt:lpstr>
      <vt:lpstr>Office Theme</vt:lpstr>
      <vt:lpstr>PowerPoint Presentation</vt:lpstr>
      <vt:lpstr>PowerPoint Presentation</vt:lpstr>
      <vt:lpstr>Aniet, j’sommes à apprendre…</vt:lpstr>
      <vt:lpstr>PowerPoint Presentation</vt:lpstr>
      <vt:lpstr>PowerPoint Presentation</vt:lpstr>
      <vt:lpstr>PowerPoint Presentation</vt:lpstr>
      <vt:lpstr>PowerPoint Presentation</vt:lpstr>
      <vt:lpstr>PowerPoint Presentation</vt:lpstr>
      <vt:lpstr>Some examples of Jèrriais  words that come from other languages</vt:lpstr>
      <vt:lpstr>Some examples of Jèrriais  words that come from other languages</vt:lpstr>
      <vt:lpstr>Why do so few people speak Jèrriais today?</vt:lpstr>
      <vt:lpstr>PowerPoint Presentation</vt:lpstr>
      <vt:lpstr>PowerPoint Presentation</vt:lpstr>
      <vt:lpstr>PowerPoint Presentation</vt:lpstr>
      <vt:lpstr>Mission: Save Jèrriais</vt:lpstr>
      <vt:lpstr>Mission: Save Jèrriais</vt:lpstr>
      <vt:lpstr>PowerPoint Presentation</vt:lpstr>
      <vt:lpstr>PowerPoint Presentation</vt:lpstr>
      <vt:lpstr>À bétôt </vt:lpstr>
    </vt:vector>
  </TitlesOfParts>
  <Company>Education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Le Maistre</dc:creator>
  <cp:lastModifiedBy>Charlie Le Maistre</cp:lastModifiedBy>
  <cp:revision>80</cp:revision>
  <cp:lastPrinted>2018-06-27T14:56:05Z</cp:lastPrinted>
  <dcterms:created xsi:type="dcterms:W3CDTF">2018-05-24T13:01:08Z</dcterms:created>
  <dcterms:modified xsi:type="dcterms:W3CDTF">2023-09-27T11:45:32Z</dcterms:modified>
</cp:coreProperties>
</file>