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5" r:id="rId6"/>
    <p:sldId id="261" r:id="rId7"/>
    <p:sldId id="262" r:id="rId8"/>
    <p:sldId id="264" r:id="rId9"/>
    <p:sldId id="260" r:id="rId10"/>
    <p:sldId id="26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DA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14"/>
    <p:restoredTop sz="94560"/>
  </p:normalViewPr>
  <p:slideViewPr>
    <p:cSldViewPr snapToGrid="0" snapToObjects="1">
      <p:cViewPr>
        <p:scale>
          <a:sx n="60" d="100"/>
          <a:sy n="60" d="100"/>
        </p:scale>
        <p:origin x="1704" y="10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785C2-365F-9045-952B-912DEB551087}"/>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44FB998-6195-434C-98EC-19B2547A6E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7251CEC9-49BE-8240-BE7A-B71F19230171}"/>
              </a:ext>
            </a:extLst>
          </p:cNvPr>
          <p:cNvSpPr>
            <a:spLocks noGrp="1"/>
          </p:cNvSpPr>
          <p:nvPr>
            <p:ph type="dt" sz="half" idx="10"/>
          </p:nvPr>
        </p:nvSpPr>
        <p:spPr/>
        <p:txBody>
          <a:bodyPr/>
          <a:lstStyle/>
          <a:p>
            <a:fld id="{869EBE89-1F68-744F-BBA3-24B8A9DC938D}" type="datetimeFigureOut">
              <a:rPr lang="en-US" smtClean="0"/>
              <a:t>9/27/22</a:t>
            </a:fld>
            <a:endParaRPr lang="en-US" dirty="0"/>
          </a:p>
        </p:txBody>
      </p:sp>
      <p:sp>
        <p:nvSpPr>
          <p:cNvPr id="5" name="Footer Placeholder 4">
            <a:extLst>
              <a:ext uri="{FF2B5EF4-FFF2-40B4-BE49-F238E27FC236}">
                <a16:creationId xmlns:a16="http://schemas.microsoft.com/office/drawing/2014/main" id="{C57DDB3C-66F8-A140-9A50-DBEC578794A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3330776-8966-BF44-BCFA-119E84F874F7}"/>
              </a:ext>
            </a:extLst>
          </p:cNvPr>
          <p:cNvSpPr>
            <a:spLocks noGrp="1"/>
          </p:cNvSpPr>
          <p:nvPr>
            <p:ph type="sldNum" sz="quarter" idx="12"/>
          </p:nvPr>
        </p:nvSpPr>
        <p:spPr/>
        <p:txBody>
          <a:bodyPr/>
          <a:lstStyle/>
          <a:p>
            <a:fld id="{1519D36C-421A-564A-89ED-D60D3CD427E7}" type="slidenum">
              <a:rPr lang="en-US" smtClean="0"/>
              <a:t>‹#›</a:t>
            </a:fld>
            <a:endParaRPr lang="en-US" dirty="0"/>
          </a:p>
        </p:txBody>
      </p:sp>
    </p:spTree>
    <p:extLst>
      <p:ext uri="{BB962C8B-B14F-4D97-AF65-F5344CB8AC3E}">
        <p14:creationId xmlns:p14="http://schemas.microsoft.com/office/powerpoint/2010/main" val="1090492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03786-4C1D-6E43-B615-C1A1C534531D}"/>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339A8F5-F89B-9142-8E67-9E1B7D0C252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3C3ACE5-6420-2543-9764-9770BBC3026A}"/>
              </a:ext>
            </a:extLst>
          </p:cNvPr>
          <p:cNvSpPr>
            <a:spLocks noGrp="1"/>
          </p:cNvSpPr>
          <p:nvPr>
            <p:ph type="dt" sz="half" idx="10"/>
          </p:nvPr>
        </p:nvSpPr>
        <p:spPr/>
        <p:txBody>
          <a:bodyPr/>
          <a:lstStyle/>
          <a:p>
            <a:fld id="{869EBE89-1F68-744F-BBA3-24B8A9DC938D}" type="datetimeFigureOut">
              <a:rPr lang="en-US" smtClean="0"/>
              <a:t>9/27/22</a:t>
            </a:fld>
            <a:endParaRPr lang="en-US" dirty="0"/>
          </a:p>
        </p:txBody>
      </p:sp>
      <p:sp>
        <p:nvSpPr>
          <p:cNvPr id="5" name="Footer Placeholder 4">
            <a:extLst>
              <a:ext uri="{FF2B5EF4-FFF2-40B4-BE49-F238E27FC236}">
                <a16:creationId xmlns:a16="http://schemas.microsoft.com/office/drawing/2014/main" id="{594E05C8-11BF-ED44-839E-74D528ABB6D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90F7C1D-9FF6-864D-92AA-5EF6E0A16AEB}"/>
              </a:ext>
            </a:extLst>
          </p:cNvPr>
          <p:cNvSpPr>
            <a:spLocks noGrp="1"/>
          </p:cNvSpPr>
          <p:nvPr>
            <p:ph type="sldNum" sz="quarter" idx="12"/>
          </p:nvPr>
        </p:nvSpPr>
        <p:spPr/>
        <p:txBody>
          <a:bodyPr/>
          <a:lstStyle/>
          <a:p>
            <a:fld id="{1519D36C-421A-564A-89ED-D60D3CD427E7}" type="slidenum">
              <a:rPr lang="en-US" smtClean="0"/>
              <a:t>‹#›</a:t>
            </a:fld>
            <a:endParaRPr lang="en-US" dirty="0"/>
          </a:p>
        </p:txBody>
      </p:sp>
    </p:spTree>
    <p:extLst>
      <p:ext uri="{BB962C8B-B14F-4D97-AF65-F5344CB8AC3E}">
        <p14:creationId xmlns:p14="http://schemas.microsoft.com/office/powerpoint/2010/main" val="3257283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D4C4F3D-CD3F-F74F-9BB6-6AAE9B68F63D}"/>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B0BB4D0-4D66-FA4C-B849-9734A2D5AE3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5960F16-9C18-394C-A465-CAA29C7DD32E}"/>
              </a:ext>
            </a:extLst>
          </p:cNvPr>
          <p:cNvSpPr>
            <a:spLocks noGrp="1"/>
          </p:cNvSpPr>
          <p:nvPr>
            <p:ph type="dt" sz="half" idx="10"/>
          </p:nvPr>
        </p:nvSpPr>
        <p:spPr/>
        <p:txBody>
          <a:bodyPr/>
          <a:lstStyle/>
          <a:p>
            <a:fld id="{869EBE89-1F68-744F-BBA3-24B8A9DC938D}" type="datetimeFigureOut">
              <a:rPr lang="en-US" smtClean="0"/>
              <a:t>9/27/22</a:t>
            </a:fld>
            <a:endParaRPr lang="en-US" dirty="0"/>
          </a:p>
        </p:txBody>
      </p:sp>
      <p:sp>
        <p:nvSpPr>
          <p:cNvPr id="5" name="Footer Placeholder 4">
            <a:extLst>
              <a:ext uri="{FF2B5EF4-FFF2-40B4-BE49-F238E27FC236}">
                <a16:creationId xmlns:a16="http://schemas.microsoft.com/office/drawing/2014/main" id="{1E12304E-1FEF-C744-98A7-0866F80FA4E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8DB9A1C-2474-4B41-BA29-160B11489A18}"/>
              </a:ext>
            </a:extLst>
          </p:cNvPr>
          <p:cNvSpPr>
            <a:spLocks noGrp="1"/>
          </p:cNvSpPr>
          <p:nvPr>
            <p:ph type="sldNum" sz="quarter" idx="12"/>
          </p:nvPr>
        </p:nvSpPr>
        <p:spPr/>
        <p:txBody>
          <a:bodyPr/>
          <a:lstStyle/>
          <a:p>
            <a:fld id="{1519D36C-421A-564A-89ED-D60D3CD427E7}" type="slidenum">
              <a:rPr lang="en-US" smtClean="0"/>
              <a:t>‹#›</a:t>
            </a:fld>
            <a:endParaRPr lang="en-US" dirty="0"/>
          </a:p>
        </p:txBody>
      </p:sp>
    </p:spTree>
    <p:extLst>
      <p:ext uri="{BB962C8B-B14F-4D97-AF65-F5344CB8AC3E}">
        <p14:creationId xmlns:p14="http://schemas.microsoft.com/office/powerpoint/2010/main" val="2115992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DE73E-8ED1-4243-88E3-094F55E7EC8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0F2D50E-E766-FC4D-9676-A3F6CCC0CBF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6A2824A-413A-F044-8811-CEE60B9D28C7}"/>
              </a:ext>
            </a:extLst>
          </p:cNvPr>
          <p:cNvSpPr>
            <a:spLocks noGrp="1"/>
          </p:cNvSpPr>
          <p:nvPr>
            <p:ph type="dt" sz="half" idx="10"/>
          </p:nvPr>
        </p:nvSpPr>
        <p:spPr/>
        <p:txBody>
          <a:bodyPr/>
          <a:lstStyle/>
          <a:p>
            <a:fld id="{869EBE89-1F68-744F-BBA3-24B8A9DC938D}" type="datetimeFigureOut">
              <a:rPr lang="en-US" smtClean="0"/>
              <a:t>9/27/22</a:t>
            </a:fld>
            <a:endParaRPr lang="en-US" dirty="0"/>
          </a:p>
        </p:txBody>
      </p:sp>
      <p:sp>
        <p:nvSpPr>
          <p:cNvPr id="5" name="Footer Placeholder 4">
            <a:extLst>
              <a:ext uri="{FF2B5EF4-FFF2-40B4-BE49-F238E27FC236}">
                <a16:creationId xmlns:a16="http://schemas.microsoft.com/office/drawing/2014/main" id="{AD338603-C88C-8846-93CB-875163DDE5F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62FE46B-90C2-FC44-B560-1D2FA828EEED}"/>
              </a:ext>
            </a:extLst>
          </p:cNvPr>
          <p:cNvSpPr>
            <a:spLocks noGrp="1"/>
          </p:cNvSpPr>
          <p:nvPr>
            <p:ph type="sldNum" sz="quarter" idx="12"/>
          </p:nvPr>
        </p:nvSpPr>
        <p:spPr/>
        <p:txBody>
          <a:bodyPr/>
          <a:lstStyle/>
          <a:p>
            <a:fld id="{1519D36C-421A-564A-89ED-D60D3CD427E7}" type="slidenum">
              <a:rPr lang="en-US" smtClean="0"/>
              <a:t>‹#›</a:t>
            </a:fld>
            <a:endParaRPr lang="en-US" dirty="0"/>
          </a:p>
        </p:txBody>
      </p:sp>
    </p:spTree>
    <p:extLst>
      <p:ext uri="{BB962C8B-B14F-4D97-AF65-F5344CB8AC3E}">
        <p14:creationId xmlns:p14="http://schemas.microsoft.com/office/powerpoint/2010/main" val="2478614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384DB-9E96-5148-804C-6B71C301330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82B9EE86-BE27-1B41-AB92-AFA49F49624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F6D4855-146E-4A41-A88D-3C61C454C184}"/>
              </a:ext>
            </a:extLst>
          </p:cNvPr>
          <p:cNvSpPr>
            <a:spLocks noGrp="1"/>
          </p:cNvSpPr>
          <p:nvPr>
            <p:ph type="dt" sz="half" idx="10"/>
          </p:nvPr>
        </p:nvSpPr>
        <p:spPr/>
        <p:txBody>
          <a:bodyPr/>
          <a:lstStyle/>
          <a:p>
            <a:fld id="{869EBE89-1F68-744F-BBA3-24B8A9DC938D}" type="datetimeFigureOut">
              <a:rPr lang="en-US" smtClean="0"/>
              <a:t>9/27/22</a:t>
            </a:fld>
            <a:endParaRPr lang="en-US" dirty="0"/>
          </a:p>
        </p:txBody>
      </p:sp>
      <p:sp>
        <p:nvSpPr>
          <p:cNvPr id="5" name="Footer Placeholder 4">
            <a:extLst>
              <a:ext uri="{FF2B5EF4-FFF2-40B4-BE49-F238E27FC236}">
                <a16:creationId xmlns:a16="http://schemas.microsoft.com/office/drawing/2014/main" id="{59E7DB71-362F-5240-A862-E5DF450234E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D52C429-811E-1743-A849-F4E6B18C7CBB}"/>
              </a:ext>
            </a:extLst>
          </p:cNvPr>
          <p:cNvSpPr>
            <a:spLocks noGrp="1"/>
          </p:cNvSpPr>
          <p:nvPr>
            <p:ph type="sldNum" sz="quarter" idx="12"/>
          </p:nvPr>
        </p:nvSpPr>
        <p:spPr/>
        <p:txBody>
          <a:bodyPr/>
          <a:lstStyle/>
          <a:p>
            <a:fld id="{1519D36C-421A-564A-89ED-D60D3CD427E7}" type="slidenum">
              <a:rPr lang="en-US" smtClean="0"/>
              <a:t>‹#›</a:t>
            </a:fld>
            <a:endParaRPr lang="en-US" dirty="0"/>
          </a:p>
        </p:txBody>
      </p:sp>
    </p:spTree>
    <p:extLst>
      <p:ext uri="{BB962C8B-B14F-4D97-AF65-F5344CB8AC3E}">
        <p14:creationId xmlns:p14="http://schemas.microsoft.com/office/powerpoint/2010/main" val="3789402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01754-6A32-0E4B-8A43-1D4173A7624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606F6F9-EF71-7B48-B449-CABD671DF03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8F45E35E-0174-854A-ACE7-9B9338F64EC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4E57CCBF-64A8-134E-8C54-386E187D2E3E}"/>
              </a:ext>
            </a:extLst>
          </p:cNvPr>
          <p:cNvSpPr>
            <a:spLocks noGrp="1"/>
          </p:cNvSpPr>
          <p:nvPr>
            <p:ph type="dt" sz="half" idx="10"/>
          </p:nvPr>
        </p:nvSpPr>
        <p:spPr/>
        <p:txBody>
          <a:bodyPr/>
          <a:lstStyle/>
          <a:p>
            <a:fld id="{869EBE89-1F68-744F-BBA3-24B8A9DC938D}" type="datetimeFigureOut">
              <a:rPr lang="en-US" smtClean="0"/>
              <a:t>9/27/22</a:t>
            </a:fld>
            <a:endParaRPr lang="en-US" dirty="0"/>
          </a:p>
        </p:txBody>
      </p:sp>
      <p:sp>
        <p:nvSpPr>
          <p:cNvPr id="6" name="Footer Placeholder 5">
            <a:extLst>
              <a:ext uri="{FF2B5EF4-FFF2-40B4-BE49-F238E27FC236}">
                <a16:creationId xmlns:a16="http://schemas.microsoft.com/office/drawing/2014/main" id="{8ECB1E9E-BF2E-2742-8C37-613478DC124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7F10445-4CFE-C449-BF1B-A08CB777B174}"/>
              </a:ext>
            </a:extLst>
          </p:cNvPr>
          <p:cNvSpPr>
            <a:spLocks noGrp="1"/>
          </p:cNvSpPr>
          <p:nvPr>
            <p:ph type="sldNum" sz="quarter" idx="12"/>
          </p:nvPr>
        </p:nvSpPr>
        <p:spPr/>
        <p:txBody>
          <a:bodyPr/>
          <a:lstStyle/>
          <a:p>
            <a:fld id="{1519D36C-421A-564A-89ED-D60D3CD427E7}" type="slidenum">
              <a:rPr lang="en-US" smtClean="0"/>
              <a:t>‹#›</a:t>
            </a:fld>
            <a:endParaRPr lang="en-US" dirty="0"/>
          </a:p>
        </p:txBody>
      </p:sp>
    </p:spTree>
    <p:extLst>
      <p:ext uri="{BB962C8B-B14F-4D97-AF65-F5344CB8AC3E}">
        <p14:creationId xmlns:p14="http://schemas.microsoft.com/office/powerpoint/2010/main" val="3261061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160AA-24A9-1047-A408-7AEB840BBC90}"/>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340A752-1BC2-1042-A9E3-D2010287FD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FC8952E-CAA6-A541-814F-E1A12747563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A5EB8DE1-CC58-CA44-9D9B-C6323F1D70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38AE4C5-2C61-1642-8120-0880C2E4B5D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A0408F66-7921-3348-8879-B39C55AB534D}"/>
              </a:ext>
            </a:extLst>
          </p:cNvPr>
          <p:cNvSpPr>
            <a:spLocks noGrp="1"/>
          </p:cNvSpPr>
          <p:nvPr>
            <p:ph type="dt" sz="half" idx="10"/>
          </p:nvPr>
        </p:nvSpPr>
        <p:spPr/>
        <p:txBody>
          <a:bodyPr/>
          <a:lstStyle/>
          <a:p>
            <a:fld id="{869EBE89-1F68-744F-BBA3-24B8A9DC938D}" type="datetimeFigureOut">
              <a:rPr lang="en-US" smtClean="0"/>
              <a:t>9/27/22</a:t>
            </a:fld>
            <a:endParaRPr lang="en-US" dirty="0"/>
          </a:p>
        </p:txBody>
      </p:sp>
      <p:sp>
        <p:nvSpPr>
          <p:cNvPr id="8" name="Footer Placeholder 7">
            <a:extLst>
              <a:ext uri="{FF2B5EF4-FFF2-40B4-BE49-F238E27FC236}">
                <a16:creationId xmlns:a16="http://schemas.microsoft.com/office/drawing/2014/main" id="{6C18301F-BF49-694C-82EA-3614AA8CB1D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836C3B2-0972-5D41-9C5A-43E32714659D}"/>
              </a:ext>
            </a:extLst>
          </p:cNvPr>
          <p:cNvSpPr>
            <a:spLocks noGrp="1"/>
          </p:cNvSpPr>
          <p:nvPr>
            <p:ph type="sldNum" sz="quarter" idx="12"/>
          </p:nvPr>
        </p:nvSpPr>
        <p:spPr/>
        <p:txBody>
          <a:bodyPr/>
          <a:lstStyle/>
          <a:p>
            <a:fld id="{1519D36C-421A-564A-89ED-D60D3CD427E7}" type="slidenum">
              <a:rPr lang="en-US" smtClean="0"/>
              <a:t>‹#›</a:t>
            </a:fld>
            <a:endParaRPr lang="en-US" dirty="0"/>
          </a:p>
        </p:txBody>
      </p:sp>
    </p:spTree>
    <p:extLst>
      <p:ext uri="{BB962C8B-B14F-4D97-AF65-F5344CB8AC3E}">
        <p14:creationId xmlns:p14="http://schemas.microsoft.com/office/powerpoint/2010/main" val="2524542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91EF4-7732-7D46-BB18-42C5B4617A22}"/>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798165C-7FE6-4440-9F64-CC796D476C99}"/>
              </a:ext>
            </a:extLst>
          </p:cNvPr>
          <p:cNvSpPr>
            <a:spLocks noGrp="1"/>
          </p:cNvSpPr>
          <p:nvPr>
            <p:ph type="dt" sz="half" idx="10"/>
          </p:nvPr>
        </p:nvSpPr>
        <p:spPr/>
        <p:txBody>
          <a:bodyPr/>
          <a:lstStyle/>
          <a:p>
            <a:fld id="{869EBE89-1F68-744F-BBA3-24B8A9DC938D}" type="datetimeFigureOut">
              <a:rPr lang="en-US" smtClean="0"/>
              <a:t>9/27/22</a:t>
            </a:fld>
            <a:endParaRPr lang="en-US" dirty="0"/>
          </a:p>
        </p:txBody>
      </p:sp>
      <p:sp>
        <p:nvSpPr>
          <p:cNvPr id="4" name="Footer Placeholder 3">
            <a:extLst>
              <a:ext uri="{FF2B5EF4-FFF2-40B4-BE49-F238E27FC236}">
                <a16:creationId xmlns:a16="http://schemas.microsoft.com/office/drawing/2014/main" id="{F0205F21-90AD-5145-9593-72F47FEAAD1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14157C3-1AE1-E74E-8937-B0678B0ACDEF}"/>
              </a:ext>
            </a:extLst>
          </p:cNvPr>
          <p:cNvSpPr>
            <a:spLocks noGrp="1"/>
          </p:cNvSpPr>
          <p:nvPr>
            <p:ph type="sldNum" sz="quarter" idx="12"/>
          </p:nvPr>
        </p:nvSpPr>
        <p:spPr/>
        <p:txBody>
          <a:bodyPr/>
          <a:lstStyle/>
          <a:p>
            <a:fld id="{1519D36C-421A-564A-89ED-D60D3CD427E7}" type="slidenum">
              <a:rPr lang="en-US" smtClean="0"/>
              <a:t>‹#›</a:t>
            </a:fld>
            <a:endParaRPr lang="en-US" dirty="0"/>
          </a:p>
        </p:txBody>
      </p:sp>
    </p:spTree>
    <p:extLst>
      <p:ext uri="{BB962C8B-B14F-4D97-AF65-F5344CB8AC3E}">
        <p14:creationId xmlns:p14="http://schemas.microsoft.com/office/powerpoint/2010/main" val="1901094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4C795C-F6A1-3041-8988-8E2FA106228E}"/>
              </a:ext>
            </a:extLst>
          </p:cNvPr>
          <p:cNvSpPr>
            <a:spLocks noGrp="1"/>
          </p:cNvSpPr>
          <p:nvPr>
            <p:ph type="dt" sz="half" idx="10"/>
          </p:nvPr>
        </p:nvSpPr>
        <p:spPr/>
        <p:txBody>
          <a:bodyPr/>
          <a:lstStyle/>
          <a:p>
            <a:fld id="{869EBE89-1F68-744F-BBA3-24B8A9DC938D}" type="datetimeFigureOut">
              <a:rPr lang="en-US" smtClean="0"/>
              <a:t>9/27/22</a:t>
            </a:fld>
            <a:endParaRPr lang="en-US" dirty="0"/>
          </a:p>
        </p:txBody>
      </p:sp>
      <p:sp>
        <p:nvSpPr>
          <p:cNvPr id="3" name="Footer Placeholder 2">
            <a:extLst>
              <a:ext uri="{FF2B5EF4-FFF2-40B4-BE49-F238E27FC236}">
                <a16:creationId xmlns:a16="http://schemas.microsoft.com/office/drawing/2014/main" id="{9D1CAAC8-E3FA-124B-9DA8-002449D0B60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9400A63-08A6-C144-AE9C-CA50A43E8491}"/>
              </a:ext>
            </a:extLst>
          </p:cNvPr>
          <p:cNvSpPr>
            <a:spLocks noGrp="1"/>
          </p:cNvSpPr>
          <p:nvPr>
            <p:ph type="sldNum" sz="quarter" idx="12"/>
          </p:nvPr>
        </p:nvSpPr>
        <p:spPr/>
        <p:txBody>
          <a:bodyPr/>
          <a:lstStyle/>
          <a:p>
            <a:fld id="{1519D36C-421A-564A-89ED-D60D3CD427E7}" type="slidenum">
              <a:rPr lang="en-US" smtClean="0"/>
              <a:t>‹#›</a:t>
            </a:fld>
            <a:endParaRPr lang="en-US" dirty="0"/>
          </a:p>
        </p:txBody>
      </p:sp>
    </p:spTree>
    <p:extLst>
      <p:ext uri="{BB962C8B-B14F-4D97-AF65-F5344CB8AC3E}">
        <p14:creationId xmlns:p14="http://schemas.microsoft.com/office/powerpoint/2010/main" val="3118131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08995-E361-5C4B-865C-59D6884C79D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2608608-9267-FD4F-B668-87B4A0298D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06088584-3A42-344E-AFD6-658DA8222C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B033505-86B8-BF44-967A-C08404C0ABDA}"/>
              </a:ext>
            </a:extLst>
          </p:cNvPr>
          <p:cNvSpPr>
            <a:spLocks noGrp="1"/>
          </p:cNvSpPr>
          <p:nvPr>
            <p:ph type="dt" sz="half" idx="10"/>
          </p:nvPr>
        </p:nvSpPr>
        <p:spPr/>
        <p:txBody>
          <a:bodyPr/>
          <a:lstStyle/>
          <a:p>
            <a:fld id="{869EBE89-1F68-744F-BBA3-24B8A9DC938D}" type="datetimeFigureOut">
              <a:rPr lang="en-US" smtClean="0"/>
              <a:t>9/27/22</a:t>
            </a:fld>
            <a:endParaRPr lang="en-US" dirty="0"/>
          </a:p>
        </p:txBody>
      </p:sp>
      <p:sp>
        <p:nvSpPr>
          <p:cNvPr id="6" name="Footer Placeholder 5">
            <a:extLst>
              <a:ext uri="{FF2B5EF4-FFF2-40B4-BE49-F238E27FC236}">
                <a16:creationId xmlns:a16="http://schemas.microsoft.com/office/drawing/2014/main" id="{58303236-F3F6-2942-8005-C5A02A0D5BC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96A19FE-5E63-7941-9911-6C358C3DE7E9}"/>
              </a:ext>
            </a:extLst>
          </p:cNvPr>
          <p:cNvSpPr>
            <a:spLocks noGrp="1"/>
          </p:cNvSpPr>
          <p:nvPr>
            <p:ph type="sldNum" sz="quarter" idx="12"/>
          </p:nvPr>
        </p:nvSpPr>
        <p:spPr/>
        <p:txBody>
          <a:bodyPr/>
          <a:lstStyle/>
          <a:p>
            <a:fld id="{1519D36C-421A-564A-89ED-D60D3CD427E7}" type="slidenum">
              <a:rPr lang="en-US" smtClean="0"/>
              <a:t>‹#›</a:t>
            </a:fld>
            <a:endParaRPr lang="en-US" dirty="0"/>
          </a:p>
        </p:txBody>
      </p:sp>
    </p:spTree>
    <p:extLst>
      <p:ext uri="{BB962C8B-B14F-4D97-AF65-F5344CB8AC3E}">
        <p14:creationId xmlns:p14="http://schemas.microsoft.com/office/powerpoint/2010/main" val="1402082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5629C-97B7-FC49-AFEA-0C20C1CA653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6D9B64B8-489D-F549-B509-4B4C8C79F3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C005077-F1AD-C545-B674-8C1115F897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9E94273-D4F1-B246-B780-A036197CB1D7}"/>
              </a:ext>
            </a:extLst>
          </p:cNvPr>
          <p:cNvSpPr>
            <a:spLocks noGrp="1"/>
          </p:cNvSpPr>
          <p:nvPr>
            <p:ph type="dt" sz="half" idx="10"/>
          </p:nvPr>
        </p:nvSpPr>
        <p:spPr/>
        <p:txBody>
          <a:bodyPr/>
          <a:lstStyle/>
          <a:p>
            <a:fld id="{869EBE89-1F68-744F-BBA3-24B8A9DC938D}" type="datetimeFigureOut">
              <a:rPr lang="en-US" smtClean="0"/>
              <a:t>9/27/22</a:t>
            </a:fld>
            <a:endParaRPr lang="en-US" dirty="0"/>
          </a:p>
        </p:txBody>
      </p:sp>
      <p:sp>
        <p:nvSpPr>
          <p:cNvPr id="6" name="Footer Placeholder 5">
            <a:extLst>
              <a:ext uri="{FF2B5EF4-FFF2-40B4-BE49-F238E27FC236}">
                <a16:creationId xmlns:a16="http://schemas.microsoft.com/office/drawing/2014/main" id="{C5D3083E-FB56-3F43-9415-BB4C26A5350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BAB0258-3AA1-A949-B4C1-B960C56A924F}"/>
              </a:ext>
            </a:extLst>
          </p:cNvPr>
          <p:cNvSpPr>
            <a:spLocks noGrp="1"/>
          </p:cNvSpPr>
          <p:nvPr>
            <p:ph type="sldNum" sz="quarter" idx="12"/>
          </p:nvPr>
        </p:nvSpPr>
        <p:spPr/>
        <p:txBody>
          <a:bodyPr/>
          <a:lstStyle/>
          <a:p>
            <a:fld id="{1519D36C-421A-564A-89ED-D60D3CD427E7}" type="slidenum">
              <a:rPr lang="en-US" smtClean="0"/>
              <a:t>‹#›</a:t>
            </a:fld>
            <a:endParaRPr lang="en-US" dirty="0"/>
          </a:p>
        </p:txBody>
      </p:sp>
    </p:spTree>
    <p:extLst>
      <p:ext uri="{BB962C8B-B14F-4D97-AF65-F5344CB8AC3E}">
        <p14:creationId xmlns:p14="http://schemas.microsoft.com/office/powerpoint/2010/main" val="3289248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349C4E-9E38-A647-A79C-825F1EA847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E5CE3AE-88DA-B74D-8787-358257D6A1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9CAB525-1976-1844-BF08-9B5D608A90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9EBE89-1F68-744F-BBA3-24B8A9DC938D}" type="datetimeFigureOut">
              <a:rPr lang="en-US" smtClean="0"/>
              <a:t>9/27/22</a:t>
            </a:fld>
            <a:endParaRPr lang="en-US" dirty="0"/>
          </a:p>
        </p:txBody>
      </p:sp>
      <p:sp>
        <p:nvSpPr>
          <p:cNvPr id="5" name="Footer Placeholder 4">
            <a:extLst>
              <a:ext uri="{FF2B5EF4-FFF2-40B4-BE49-F238E27FC236}">
                <a16:creationId xmlns:a16="http://schemas.microsoft.com/office/drawing/2014/main" id="{756CC16D-959B-2449-9774-14B92A7409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07FD450-FBC8-B14A-8568-ED32F8F591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19D36C-421A-564A-89ED-D60D3CD427E7}" type="slidenum">
              <a:rPr lang="en-US" smtClean="0"/>
              <a:t>‹#›</a:t>
            </a:fld>
            <a:endParaRPr lang="en-US" dirty="0"/>
          </a:p>
        </p:txBody>
      </p:sp>
    </p:spTree>
    <p:extLst>
      <p:ext uri="{BB962C8B-B14F-4D97-AF65-F5344CB8AC3E}">
        <p14:creationId xmlns:p14="http://schemas.microsoft.com/office/powerpoint/2010/main" val="16434430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jpg"/><Relationship Id="rId5" Type="http://schemas.openxmlformats.org/officeDocument/2006/relationships/image" Target="../media/image2.png"/><Relationship Id="rId10" Type="http://schemas.openxmlformats.org/officeDocument/2006/relationships/image" Target="../media/image6.png"/><Relationship Id="rId4" Type="http://schemas.openxmlformats.org/officeDocument/2006/relationships/audio" Target="../media/audio1.wav"/><Relationship Id="rId9" Type="http://schemas.microsoft.com/office/2007/relationships/hdphoto" Target="../media/hdphoto1.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climate.nasa.gov/evidence/#footnote_4"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6F6C7-FB26-2C44-867B-14DBD9E4075C}"/>
              </a:ext>
            </a:extLst>
          </p:cNvPr>
          <p:cNvSpPr>
            <a:spLocks noGrp="1"/>
          </p:cNvSpPr>
          <p:nvPr>
            <p:ph type="ctrTitle"/>
          </p:nvPr>
        </p:nvSpPr>
        <p:spPr>
          <a:xfrm>
            <a:off x="1874520" y="1945323"/>
            <a:ext cx="9144000" cy="2387600"/>
          </a:xfrm>
        </p:spPr>
        <p:txBody>
          <a:bodyPr/>
          <a:lstStyle/>
          <a:p>
            <a:r>
              <a:rPr lang="en-US" b="1" dirty="0"/>
              <a:t>How Jersey and the Channel Islands were formed</a:t>
            </a:r>
          </a:p>
        </p:txBody>
      </p:sp>
    </p:spTree>
    <p:extLst>
      <p:ext uri="{BB962C8B-B14F-4D97-AF65-F5344CB8AC3E}">
        <p14:creationId xmlns:p14="http://schemas.microsoft.com/office/powerpoint/2010/main" val="41406398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50239-4E11-3149-9416-3E03A7D6D95A}"/>
              </a:ext>
            </a:extLst>
          </p:cNvPr>
          <p:cNvSpPr>
            <a:spLocks noGrp="1"/>
          </p:cNvSpPr>
          <p:nvPr>
            <p:ph type="title"/>
          </p:nvPr>
        </p:nvSpPr>
        <p:spPr/>
        <p:txBody>
          <a:bodyPr/>
          <a:lstStyle/>
          <a:p>
            <a:pPr algn="ctr"/>
            <a:r>
              <a:rPr lang="en-US" i="1" dirty="0"/>
              <a:t>What will happen if nothing changes?</a:t>
            </a:r>
          </a:p>
        </p:txBody>
      </p:sp>
      <p:sp>
        <p:nvSpPr>
          <p:cNvPr id="4" name="Rectangle 3">
            <a:extLst>
              <a:ext uri="{FF2B5EF4-FFF2-40B4-BE49-F238E27FC236}">
                <a16:creationId xmlns:a16="http://schemas.microsoft.com/office/drawing/2014/main" id="{B0CFB32F-31F6-9F42-99D4-C7B7F3A59AC9}"/>
              </a:ext>
            </a:extLst>
          </p:cNvPr>
          <p:cNvSpPr/>
          <p:nvPr/>
        </p:nvSpPr>
        <p:spPr>
          <a:xfrm>
            <a:off x="428366" y="1939150"/>
            <a:ext cx="11359979" cy="646331"/>
          </a:xfrm>
          <a:prstGeom prst="rect">
            <a:avLst/>
          </a:prstGeom>
        </p:spPr>
        <p:txBody>
          <a:bodyPr wrap="square">
            <a:spAutoFit/>
          </a:bodyPr>
          <a:lstStyle/>
          <a:p>
            <a:r>
              <a:rPr lang="en-GB" dirty="0">
                <a:solidFill>
                  <a:srgbClr val="333333"/>
                </a:solidFill>
                <a:latin typeface="Helvetica Neue" panose="02000503000000020004" pitchFamily="2" charset="0"/>
                <a:ea typeface="Helvetica Neue" panose="02000503000000020004" pitchFamily="2" charset="0"/>
                <a:cs typeface="Helvetica Neue" panose="02000503000000020004" pitchFamily="2" charset="0"/>
              </a:rPr>
              <a:t>The most recent special report from the Intergovernmental Panel on Climate Change says that the oceans are predicted to rise between 26 to 77cms by 2100.</a:t>
            </a:r>
            <a:endParaRPr lang="en-US"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 name="TextBox 4">
            <a:extLst>
              <a:ext uri="{FF2B5EF4-FFF2-40B4-BE49-F238E27FC236}">
                <a16:creationId xmlns:a16="http://schemas.microsoft.com/office/drawing/2014/main" id="{6B5E8246-3226-FB4F-BE5F-54D3587E7A82}"/>
              </a:ext>
            </a:extLst>
          </p:cNvPr>
          <p:cNvSpPr txBox="1"/>
          <p:nvPr/>
        </p:nvSpPr>
        <p:spPr>
          <a:xfrm>
            <a:off x="593124" y="2990335"/>
            <a:ext cx="10760676" cy="369332"/>
          </a:xfrm>
          <a:prstGeom prst="rect">
            <a:avLst/>
          </a:prstGeom>
          <a:noFill/>
        </p:spPr>
        <p:txBody>
          <a:bodyPr wrap="square" rtlCol="0">
            <a:spAutoFit/>
          </a:bodyPr>
          <a:lstStyle/>
          <a:p>
            <a:r>
              <a:rPr lang="en-US" dirty="0">
                <a:latin typeface="Helvetica Neue" panose="02000503000000020004" pitchFamily="2" charset="0"/>
                <a:ea typeface="Helvetica Neue" panose="02000503000000020004" pitchFamily="2" charset="0"/>
                <a:cs typeface="Helvetica Neue" panose="02000503000000020004" pitchFamily="2" charset="0"/>
              </a:rPr>
              <a:t>This will lead to mass flooding of many coastal cities, towns and villages throughout the world.</a:t>
            </a:r>
          </a:p>
        </p:txBody>
      </p:sp>
      <p:sp>
        <p:nvSpPr>
          <p:cNvPr id="6" name="TextBox 5">
            <a:extLst>
              <a:ext uri="{FF2B5EF4-FFF2-40B4-BE49-F238E27FC236}">
                <a16:creationId xmlns:a16="http://schemas.microsoft.com/office/drawing/2014/main" id="{14AECBBD-8A7D-CE4E-BC4C-772BB590B63E}"/>
              </a:ext>
            </a:extLst>
          </p:cNvPr>
          <p:cNvSpPr txBox="1"/>
          <p:nvPr/>
        </p:nvSpPr>
        <p:spPr>
          <a:xfrm>
            <a:off x="593124" y="3764521"/>
            <a:ext cx="10760676" cy="646331"/>
          </a:xfrm>
          <a:prstGeom prst="rect">
            <a:avLst/>
          </a:prstGeom>
          <a:noFill/>
        </p:spPr>
        <p:txBody>
          <a:bodyPr wrap="square" rtlCol="0">
            <a:spAutoFit/>
          </a:bodyPr>
          <a:lstStyle/>
          <a:p>
            <a:r>
              <a:rPr lang="en-US" dirty="0">
                <a:latin typeface="Helvetica Neue" panose="02000503000000020004" pitchFamily="2" charset="0"/>
                <a:ea typeface="Helvetica Neue" panose="02000503000000020004" pitchFamily="2" charset="0"/>
                <a:cs typeface="Helvetica Neue" panose="02000503000000020004" pitchFamily="2" charset="0"/>
              </a:rPr>
              <a:t>This will lead to loss of habitat for many fish, animals and birds and will inevitably lead to the extinction of certain species.</a:t>
            </a:r>
          </a:p>
        </p:txBody>
      </p:sp>
    </p:spTree>
    <p:extLst>
      <p:ext uri="{BB962C8B-B14F-4D97-AF65-F5344CB8AC3E}">
        <p14:creationId xmlns:p14="http://schemas.microsoft.com/office/powerpoint/2010/main" val="1013791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shape&#10;&#10;Description automatically generated">
            <a:extLst>
              <a:ext uri="{FF2B5EF4-FFF2-40B4-BE49-F238E27FC236}">
                <a16:creationId xmlns:a16="http://schemas.microsoft.com/office/drawing/2014/main" id="{91134E74-0975-1343-A1D2-B8895BA0565A}"/>
              </a:ext>
            </a:extLst>
          </p:cNvPr>
          <p:cNvPicPr>
            <a:picLocks noChangeAspect="1"/>
          </p:cNvPicPr>
          <p:nvPr/>
        </p:nvPicPr>
        <p:blipFill rotWithShape="1">
          <a:blip r:embed="rId5"/>
          <a:srcRect l="11302"/>
          <a:stretch/>
        </p:blipFill>
        <p:spPr>
          <a:xfrm>
            <a:off x="50769" y="1462658"/>
            <a:ext cx="12245829" cy="6209917"/>
          </a:xfrm>
          <a:prstGeom prst="rect">
            <a:avLst/>
          </a:prstGeom>
        </p:spPr>
      </p:pic>
      <p:sp>
        <p:nvSpPr>
          <p:cNvPr id="3" name="Content Placeholder 2">
            <a:extLst>
              <a:ext uri="{FF2B5EF4-FFF2-40B4-BE49-F238E27FC236}">
                <a16:creationId xmlns:a16="http://schemas.microsoft.com/office/drawing/2014/main" id="{991CC295-0B36-614F-B39B-306CACF440E5}"/>
              </a:ext>
            </a:extLst>
          </p:cNvPr>
          <p:cNvSpPr>
            <a:spLocks noGrp="1"/>
          </p:cNvSpPr>
          <p:nvPr>
            <p:ph idx="1"/>
          </p:nvPr>
        </p:nvSpPr>
        <p:spPr>
          <a:xfrm>
            <a:off x="838200" y="339725"/>
            <a:ext cx="10515600" cy="1031875"/>
          </a:xfrm>
        </p:spPr>
        <p:txBody>
          <a:bodyPr>
            <a:normAutofit/>
          </a:bodyPr>
          <a:lstStyle/>
          <a:p>
            <a:pPr marL="0" indent="0">
              <a:buNone/>
            </a:pPr>
            <a:r>
              <a:rPr lang="en-US" sz="2400" dirty="0"/>
              <a:t>The first known human activity in Jersey was about  250,000 years ago when groups of hunters travelled across the low-lying land (France) chasing steppe mammoths.</a:t>
            </a:r>
          </a:p>
        </p:txBody>
      </p:sp>
      <p:sp>
        <p:nvSpPr>
          <p:cNvPr id="6" name="Oval 5">
            <a:extLst>
              <a:ext uri="{FF2B5EF4-FFF2-40B4-BE49-F238E27FC236}">
                <a16:creationId xmlns:a16="http://schemas.microsoft.com/office/drawing/2014/main" id="{73D6028B-48EC-F047-8914-97D2ED986A6F}"/>
              </a:ext>
            </a:extLst>
          </p:cNvPr>
          <p:cNvSpPr/>
          <p:nvPr/>
        </p:nvSpPr>
        <p:spPr>
          <a:xfrm>
            <a:off x="2324100" y="3561846"/>
            <a:ext cx="1571625" cy="985837"/>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2D6784CE-FB84-C443-AAC5-A0273BB33BC5}"/>
              </a:ext>
            </a:extLst>
          </p:cNvPr>
          <p:cNvSpPr txBox="1"/>
          <p:nvPr/>
        </p:nvSpPr>
        <p:spPr>
          <a:xfrm>
            <a:off x="2620963" y="3593100"/>
            <a:ext cx="1257300" cy="923330"/>
          </a:xfrm>
          <a:prstGeom prst="rect">
            <a:avLst/>
          </a:prstGeom>
          <a:noFill/>
        </p:spPr>
        <p:txBody>
          <a:bodyPr wrap="square" rtlCol="0">
            <a:spAutoFit/>
          </a:bodyPr>
          <a:lstStyle/>
          <a:p>
            <a:r>
              <a:rPr lang="en-US" dirty="0"/>
              <a:t>Area that became Jersey</a:t>
            </a:r>
          </a:p>
        </p:txBody>
      </p:sp>
      <p:pic>
        <p:nvPicPr>
          <p:cNvPr id="9" name="Picture 8" descr="A picture containing clipart&#10;&#10;Description automatically generated">
            <a:extLst>
              <a:ext uri="{FF2B5EF4-FFF2-40B4-BE49-F238E27FC236}">
                <a16:creationId xmlns:a16="http://schemas.microsoft.com/office/drawing/2014/main" id="{66057B2A-2AF6-2E4C-A7D6-0EA0DEA45E07}"/>
              </a:ext>
            </a:extLst>
          </p:cNvPr>
          <p:cNvPicPr>
            <a:picLocks noChangeAspect="1"/>
          </p:cNvPicPr>
          <p:nvPr/>
        </p:nvPicPr>
        <p:blipFill>
          <a:blip r:embed="rId6"/>
          <a:stretch>
            <a:fillRect/>
          </a:stretch>
        </p:blipFill>
        <p:spPr>
          <a:xfrm>
            <a:off x="13297562" y="2757286"/>
            <a:ext cx="1028700" cy="739790"/>
          </a:xfrm>
          <a:prstGeom prst="rect">
            <a:avLst/>
          </a:prstGeom>
        </p:spPr>
      </p:pic>
      <p:pic>
        <p:nvPicPr>
          <p:cNvPr id="11" name="Picture 10">
            <a:extLst>
              <a:ext uri="{FF2B5EF4-FFF2-40B4-BE49-F238E27FC236}">
                <a16:creationId xmlns:a16="http://schemas.microsoft.com/office/drawing/2014/main" id="{0D89764B-9472-0D47-9A95-3366C52F327F}"/>
              </a:ext>
            </a:extLst>
          </p:cNvPr>
          <p:cNvPicPr>
            <a:picLocks noChangeAspect="1"/>
          </p:cNvPicPr>
          <p:nvPr/>
        </p:nvPicPr>
        <p:blipFill>
          <a:blip r:embed="rId7"/>
          <a:stretch>
            <a:fillRect/>
          </a:stretch>
        </p:blipFill>
        <p:spPr>
          <a:xfrm>
            <a:off x="12341226" y="3385801"/>
            <a:ext cx="1327150" cy="947089"/>
          </a:xfrm>
          <a:prstGeom prst="rect">
            <a:avLst/>
          </a:prstGeom>
        </p:spPr>
      </p:pic>
      <p:sp>
        <p:nvSpPr>
          <p:cNvPr id="13" name="TextBox 12">
            <a:extLst>
              <a:ext uri="{FF2B5EF4-FFF2-40B4-BE49-F238E27FC236}">
                <a16:creationId xmlns:a16="http://schemas.microsoft.com/office/drawing/2014/main" id="{03B8AEB5-BF31-674F-901C-359FB6C928AE}"/>
              </a:ext>
            </a:extLst>
          </p:cNvPr>
          <p:cNvSpPr txBox="1"/>
          <p:nvPr/>
        </p:nvSpPr>
        <p:spPr>
          <a:xfrm>
            <a:off x="2324100" y="5290053"/>
            <a:ext cx="9363075" cy="830997"/>
          </a:xfrm>
          <a:prstGeom prst="rect">
            <a:avLst/>
          </a:prstGeom>
          <a:noFill/>
        </p:spPr>
        <p:txBody>
          <a:bodyPr wrap="square" rtlCol="0">
            <a:spAutoFit/>
          </a:bodyPr>
          <a:lstStyle/>
          <a:p>
            <a:r>
              <a:rPr lang="en-US" sz="2400" dirty="0"/>
              <a:t>During this time Jersey and France were joined together – it was possible to walk from France to Jersey. The area was covered in a large forest</a:t>
            </a:r>
          </a:p>
        </p:txBody>
      </p:sp>
      <p:pic>
        <p:nvPicPr>
          <p:cNvPr id="22" name="Picture 21" descr="A picture containing furniture, seat, stool, table&#10;&#10;Description automatically generated">
            <a:extLst>
              <a:ext uri="{FF2B5EF4-FFF2-40B4-BE49-F238E27FC236}">
                <a16:creationId xmlns:a16="http://schemas.microsoft.com/office/drawing/2014/main" id="{6EECA157-6AC4-3A49-BE2A-6E07FD63F51A}"/>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8586" b="90657" l="6874" r="93792">
                        <a14:foregroundMark x1="6874" y1="34596" x2="6874" y2="34596"/>
                        <a14:foregroundMark x1="23725" y1="78030" x2="23725" y2="78030"/>
                        <a14:foregroundMark x1="24169" y1="76515" x2="24169" y2="76515"/>
                        <a14:foregroundMark x1="90687" y1="24242" x2="90687" y2="24242"/>
                        <a14:foregroundMark x1="94235" y1="24747" x2="94235" y2="24747"/>
                        <a14:foregroundMark x1="52772" y1="8586" x2="52772" y2="8586"/>
                        <a14:foregroundMark x1="48337" y1="90657" x2="48337" y2="90657"/>
                      </a14:backgroundRemoval>
                    </a14:imgEffect>
                  </a14:imgLayer>
                </a14:imgProps>
              </a:ext>
            </a:extLst>
          </a:blip>
          <a:stretch>
            <a:fillRect/>
          </a:stretch>
        </p:blipFill>
        <p:spPr>
          <a:xfrm>
            <a:off x="10515842" y="1700011"/>
            <a:ext cx="1625388" cy="1427170"/>
          </a:xfrm>
          <a:prstGeom prst="rect">
            <a:avLst/>
          </a:prstGeom>
        </p:spPr>
      </p:pic>
      <p:pic>
        <p:nvPicPr>
          <p:cNvPr id="24" name="Picture 23" descr="A picture containing furniture, seat, stool, table&#10;&#10;Description automatically generated">
            <a:extLst>
              <a:ext uri="{FF2B5EF4-FFF2-40B4-BE49-F238E27FC236}">
                <a16:creationId xmlns:a16="http://schemas.microsoft.com/office/drawing/2014/main" id="{7211FCD5-7EF7-704D-AC5D-96AF8CC14767}"/>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8586" b="90657" l="6874" r="93792">
                        <a14:foregroundMark x1="6874" y1="34596" x2="6874" y2="34596"/>
                        <a14:foregroundMark x1="23725" y1="78030" x2="23725" y2="78030"/>
                        <a14:foregroundMark x1="24169" y1="76515" x2="24169" y2="76515"/>
                        <a14:foregroundMark x1="90687" y1="24242" x2="90687" y2="24242"/>
                        <a14:foregroundMark x1="94235" y1="24747" x2="94235" y2="24747"/>
                        <a14:foregroundMark x1="52772" y1="8586" x2="52772" y2="8586"/>
                        <a14:foregroundMark x1="48337" y1="90657" x2="48337" y2="90657"/>
                      </a14:backgroundRemoval>
                    </a14:imgEffect>
                  </a14:imgLayer>
                </a14:imgProps>
              </a:ext>
            </a:extLst>
          </a:blip>
          <a:stretch>
            <a:fillRect/>
          </a:stretch>
        </p:blipFill>
        <p:spPr>
          <a:xfrm>
            <a:off x="8580362" y="1700011"/>
            <a:ext cx="1625388" cy="1427170"/>
          </a:xfrm>
          <a:prstGeom prst="rect">
            <a:avLst/>
          </a:prstGeom>
        </p:spPr>
      </p:pic>
      <p:pic>
        <p:nvPicPr>
          <p:cNvPr id="25" name="Picture 24" descr="A picture containing furniture, seat, stool, table&#10;&#10;Description automatically generated">
            <a:extLst>
              <a:ext uri="{FF2B5EF4-FFF2-40B4-BE49-F238E27FC236}">
                <a16:creationId xmlns:a16="http://schemas.microsoft.com/office/drawing/2014/main" id="{4583E6DF-9489-944F-BEE7-01920446F09D}"/>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8586" b="90657" l="6874" r="93792">
                        <a14:foregroundMark x1="6874" y1="34596" x2="6874" y2="34596"/>
                        <a14:foregroundMark x1="23725" y1="78030" x2="23725" y2="78030"/>
                        <a14:foregroundMark x1="24169" y1="76515" x2="24169" y2="76515"/>
                        <a14:foregroundMark x1="90687" y1="24242" x2="90687" y2="24242"/>
                        <a14:foregroundMark x1="94235" y1="24747" x2="94235" y2="24747"/>
                        <a14:foregroundMark x1="52772" y1="8586" x2="52772" y2="8586"/>
                        <a14:foregroundMark x1="48337" y1="90657" x2="48337" y2="90657"/>
                      </a14:backgroundRemoval>
                    </a14:imgEffect>
                  </a14:imgLayer>
                </a14:imgProps>
              </a:ext>
            </a:extLst>
          </a:blip>
          <a:stretch>
            <a:fillRect/>
          </a:stretch>
        </p:blipFill>
        <p:spPr>
          <a:xfrm>
            <a:off x="6797842" y="1700011"/>
            <a:ext cx="1625388" cy="1427170"/>
          </a:xfrm>
          <a:prstGeom prst="rect">
            <a:avLst/>
          </a:prstGeom>
        </p:spPr>
      </p:pic>
      <p:pic>
        <p:nvPicPr>
          <p:cNvPr id="26" name="Picture 25" descr="A picture containing furniture, seat, stool, table&#10;&#10;Description automatically generated">
            <a:extLst>
              <a:ext uri="{FF2B5EF4-FFF2-40B4-BE49-F238E27FC236}">
                <a16:creationId xmlns:a16="http://schemas.microsoft.com/office/drawing/2014/main" id="{06E7388E-0360-614B-9C19-AB8004BB8074}"/>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8586" b="90657" l="6874" r="93792">
                        <a14:foregroundMark x1="6874" y1="34596" x2="6874" y2="34596"/>
                        <a14:foregroundMark x1="23725" y1="78030" x2="23725" y2="78030"/>
                        <a14:foregroundMark x1="24169" y1="76515" x2="24169" y2="76515"/>
                        <a14:foregroundMark x1="90687" y1="24242" x2="90687" y2="24242"/>
                        <a14:foregroundMark x1="94235" y1="24747" x2="94235" y2="24747"/>
                        <a14:foregroundMark x1="52772" y1="8586" x2="52772" y2="8586"/>
                        <a14:foregroundMark x1="48337" y1="90657" x2="48337" y2="90657"/>
                      </a14:backgroundRemoval>
                    </a14:imgEffect>
                  </a14:imgLayer>
                </a14:imgProps>
              </a:ext>
            </a:extLst>
          </a:blip>
          <a:stretch>
            <a:fillRect/>
          </a:stretch>
        </p:blipFill>
        <p:spPr>
          <a:xfrm>
            <a:off x="4806548" y="1700011"/>
            <a:ext cx="1625388" cy="1427170"/>
          </a:xfrm>
          <a:prstGeom prst="rect">
            <a:avLst/>
          </a:prstGeom>
        </p:spPr>
      </p:pic>
      <p:pic>
        <p:nvPicPr>
          <p:cNvPr id="27" name="Picture 26" descr="A picture containing furniture, seat, stool, table&#10;&#10;Description automatically generated">
            <a:extLst>
              <a:ext uri="{FF2B5EF4-FFF2-40B4-BE49-F238E27FC236}">
                <a16:creationId xmlns:a16="http://schemas.microsoft.com/office/drawing/2014/main" id="{8305AE74-C8B9-FA4D-9814-0E614E909856}"/>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8586" b="90657" l="6874" r="93792">
                        <a14:foregroundMark x1="6874" y1="34596" x2="6874" y2="34596"/>
                        <a14:foregroundMark x1="23725" y1="78030" x2="23725" y2="78030"/>
                        <a14:foregroundMark x1="24169" y1="76515" x2="24169" y2="76515"/>
                        <a14:foregroundMark x1="90687" y1="24242" x2="90687" y2="24242"/>
                        <a14:foregroundMark x1="94235" y1="24747" x2="94235" y2="24747"/>
                        <a14:foregroundMark x1="52772" y1="8586" x2="52772" y2="8586"/>
                        <a14:foregroundMark x1="48337" y1="90657" x2="48337" y2="90657"/>
                      </a14:backgroundRemoval>
                    </a14:imgEffect>
                  </a14:imgLayer>
                </a14:imgProps>
              </a:ext>
            </a:extLst>
          </a:blip>
          <a:stretch>
            <a:fillRect/>
          </a:stretch>
        </p:blipFill>
        <p:spPr>
          <a:xfrm>
            <a:off x="3026114" y="1700011"/>
            <a:ext cx="1625388" cy="1427170"/>
          </a:xfrm>
          <a:prstGeom prst="rect">
            <a:avLst/>
          </a:prstGeom>
        </p:spPr>
      </p:pic>
      <p:pic>
        <p:nvPicPr>
          <p:cNvPr id="28" name="Picture 27" descr="A picture containing furniture, seat, stool, table&#10;&#10;Description automatically generated">
            <a:extLst>
              <a:ext uri="{FF2B5EF4-FFF2-40B4-BE49-F238E27FC236}">
                <a16:creationId xmlns:a16="http://schemas.microsoft.com/office/drawing/2014/main" id="{6E6669D7-343E-C041-B59A-F266EE37F4BB}"/>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8586" b="90657" l="6874" r="93792">
                        <a14:foregroundMark x1="6874" y1="34596" x2="6874" y2="34596"/>
                        <a14:foregroundMark x1="23725" y1="78030" x2="23725" y2="78030"/>
                        <a14:foregroundMark x1="24169" y1="76515" x2="24169" y2="76515"/>
                        <a14:foregroundMark x1="90687" y1="24242" x2="90687" y2="24242"/>
                        <a14:foregroundMark x1="94235" y1="24747" x2="94235" y2="24747"/>
                        <a14:foregroundMark x1="52772" y1="8586" x2="52772" y2="8586"/>
                        <a14:foregroundMark x1="48337" y1="90657" x2="48337" y2="90657"/>
                      </a14:backgroundRemoval>
                    </a14:imgEffect>
                  </a14:imgLayer>
                </a14:imgProps>
              </a:ext>
            </a:extLst>
          </a:blip>
          <a:stretch>
            <a:fillRect/>
          </a:stretch>
        </p:blipFill>
        <p:spPr>
          <a:xfrm>
            <a:off x="9909546" y="3429000"/>
            <a:ext cx="1625388" cy="1427170"/>
          </a:xfrm>
          <a:prstGeom prst="rect">
            <a:avLst/>
          </a:prstGeom>
        </p:spPr>
      </p:pic>
      <p:pic>
        <p:nvPicPr>
          <p:cNvPr id="29" name="Picture 28" descr="A picture containing furniture, seat, stool, table&#10;&#10;Description automatically generated">
            <a:extLst>
              <a:ext uri="{FF2B5EF4-FFF2-40B4-BE49-F238E27FC236}">
                <a16:creationId xmlns:a16="http://schemas.microsoft.com/office/drawing/2014/main" id="{9FCF9F91-992F-2146-9D65-9CF9DDD55311}"/>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8586" b="90657" l="6874" r="93792">
                        <a14:foregroundMark x1="6874" y1="34596" x2="6874" y2="34596"/>
                        <a14:foregroundMark x1="23725" y1="78030" x2="23725" y2="78030"/>
                        <a14:foregroundMark x1="24169" y1="76515" x2="24169" y2="76515"/>
                        <a14:foregroundMark x1="90687" y1="24242" x2="90687" y2="24242"/>
                        <a14:foregroundMark x1="94235" y1="24747" x2="94235" y2="24747"/>
                        <a14:foregroundMark x1="52772" y1="8586" x2="52772" y2="8586"/>
                        <a14:foregroundMark x1="48337" y1="90657" x2="48337" y2="90657"/>
                      </a14:backgroundRemoval>
                    </a14:imgEffect>
                  </a14:imgLayer>
                </a14:imgProps>
              </a:ext>
            </a:extLst>
          </a:blip>
          <a:stretch>
            <a:fillRect/>
          </a:stretch>
        </p:blipFill>
        <p:spPr>
          <a:xfrm>
            <a:off x="7940430" y="3385801"/>
            <a:ext cx="1625388" cy="1427170"/>
          </a:xfrm>
          <a:prstGeom prst="rect">
            <a:avLst/>
          </a:prstGeom>
        </p:spPr>
      </p:pic>
      <p:pic>
        <p:nvPicPr>
          <p:cNvPr id="30" name="Picture 29" descr="A picture containing furniture, seat, stool, table&#10;&#10;Description automatically generated">
            <a:extLst>
              <a:ext uri="{FF2B5EF4-FFF2-40B4-BE49-F238E27FC236}">
                <a16:creationId xmlns:a16="http://schemas.microsoft.com/office/drawing/2014/main" id="{44842E77-22D1-654D-A23B-7041613052F1}"/>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8586" b="90657" l="6874" r="93792">
                        <a14:foregroundMark x1="6874" y1="34596" x2="6874" y2="34596"/>
                        <a14:foregroundMark x1="23725" y1="78030" x2="23725" y2="78030"/>
                        <a14:foregroundMark x1="24169" y1="76515" x2="24169" y2="76515"/>
                        <a14:foregroundMark x1="90687" y1="24242" x2="90687" y2="24242"/>
                        <a14:foregroundMark x1="94235" y1="24747" x2="94235" y2="24747"/>
                        <a14:foregroundMark x1="52772" y1="8586" x2="52772" y2="8586"/>
                        <a14:foregroundMark x1="48337" y1="90657" x2="48337" y2="90657"/>
                      </a14:backgroundRemoval>
                    </a14:imgEffect>
                  </a14:imgLayer>
                </a14:imgProps>
              </a:ext>
            </a:extLst>
          </a:blip>
          <a:stretch>
            <a:fillRect/>
          </a:stretch>
        </p:blipFill>
        <p:spPr>
          <a:xfrm>
            <a:off x="5861615" y="3385801"/>
            <a:ext cx="1625388" cy="1427170"/>
          </a:xfrm>
          <a:prstGeom prst="rect">
            <a:avLst/>
          </a:prstGeom>
        </p:spPr>
      </p:pic>
      <p:pic>
        <p:nvPicPr>
          <p:cNvPr id="31" name="Picture 30" descr="A picture containing furniture, seat, stool, table&#10;&#10;Description automatically generated">
            <a:extLst>
              <a:ext uri="{FF2B5EF4-FFF2-40B4-BE49-F238E27FC236}">
                <a16:creationId xmlns:a16="http://schemas.microsoft.com/office/drawing/2014/main" id="{E7ABAC88-21AB-7A4B-9569-7C24591D79E2}"/>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8586" b="90657" l="6874" r="93792">
                        <a14:foregroundMark x1="6874" y1="34596" x2="6874" y2="34596"/>
                        <a14:foregroundMark x1="23725" y1="78030" x2="23725" y2="78030"/>
                        <a14:foregroundMark x1="24169" y1="76515" x2="24169" y2="76515"/>
                        <a14:foregroundMark x1="90687" y1="24242" x2="90687" y2="24242"/>
                        <a14:foregroundMark x1="94235" y1="24747" x2="94235" y2="24747"/>
                        <a14:foregroundMark x1="52772" y1="8586" x2="52772" y2="8586"/>
                        <a14:foregroundMark x1="48337" y1="90657" x2="48337" y2="90657"/>
                      </a14:backgroundRemoval>
                    </a14:imgEffect>
                  </a14:imgLayer>
                </a14:imgProps>
              </a:ext>
            </a:extLst>
          </a:blip>
          <a:stretch>
            <a:fillRect/>
          </a:stretch>
        </p:blipFill>
        <p:spPr>
          <a:xfrm>
            <a:off x="3837650" y="3385801"/>
            <a:ext cx="1625388" cy="1427170"/>
          </a:xfrm>
          <a:prstGeom prst="rect">
            <a:avLst/>
          </a:prstGeom>
        </p:spPr>
      </p:pic>
      <p:pic>
        <p:nvPicPr>
          <p:cNvPr id="2" name="Benny hill sound effect (download).wav" descr="Benny hill sound effect (download).wav">
            <a:hlinkClick r:id="" action="ppaction://media"/>
            <a:extLst>
              <a:ext uri="{FF2B5EF4-FFF2-40B4-BE49-F238E27FC236}">
                <a16:creationId xmlns:a16="http://schemas.microsoft.com/office/drawing/2014/main" id="{D6A381A2-0A6B-BA40-953C-0570D7023D9F}"/>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483798" y="6360813"/>
            <a:ext cx="353975" cy="353975"/>
          </a:xfrm>
          <a:prstGeom prst="rect">
            <a:avLst/>
          </a:prstGeom>
        </p:spPr>
      </p:pic>
    </p:spTree>
    <p:extLst>
      <p:ext uri="{BB962C8B-B14F-4D97-AF65-F5344CB8AC3E}">
        <p14:creationId xmlns:p14="http://schemas.microsoft.com/office/powerpoint/2010/main" val="2269078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5417 0.00116 C -0.05521 0.00208 -0.06016 0.00833 -0.06237 0.00833 C -0.06446 0.00833 -0.06641 0.00718 -0.06836 0.00648 C -0.07162 0.00533 -0.07266 0.00463 -0.07552 0.00278 C -0.07657 0.00162 -0.07748 0.00023 -0.07852 -0.00069 C -0.08047 -0.00231 -0.08464 -0.0044 -0.08464 -0.0044 C -0.08568 -0.00555 -0.08659 -0.00694 -0.08763 -0.00787 C -0.08868 -0.00879 -0.08985 -0.00879 -0.09076 -0.00972 C -0.09284 -0.0118 -0.09479 -0.01458 -0.09675 -0.0169 L -0.09987 -0.0206 L -0.10287 -0.02407 C -0.10391 -0.02546 -0.10495 -0.02639 -0.10599 -0.02778 C -0.10729 -0.02963 -0.10873 -0.03125 -0.11003 -0.0331 C -0.11198 -0.03611 -0.11394 -0.03981 -0.11511 -0.04398 C -0.1155 -0.0456 -0.1155 -0.04792 -0.11602 -0.0493 C -0.1168 -0.05162 -0.1181 -0.05301 -0.11914 -0.05486 C -0.1194 -0.05671 -0.1194 -0.05879 -0.12006 -0.06018 C -0.12188 -0.06435 -0.12618 -0.07106 -0.12618 -0.07106 C -0.13229 -0.09282 -0.12448 -0.06574 -0.13021 -0.08356 C -0.13099 -0.08588 -0.13138 -0.08866 -0.13229 -0.09074 C -0.13308 -0.09282 -0.13425 -0.09444 -0.13529 -0.09629 C -0.13568 -0.09815 -0.13581 -0.1 -0.13633 -0.10162 C -0.13776 -0.10671 -0.1392 -0.10856 -0.14141 -0.1125 C -0.1418 -0.11435 -0.14193 -0.1162 -0.14245 -0.11782 C -0.14388 -0.12292 -0.14519 -0.12477 -0.14753 -0.1287 C -0.14779 -0.13055 -0.14779 -0.13287 -0.14844 -0.13403 C -0.15026 -0.13727 -0.15456 -0.1412 -0.15456 -0.1412 C -0.15521 -0.14305 -0.1556 -0.1456 -0.15664 -0.14676 C -0.15847 -0.14861 -0.16081 -0.14861 -0.16263 -0.15023 C -0.16537 -0.15278 -0.16797 -0.15555 -0.17084 -0.15764 C -0.17787 -0.1625 -0.17409 -0.16018 -0.1819 -0.16481 C -0.18295 -0.16528 -0.18399 -0.1662 -0.18503 -0.16643 C -0.18841 -0.16782 -0.19076 -0.16852 -0.19414 -0.17014 C -0.19792 -0.17199 -0.19688 -0.17222 -0.20118 -0.17384 C -0.20352 -0.17454 -0.20599 -0.175 -0.20834 -0.17546 C -0.21302 -0.17407 -0.2142 -0.17407 -0.21849 -0.17199 C -0.2194 -0.17153 -0.22058 -0.17106 -0.22149 -0.17014 C -0.22357 -0.16805 -0.22761 -0.16296 -0.22761 -0.16296 L -0.2336 -0.14676 L -0.23568 -0.1412 L -0.23763 -0.13588 C -0.24011 -0.12315 -0.23698 -0.13889 -0.24076 -0.12338 C -0.24323 -0.11273 -0.23985 -0.12292 -0.24375 -0.1125 C -0.24857 -0.08657 -0.24662 -0.10162 -0.24479 -0.05116 C -0.24466 -0.04838 -0.24284 -0.04213 -0.2418 -0.04051 C -0.24063 -0.03866 -0.23894 -0.03819 -0.23763 -0.0368 C -0.2362 -0.03518 -0.23503 -0.0331 -0.2336 -0.03148 C -0.23203 -0.0294 -0.23021 -0.02778 -0.22852 -0.02592 C -0.22748 -0.02477 -0.22657 -0.02338 -0.22552 -0.02245 C -0.22292 -0.01991 -0.22019 -0.01759 -0.21745 -0.01528 C -0.21602 -0.01389 -0.21472 -0.01296 -0.21341 -0.01157 C -0.21172 -0.00972 -0.2099 -0.0081 -0.20834 -0.00625 C -0.2069 -0.0044 -0.20573 -0.00208 -0.2043 -0.00069 C -0.2043 -0.00069 -0.19662 0.00371 -0.19519 0.00463 L -0.19206 0.00648 L -0.18907 0.00833 C -0.18802 0.00996 -0.18724 0.01227 -0.18594 0.01366 C -0.18516 0.01482 -0.18386 0.01435 -0.18295 0.01551 C -0.18073 0.01852 -0.17891 0.02269 -0.17683 0.02639 C -0.17591 0.02801 -0.175 0.03009 -0.17383 0.03171 C -0.17253 0.03357 -0.1711 0.03519 -0.16979 0.03704 C -0.16628 0.04236 -0.16302 0.0507 -0.16068 0.05695 L -0.15456 0.07315 L -0.15261 0.07847 C -0.15222 0.08033 -0.15183 0.08218 -0.15157 0.08403 C -0.15118 0.08681 -0.15104 0.09005 -0.15052 0.09306 C -0.15 0.0956 -0.14909 0.09769 -0.14844 0.10023 C -0.14558 0.11296 -0.14714 0.10787 -0.14545 0.11991 C -0.14519 0.12176 -0.14466 0.12361 -0.1444 0.12546 C -0.14375 0.13009 -0.14336 0.13519 -0.14245 0.13982 L -0.14037 0.1507 C -0.14076 0.16736 -0.14076 0.18426 -0.14141 0.20116 C -0.14154 0.20394 -0.14336 0.21019 -0.1444 0.21181 C -0.14623 0.21482 -0.14883 0.21597 -0.15052 0.21898 C -0.1543 0.22593 -0.15222 0.22361 -0.15664 0.22639 C -0.15769 0.22755 -0.1586 0.22894 -0.15964 0.22986 C -0.16055 0.23079 -0.16172 0.23102 -0.16263 0.23171 C -0.16446 0.23287 -0.16615 0.2338 -0.16771 0.23542 C -0.16888 0.23634 -0.16966 0.23796 -0.17084 0.23889 C -0.17175 0.23982 -0.17292 0.23982 -0.17383 0.24074 C -0.17487 0.24167 -0.17578 0.24329 -0.17683 0.24421 C -0.17904 0.2463 -0.18295 0.24699 -0.18503 0.24792 C -0.19792 0.25301 -0.17878 0.24607 -0.19414 0.25162 C -0.19948 0.25093 -0.20495 0.2507 -0.21029 0.24977 C -0.21641 0.24861 -0.21381 0.24815 -0.21849 0.24607 C -0.22006 0.24537 -0.22188 0.24491 -0.22357 0.24421 C -0.22565 0.24236 -0.22813 0.23982 -0.2306 0.23889 C -0.24011 0.23542 -0.23477 0.23889 -0.2418 0.23542 C -0.24284 0.23472 -0.24375 0.23403 -0.24479 0.23357 C -0.24753 0.23218 -0.25039 0.23218 -0.25287 0.22986 C -0.25795 0.22546 -0.25547 0.22708 -0.26003 0.22454 L -0.26602 0.20833 L -0.2681 0.20278 C -0.26993 0.19329 -0.26849 0.19908 -0.27318 0.18658 L -0.27526 0.18125 L -0.27826 0.16505 C -0.27852 0.1632 -0.27904 0.16158 -0.2793 0.15972 C -0.27956 0.15718 -0.27969 0.15463 -0.28021 0.15232 C -0.28073 0.15046 -0.28164 0.14884 -0.28229 0.14699 C -0.28269 0.14468 -0.28295 0.14213 -0.28334 0.13982 C -0.2836 0.13796 -0.28399 0.13634 -0.28438 0.13449 C -0.28503 0.12963 -0.28568 0.12477 -0.28633 0.11991 L -0.28737 0.11273 C -0.28776 0.11042 -0.28789 0.10787 -0.28841 0.10556 L -0.29037 0.09468 C -0.29076 0.09306 -0.29115 0.09121 -0.29141 0.08935 C -0.2918 0.08704 -0.29271 0.0794 -0.29349 0.07662 C -0.29401 0.07477 -0.29493 0.07338 -0.29545 0.0713 C -0.29636 0.06783 -0.29597 0.0632 -0.29753 0.06042 C -0.29857 0.0588 -0.29948 0.05671 -0.30052 0.05509 C -0.303 0.05139 -0.3056 0.04977 -0.3086 0.04792 C -0.31055 0.04676 -0.31381 0.04607 -0.31576 0.04421 C -0.3168 0.04329 -0.31758 0.04144 -0.31875 0.04074 C -0.32136 0.03889 -0.32422 0.0382 -0.32696 0.03704 C -0.33425 0.0338 -0.32956 0.03588 -0.34115 0.03171 C -0.34271 0.03102 -0.34453 0.03079 -0.3461 0.02986 L -0.35222 0.02639 C -0.35508 0.02454 -0.35612 0.02384 -0.35938 0.02269 C -0.36133 0.02199 -0.36341 0.02153 -0.36537 0.02083 C -0.37383 0.02153 -0.38229 0.0213 -0.39076 0.02269 C -0.39284 0.02315 -0.39688 0.02639 -0.39688 0.02639 C -0.39948 0.02986 -0.40339 0.03171 -0.40495 0.03704 C -0.40756 0.04653 -0.40586 0.04236 -0.41003 0.04977 C -0.41081 0.05417 -0.41107 0.05695 -0.41302 0.06042 C -0.4142 0.06273 -0.41576 0.06412 -0.41706 0.06597 C -0.41784 0.06783 -0.41862 0.06945 -0.41914 0.0713 C -0.41966 0.07292 -0.41966 0.075 -0.42019 0.07662 C -0.42136 0.08056 -0.42279 0.08403 -0.42422 0.0875 L -0.42618 0.09306 C -0.42657 0.09468 -0.42696 0.09653 -0.42722 0.09838 C -0.42774 0.10116 -0.42852 0.1081 -0.4293 0.11088 C -0.42982 0.11296 -0.4306 0.11458 -0.43125 0.11644 C -0.43464 0.13449 -0.42956 0.10625 -0.43334 0.12894 C -0.43529 0.14074 -0.43542 0.1375 -0.43633 0.14884 C -0.43672 0.15371 -0.43685 0.15857 -0.43737 0.1632 C -0.43854 0.17269 -0.43894 0.17292 -0.44141 0.1794 C -0.44206 0.18357 -0.44284 0.18773 -0.44349 0.19213 C -0.44493 0.20208 -0.44375 0.20046 -0.44649 0.21019 C -0.45039 0.22384 -0.4487 0.21412 -0.45157 0.22639 C -0.45274 0.23102 -0.45274 0.2338 -0.45365 0.23889 C -0.45417 0.24259 -0.45495 0.24607 -0.4556 0.24977 C -0.45599 0.25162 -0.45573 0.25417 -0.45664 0.25509 C -0.46055 0.25972 -0.45847 0.2581 -0.46276 0.26065 C -0.46615 0.25996 -0.46953 0.25972 -0.47279 0.2588 C -0.47396 0.25833 -0.47487 0.25741 -0.47591 0.25695 C -0.47787 0.25625 -0.47995 0.25579 -0.48203 0.25509 C -0.48295 0.25463 -0.48399 0.25394 -0.48503 0.25324 C -0.48633 0.25255 -0.48789 0.25301 -0.48907 0.25162 C -0.49011 0.25023 -0.4905 0.24792 -0.49115 0.24607 C -0.4918 0.24375 -0.49232 0.24121 -0.4931 0.23889 C -0.49883 0.22107 -0.49102 0.24815 -0.49714 0.22639 C -0.49753 0.22384 -0.49766 0.2213 -0.49818 0.21898 C -0.4987 0.21713 -0.49974 0.21574 -0.50026 0.21366 C -0.50118 0.20903 -0.50157 0.20417 -0.50222 0.19931 C -0.50261 0.19676 -0.503 0.19445 -0.50326 0.19213 C -0.50365 0.18912 -0.50391 0.18611 -0.5043 0.1831 C -0.50456 0.18125 -0.50495 0.1794 -0.50534 0.17755 C -0.50573 0.17523 -0.50599 0.17292 -0.50625 0.17037 C -0.50599 0.14283 -0.50586 0.11505 -0.50534 0.0875 C -0.50521 0.08195 -0.50196 0.06458 -0.50118 0.06227 C -0.50026 0.05926 -0.49909 0.05648 -0.49818 0.05324 C -0.49362 0.03704 -0.50261 0.06273 -0.49519 0.03889 C -0.49427 0.03634 -0.49297 0.03426 -0.49206 0.03171 C -0.49128 0.0294 -0.49063 0.02685 -0.49011 0.02454 C -0.48972 0.02269 -0.48972 0.0206 -0.48907 0.01898 C -0.48464 0.00718 -0.48737 0.02014 -0.48399 0.00833 C -0.48347 0.00648 -0.4836 0.0044 -0.48295 0.00278 C -0.48295 0.00278 -0.47539 -0.01065 -0.47383 -0.01342 C -0.47279 -0.01528 -0.47214 -0.01759 -0.47084 -0.01875 C -0.46953 -0.01991 -0.4681 -0.02106 -0.4668 -0.02245 C -0.46289 -0.02662 -0.46081 -0.03055 -0.45664 -0.0331 C -0.45534 -0.03403 -0.45391 -0.03449 -0.45261 -0.03495 C -0.44597 -0.04282 -0.45313 -0.03495 -0.44649 -0.04051 C -0.44375 -0.04259 -0.44115 -0.04514 -0.43841 -0.04768 C -0.4349 -0.05069 -0.43321 -0.05254 -0.4293 -0.05486 C -0.42735 -0.05602 -0.42409 -0.05671 -0.42214 -0.05833 C -0.4211 -0.05949 -0.42019 -0.06065 -0.41914 -0.06204 C -0.40938 -0.0743 -0.42058 -0.06134 -0.41107 -0.07106 C -0.41003 -0.07199 -0.40912 -0.07384 -0.40795 -0.07454 C -0.40599 -0.07616 -0.40196 -0.07824 -0.40196 -0.07824 C -0.39219 -0.09537 -0.40456 -0.075 -0.39584 -0.08542 C -0.38828 -0.09444 -0.39701 -0.08842 -0.38972 -0.09259 C -0.38868 -0.09444 -0.38789 -0.09676 -0.38672 -0.09815 C -0.38581 -0.09907 -0.38451 -0.09861 -0.3836 -0.09977 C -0.3836 -0.09977 -0.37487 -0.11551 -0.37253 -0.11967 C -0.37149 -0.12153 -0.37071 -0.12361 -0.3694 -0.125 L -0.36641 -0.1287 C -0.36354 -0.14398 -0.3681 -0.12222 -0.35625 -0.15023 L -0.35326 -0.15764 C -0.35287 -0.15926 -0.35274 -0.16134 -0.35222 -0.16296 C -0.35144 -0.16551 -0.35013 -0.16759 -0.34922 -0.17014 C -0.34844 -0.17199 -0.34779 -0.17361 -0.34714 -0.17546 C -0.34636 -0.17778 -0.34584 -0.18032 -0.34519 -0.18264 C -0.3431 -0.20116 -0.34519 -0.18426 -0.3431 -0.19722 C -0.34271 -0.19954 -0.34258 -0.20208 -0.34206 -0.2044 C -0.34154 -0.20694 -0.34063 -0.20903 -0.34011 -0.21157 C -0.33959 -0.21342 -0.33946 -0.21528 -0.33907 -0.2169 C -0.33946 -0.22546 -0.33946 -0.23379 -0.34011 -0.24213 C -0.34024 -0.24421 -0.34011 -0.24676 -0.34115 -0.24768 C -0.34349 -0.25 -0.34649 -0.25023 -0.34922 -0.25116 C -0.35118 -0.25208 -0.35326 -0.25231 -0.35521 -0.25301 C -0.35664 -0.25347 -0.35795 -0.2544 -0.35938 -0.25486 C -0.36341 -0.25625 -0.37149 -0.25833 -0.37149 -0.25833 C -0.37839 -0.2625 -0.36993 -0.25787 -0.3806 -0.26204 C -0.38164 -0.2625 -0.38256 -0.26366 -0.3836 -0.26389 C -0.39011 -0.26481 -0.39649 -0.26481 -0.40287 -0.26574 C -0.40729 -0.2662 -0.41172 -0.2669 -0.41615 -0.26736 C -0.42422 -0.27222 -0.41563 -0.26759 -0.43334 -0.27106 C -0.43802 -0.27199 -0.44753 -0.27454 -0.44753 -0.27454 L -0.55703 -0.27292 C -0.56094 -0.27268 -0.56446 -0.26921 -0.5681 -0.26736 C -0.56953 -0.26667 -0.57084 -0.26643 -0.57214 -0.26574 C -0.57422 -0.26458 -0.57826 -0.26204 -0.57826 -0.26204 C -0.58529 -0.2537 -0.58203 -0.25625 -0.58737 -0.25301 L -0.59349 -0.2368 C -0.59414 -0.23495 -0.59506 -0.23356 -0.59545 -0.23148 L -0.59753 -0.2206 L -0.59857 -0.21528 C -0.59883 -0.21088 -0.59961 -0.20671 -0.59961 -0.20254 C -0.59961 -0.16481 -0.59909 -0.12685 -0.59857 -0.08912 C -0.59844 -0.08634 -0.59688 -0.07245 -0.59649 -0.06921 C -0.59623 -0.03079 -0.5961 0.00764 -0.59545 0.04607 C -0.59532 0.05463 -0.5944 0.07523 -0.59349 0.08565 C -0.59284 0.09259 -0.59245 0.09236 -0.59141 0.09838 C -0.59102 0.1007 -0.59076 0.10324 -0.59037 0.10556 C -0.59011 0.11158 -0.58946 0.11759 -0.58946 0.12361 C -0.58946 0.16898 -0.58529 0.17037 -0.59245 0.19375 C -0.59375 0.19815 -0.59532 0.20208 -0.59649 0.20648 C -0.5987 0.21435 -0.5961 0.21042 -0.59961 0.21898 C -0.60039 0.22107 -0.6017 0.22246 -0.60261 0.22454 C -0.60339 0.22616 -0.60378 0.22847 -0.60456 0.22986 C -0.60547 0.23148 -0.60651 0.23264 -0.60769 0.23357 C -0.60964 0.23496 -0.61381 0.23704 -0.61381 0.23704 C -0.62123 0.23658 -0.62865 0.23634 -0.63607 0.23542 C -0.63711 0.23519 -0.63815 0.23426 -0.63907 0.23357 C -0.64271 0.23033 -0.64284 0.22778 -0.64623 0.22269 C -0.6474 0.2206 -0.64909 0.21945 -0.65026 0.21736 C -0.65586 0.20718 -0.65469 0.20648 -0.65938 0.1956 C -0.66068 0.19259 -0.66328 0.18681 -0.66446 0.1831 C -0.66524 0.18079 -0.66576 0.17824 -0.66641 0.17593 C -0.66823 0.17037 -0.66927 0.16968 -0.67045 0.1632 C -0.67435 0.14259 -0.67032 0.15463 -0.67461 0.14352 C -0.67487 0.14097 -0.67513 0.13866 -0.67552 0.13611 C -0.67618 0.13264 -0.67696 0.12894 -0.67761 0.12546 C -0.678 0.12361 -0.67839 0.12176 -0.67865 0.11991 C -0.68177 0.09746 -0.67774 0.12546 -0.6806 0.10741 C -0.68112 0.10463 -0.6819 0.09769 -0.68269 0.09468 C -0.68321 0.09283 -0.68399 0.09121 -0.68464 0.08935 C -0.68659 0.07616 -0.68451 0.0882 -0.68776 0.075 C -0.68815 0.07315 -0.68815 0.07107 -0.68881 0.06945 C -0.68959 0.0669 -0.69076 0.06482 -0.6918 0.06227 C -0.69362 0.05278 -0.69167 0.06042 -0.69584 0.05139 C -0.69662 0.04977 -0.69688 0.04746 -0.69792 0.04607 C -0.6987 0.04491 -0.7 0.04514 -0.70091 0.04421 C -0.70196 0.04329 -0.70287 0.04167 -0.70391 0.04074 C -0.70495 0.03982 -0.70599 0.03982 -0.70703 0.03889 C -0.70808 0.03796 -0.70899 0.03634 -0.71003 0.03519 C -0.71289 0.03287 -0.71758 0.03241 -0.72019 0.03171 C -0.72253 0.03218 -0.72487 0.03264 -0.72722 0.03357 C -0.73282 0.03542 -0.72787 0.03611 -0.73542 0.03704 C -0.73881 0.0375 -0.74219 0.03704 -0.74545 0.03704 " pathEditMode="relative" ptsTypes="AAAAAAAAAAAAAAAAAAAAAAAAAAAAAAAAAAAAAAAAAAAAAAAAAAAAAAAAAAAAAAAAAAAAAAAAAAAAAAAAAAAAAAAAAAAAAAAAAAAAAAAAAAAAAAAAAAAAAAAAAAAAAAAAAAAAAAAAAAAAAAAAAAAAAAAAAAAAAAAAAAAAAAAAAAAAAAAAAAAAAAAAAAAAAAAAAAAAAAAAAAAAAAAAAAAAAAAAAAAAAAAAAAAAAAAAAAAAAAAAAAAAAAAAAAAAAAAAAAAAA">
                                      <p:cBhvr>
                                        <p:cTn id="6" dur="5000" fill="hold"/>
                                        <p:tgtEl>
                                          <p:spTgt spid="11"/>
                                        </p:tgtEl>
                                        <p:attrNameLst>
                                          <p:attrName>ppt_x</p:attrName>
                                          <p:attrName>ppt_y</p:attrName>
                                        </p:attrNameLst>
                                      </p:cBhvr>
                                    </p:animMotion>
                                  </p:childTnLst>
                                  <p:subTnLst>
                                    <p:set>
                                      <p:cBhvr override="childStyle">
                                        <p:cTn dur="1" fill="hold" display="0" masterRel="sameClick" afterEffect="1">
                                          <p:stCondLst>
                                            <p:cond evt="end" delay="0">
                                              <p:tn val="5"/>
                                            </p:cond>
                                          </p:stCondLst>
                                        </p:cTn>
                                        <p:tgtEl>
                                          <p:spTgt spid="11"/>
                                        </p:tgtEl>
                                        <p:attrNameLst>
                                          <p:attrName>style.visibility</p:attrName>
                                        </p:attrNameLst>
                                      </p:cBhvr>
                                      <p:to>
                                        <p:strVal val="hidden"/>
                                      </p:to>
                                    </p:set>
                                  </p:subTnLst>
                                </p:cTn>
                              </p:par>
                              <p:par>
                                <p:cTn id="7" presetID="0" presetClass="path" presetSubtype="0" accel="50000" decel="50000" fill="hold" nodeType="withEffect">
                                  <p:stCondLst>
                                    <p:cond delay="500"/>
                                  </p:stCondLst>
                                  <p:childTnLst>
                                    <p:animMotion origin="layout" path="M -0.11784 0.11736 C -0.13424 0.12153 -0.13164 0.12176 -0.15664 0.11736 C -0.15924 0.1169 -0.16419 0.11273 -0.16419 0.11273 C -0.16575 0.10833 -0.16823 0.10463 -0.16914 0.09954 C -0.16953 0.09722 -0.16966 0.09467 -0.17044 0.09282 C -0.17135 0.09028 -0.17291 0.08842 -0.17409 0.08611 C -0.17461 0.08403 -0.17474 0.08148 -0.17539 0.0794 C -0.17682 0.07477 -0.17877 0.0706 -0.18034 0.0662 L -0.18541 0.05278 L -0.19284 0.03287 L -0.19544 0.02616 C -0.19622 0.02384 -0.19687 0.02129 -0.19791 0.01944 C -0.19909 0.01736 -0.20052 0.01528 -0.20169 0.01273 C -0.2026 0.01088 -0.20312 0.0081 -0.20416 0.00625 C -0.20521 0.00417 -0.20677 0.00347 -0.20794 0.00162 C -0.20924 -0.00023 -0.21015 -0.00324 -0.21159 -0.00486 C -0.21276 -0.00625 -0.21419 -0.00625 -0.21536 -0.00718 C -0.22617 -0.01551 -0.21536 -0.00857 -0.22409 -0.01389 C -0.22539 -0.01597 -0.22643 -0.01875 -0.22786 -0.0206 C -0.22903 -0.02176 -0.23047 -0.02176 -0.23164 -0.02269 C -0.23294 -0.02384 -0.23398 -0.02616 -0.23541 -0.02708 C -0.24075 -0.03148 -0.24284 -0.03125 -0.24791 -0.0338 C -0.24922 -0.03449 -0.25039 -0.03542 -0.25169 -0.03611 C -0.25364 -0.03704 -0.25586 -0.03727 -0.25794 -0.0382 C -0.25911 -0.03889 -0.26041 -0.04005 -0.26159 -0.04051 C -0.26406 -0.04144 -0.26666 -0.0419 -0.26914 -0.04283 C -0.27083 -0.04329 -0.27252 -0.04421 -0.27409 -0.04491 C -0.29336 -0.04352 -0.29661 -0.04676 -0.30911 -0.04051 C -0.31041 -0.03982 -0.31172 -0.03935 -0.31289 -0.0382 C -0.31419 -0.03704 -0.31536 -0.03542 -0.31666 -0.0338 C -0.32877 -0.00139 -0.3237 -0.0206 -0.32044 0.05278 C -0.32018 0.05602 -0.31888 0.05879 -0.31784 0.0618 C -0.31666 0.06551 -0.3138 0.07292 -0.31159 0.075 C -0.31015 0.07662 -0.3082 0.07616 -0.30664 0.07731 C -0.30247 0.07986 -0.29843 0.08356 -0.29414 0.08611 C -0.29284 0.0868 -0.29166 0.0875 -0.29036 0.08842 C -0.28828 0.08981 -0.2862 0.09097 -0.28411 0.09282 C -0.28281 0.09398 -0.28177 0.09653 -0.28034 0.09722 C -0.27474 0.10069 -0.2707 0.09768 -0.26536 0.10393 C -0.25625 0.11481 -0.26771 0.10162 -0.25664 0.11273 C -0.25534 0.11412 -0.25429 0.11597 -0.25286 0.11736 C -0.25169 0.11829 -0.25039 0.11852 -0.24909 0.11944 C -0.24739 0.12083 -0.24583 0.12268 -0.24414 0.12384 C -0.24297 0.12477 -0.24166 0.12523 -0.24036 0.12616 C -0.23867 0.12754 -0.23711 0.1294 -0.23541 0.13055 C -0.23424 0.13148 -0.23281 0.13171 -0.23164 0.13287 C -0.22903 0.13542 -0.22409 0.14167 -0.22409 0.14167 L -0.21666 0.1618 C -0.21575 0.16389 -0.21458 0.16574 -0.21419 0.16829 C -0.21367 0.1706 -0.21354 0.17292 -0.21289 0.175 C -0.21146 0.17963 -0.2095 0.18403 -0.20794 0.18842 C -0.20703 0.19051 -0.20599 0.19259 -0.20534 0.19514 C -0.20455 0.19884 -0.20364 0.20231 -0.20286 0.20625 C -0.20247 0.20833 -0.20221 0.21065 -0.20169 0.21273 C -0.19883 0.22477 -0.19961 0.21805 -0.19791 0.22847 C -0.19739 0.23125 -0.19713 0.23426 -0.19661 0.23727 C -0.19622 0.23958 -0.1957 0.24167 -0.19544 0.24398 C -0.19492 0.24676 -0.19479 0.25 -0.19414 0.25278 C -0.19362 0.25532 -0.19245 0.25717 -0.19166 0.25949 C -0.19127 0.2625 -0.19101 0.26551 -0.19036 0.26829 C -0.18971 0.27153 -0.18854 0.27407 -0.18789 0.27731 C -0.18724 0.28079 -0.18711 0.28472 -0.18659 0.28842 C -0.18633 0.29074 -0.1858 0.29282 -0.18541 0.29514 C -0.18763 0.32708 -0.18437 0.30278 -0.18919 0.31944 C -0.19192 0.3294 -0.18802 0.32917 -0.19791 0.33495 L -0.20534 0.33958 C -0.20664 0.34028 -0.20781 0.3412 -0.20911 0.34167 L -0.22161 0.34606 C -0.24635 0.34537 -0.2733 0.35185 -0.29791 0.33958 C -0.29922 0.33889 -0.30039 0.33796 -0.30169 0.33727 C -0.30442 0.33241 -0.30612 0.33009 -0.30794 0.32384 C -0.30846 0.32176 -0.30859 0.31944 -0.30911 0.31736 C -0.30989 0.31412 -0.31093 0.31157 -0.31159 0.30833 C -0.31224 0.30555 -0.31224 0.30231 -0.31289 0.29954 C -0.31354 0.29629 -0.31471 0.29375 -0.31536 0.29051 C -0.31601 0.28773 -0.31601 0.28449 -0.31666 0.28171 C -0.31732 0.2787 -0.31849 0.27592 -0.31914 0.27292 C -0.32018 0.26852 -0.32083 0.26389 -0.32161 0.25949 C -0.322 0.25717 -0.32265 0.25509 -0.32291 0.25278 C -0.3233 0.24838 -0.3233 0.24375 -0.32409 0.23958 C -0.32461 0.23704 -0.32591 0.23518 -0.32669 0.23287 C -0.32721 0.23079 -0.3276 0.22847 -0.32786 0.22616 C -0.32877 0.22014 -0.32942 0.21412 -0.33034 0.20833 C -0.33372 0.18912 -0.33242 0.20532 -0.33541 0.18403 C -0.33607 0.17893 -0.33789 0.16504 -0.33919 0.1618 L -0.34414 0.14838 L -0.34661 0.14167 C -0.34752 0.13958 -0.34765 0.13588 -0.34909 0.13495 L -0.35286 0.13287 C -0.38203 0.13426 -0.4112 0.13472 -0.44036 0.13727 C -0.44466 0.13773 -0.4487 0.14143 -0.45286 0.14167 L -0.50169 0.14398 C -0.50742 0.14467 -0.51653 0.1368 -0.51914 0.14606 C -0.52461 0.1662 -0.51966 0.19051 -0.52044 0.21273 C -0.52044 0.21504 -0.52135 0.21713 -0.52161 0.21944 C -0.52213 0.22315 -0.52239 0.22685 -0.52291 0.23055 C -0.52357 0.23518 -0.52591 0.24491 -0.52669 0.24838 C -0.52747 0.26319 -0.52708 0.27847 -0.52916 0.29282 C -0.5306 0.3037 -0.5306 0.30231 -0.53164 0.31504 C -0.53216 0.32083 -0.53229 0.32685 -0.53294 0.33287 C -0.5332 0.33588 -0.53372 0.33866 -0.53411 0.34167 C -0.53463 0.34537 -0.53489 0.34907 -0.53541 0.35278 C -0.53567 0.35509 -0.53567 0.35787 -0.53659 0.35949 C -0.53763 0.36111 -0.53919 0.36088 -0.54036 0.3618 C -0.5569 0.33241 -0.53711 0.36574 -0.55286 0.34398 C -0.55468 0.34143 -0.55612 0.33773 -0.55794 0.33495 C -0.56146 0.32963 -0.56575 0.32546 -0.56914 0.31944 L -0.57669 0.30625 C -0.57708 0.30324 -0.57734 0.30023 -0.57786 0.29722 C -0.57864 0.29282 -0.57968 0.28842 -0.58034 0.28403 L -0.58294 0.2662 C -0.58242 0.25208 -0.58229 0.23796 -0.58164 0.22384 C -0.58125 0.21667 -0.57916 0.21065 -0.57786 0.20393 C -0.57734 0.20092 -0.57708 0.19792 -0.57669 0.19514 C -0.57591 0.19051 -0.57487 0.18611 -0.57409 0.18171 C -0.57278 0.17292 -0.57304 0.16296 -0.57044 0.15509 C -0.56914 0.15139 -0.56771 0.14768 -0.56666 0.14398 C -0.56354 0.1331 -0.56732 0.1412 -0.56419 0.12847 C -0.56315 0.12454 -0.56146 0.12106 -0.56041 0.11736 C -0.55976 0.11528 -0.55976 0.11273 -0.55911 0.11065 C -0.55846 0.1081 -0.55729 0.10625 -0.55664 0.10393 C -0.55482 0.09815 -0.55468 0.08981 -0.55169 0.08611 L -0.54791 0.08171 C -0.547 0.0794 -0.54648 0.07685 -0.54544 0.075 C -0.5414 0.06805 -0.53932 0.06759 -0.53411 0.06389 C -0.53294 0.0618 -0.5319 0.05903 -0.53034 0.05717 C -0.52721 0.0537 -0.52396 0.05046 -0.52044 0.04838 C -0.51146 0.04305 -0.52265 0.04954 -0.51159 0.04398 C -0.51041 0.04329 -0.50911 0.04236 -0.50794 0.04167 C -0.50625 0.04097 -0.50455 0.04028 -0.50286 0.03958 C -0.50156 0.03889 -0.50039 0.03796 -0.49909 0.03727 C -0.49166 0.03333 -0.49166 0.03333 -0.48541 0.03055 C -0.48411 0.02917 -0.48307 0.02708 -0.48164 0.02616 C -0.47695 0.02292 -0.47148 0.02129 -0.46666 0.01944 C -0.46224 0.01551 -0.46224 0.01504 -0.45794 0.01273 C -0.45625 0.01204 -0.45455 0.01157 -0.45286 0.01065 C -0.44987 0.00856 -0.44687 0.00509 -0.44414 0.00162 C -0.44245 -0.00046 -0.44088 -0.00301 -0.43919 -0.00486 C -0.43333 -0.01088 -0.43711 -0.00278 -0.43164 -0.01158 C -0.42812 -0.01736 -0.425 -0.02338 -0.42161 -0.0294 C -0.42044 -0.03171 -0.41888 -0.03333 -0.41784 -0.03611 C -0.41627 -0.04051 -0.4138 -0.04421 -0.41289 -0.04931 C -0.4112 -0.05857 -0.41237 -0.05417 -0.40911 -0.06273 C -0.40872 -0.06713 -0.40859 -0.07176 -0.40794 -0.07616 C -0.40729 -0.07986 -0.40612 -0.08333 -0.40534 -0.08727 C -0.40495 -0.08935 -0.40442 -0.09167 -0.40416 -0.09375 C -0.40325 -0.09977 -0.40169 -0.11158 -0.40169 -0.11158 C -0.40208 -0.11968 -0.40195 -0.12801 -0.40286 -0.13611 C -0.4039 -0.14445 -0.40586 -0.14213 -0.40911 -0.14491 C -0.41054 -0.14607 -0.41146 -0.14838 -0.41289 -0.14931 C -0.41445 -0.15046 -0.41627 -0.1507 -0.41784 -0.15162 C -0.41914 -0.15232 -0.42044 -0.15301 -0.42161 -0.15371 L -0.62786 -0.15162 C -0.62916 -0.15162 -0.63034 -0.15 -0.63164 -0.14931 C -0.63333 -0.14861 -0.63489 -0.14792 -0.63659 -0.14722 C -0.64127 -0.14537 -0.64349 -0.14514 -0.64791 -0.14283 C -0.65039 -0.14144 -0.65325 -0.14097 -0.65534 -0.1382 L -0.65911 -0.1338 C -0.66159 -0.12708 -0.66497 -0.11945 -0.66666 -0.11158 C -0.67174 -0.0875 -0.66341 -0.11852 -0.67044 -0.09375 C -0.67083 -0.09005 -0.67109 -0.08634 -0.67161 -0.08264 C -0.672 -0.08056 -0.67278 -0.07847 -0.67291 -0.07616 C -0.67357 -0.05972 -0.67343 -0.04352 -0.67409 -0.02708 C -0.67435 -0.02338 -0.67513 -0.01991 -0.67539 -0.01597 C -0.67773 0.01389 -0.67526 -0.00556 -0.67786 0.01273 C -0.67825 0.02014 -0.67851 0.02778 -0.67916 0.03495 C -0.67942 0.03796 -0.68034 0.04097 -0.68034 0.04398 C -0.68125 0.12847 -0.68086 0.21273 -0.68164 0.29722 C -0.68164 0.30254 -0.68229 0.30764 -0.68294 0.31273 C -0.6832 0.31574 -0.68372 0.31875 -0.68411 0.32176 C -0.68489 0.32685 -0.68567 0.33102 -0.68789 0.33495 C -0.68893 0.3368 -0.69036 0.33796 -0.69166 0.33958 C -0.69713 0.33634 -0.69896 0.33634 -0.70286 0.33055 C -0.70729 0.32407 -0.7082 0.31991 -0.71159 0.31065 C -0.7125 0.30833 -0.71367 0.30648 -0.71419 0.30393 C -0.71497 0.29954 -0.71523 0.29444 -0.71666 0.29051 C -0.71745 0.28842 -0.71849 0.28634 -0.71914 0.28403 C -0.71966 0.28171 -0.71979 0.2794 -0.72044 0.27731 C -0.72187 0.27268 -0.7237 0.26829 -0.72539 0.26389 C -0.72617 0.2618 -0.72734 0.25972 -0.72786 0.25717 L -0.73034 0.24398 C -0.73086 0.24167 -0.73099 0.23935 -0.73164 0.23727 C -0.73294 0.23356 -0.73424 0.23009 -0.73541 0.22616 C -0.73593 0.22407 -0.73607 0.22153 -0.73659 0.21944 C -0.73724 0.21713 -0.73841 0.21528 -0.73919 0.21273 C -0.74153 0.20417 -0.73919 0.20717 -0.74166 0.19722 C -0.74218 0.19491 -0.74349 0.19305 -0.74414 0.19051 C -0.74466 0.18842 -0.74479 0.18588 -0.74544 0.18403 C -0.74687 0.17917 -0.7487 0.175 -0.75039 0.1706 C -0.75117 0.16829 -0.75143 0.16481 -0.75286 0.16389 C -0.76862 0.15463 -0.74336 0.17014 -0.76041 0.15717 C -0.76198 0.15602 -0.76367 0.15532 -0.76536 0.15509 C -0.77239 0.15393 -0.77955 0.15347 -0.78659 0.15278 C -0.79791 0.14606 -0.78906 0.15069 -0.81406 0.15069 " pathEditMode="relative" ptsTypes="AAAAAAAAAAAAAAAAAAAAAAAAAAAAAAAAAAAAAAAAAAAAAAAAAAAAAAAAAAAAAAAAAAAAAAAAAAAAAAAAAAAAAAAAAAAAAAAAAAAAAAAAAAAAAAAAAAAAAAAAAAAAAAAAAAAAAAAAAAAAAAAAAAAAAAAAAAAAAAAAAAAAAAAAAAAAAAAAAAAAAAAAAAAAAAAAAA">
                                      <p:cBhvr>
                                        <p:cTn id="8" dur="5000" fill="hold"/>
                                        <p:tgtEl>
                                          <p:spTgt spid="9"/>
                                        </p:tgtEl>
                                        <p:attrNameLst>
                                          <p:attrName>ppt_x</p:attrName>
                                          <p:attrName>ppt_y</p:attrName>
                                        </p:attrNameLst>
                                      </p:cBhvr>
                                    </p:animMotion>
                                  </p:childTnLst>
                                  <p:subTnLst>
                                    <p:set>
                                      <p:cBhvr override="childStyle">
                                        <p:cTn dur="1" fill="hold" display="0" masterRel="sameClick" afterEffect="1">
                                          <p:stCondLst>
                                            <p:cond evt="end" delay="0">
                                              <p:tn val="7"/>
                                            </p:cond>
                                          </p:stCondLst>
                                        </p:cTn>
                                        <p:tgtEl>
                                          <p:spTgt spid="9"/>
                                        </p:tgtEl>
                                        <p:attrNameLst>
                                          <p:attrName>style.visibility</p:attrName>
                                        </p:attrNameLst>
                                      </p:cBhvr>
                                      <p:to>
                                        <p:strVal val="hidden"/>
                                      </p:to>
                                    </p:set>
                                  </p:subTnLst>
                                </p:cTn>
                              </p:par>
                              <p:par>
                                <p:cTn id="9" presetID="1" presetClass="mediacall" presetSubtype="0" fill="hold" nodeType="withEffect">
                                  <p:stCondLst>
                                    <p:cond delay="0"/>
                                  </p:stCondLst>
                                  <p:childTnLst>
                                    <p:cmd type="call" cmd="playFrom(0.0)">
                                      <p:cBhvr>
                                        <p:cTn id="10" dur="5056" fill="hold"/>
                                        <p:tgtEl>
                                          <p:spTgt spid="2"/>
                                        </p:tgtEl>
                                      </p:cBhvr>
                                    </p:cmd>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13"/>
                                        </p:tgtEl>
                                        <p:attrNameLst>
                                          <p:attrName>style.visibility</p:attrName>
                                        </p:attrNameLst>
                                      </p:cBhvr>
                                      <p:to>
                                        <p:strVal val="visible"/>
                                      </p:to>
                                    </p:set>
                                    <p:anim by="(-#ppt_w*2)" calcmode="lin" valueType="num">
                                      <p:cBhvr rctx="PPT">
                                        <p:cTn id="15" dur="250" autoRev="1" fill="hold">
                                          <p:stCondLst>
                                            <p:cond delay="0"/>
                                          </p:stCondLst>
                                        </p:cTn>
                                        <p:tgtEl>
                                          <p:spTgt spid="13"/>
                                        </p:tgtEl>
                                        <p:attrNameLst>
                                          <p:attrName>ppt_w</p:attrName>
                                        </p:attrNameLst>
                                      </p:cBhvr>
                                    </p:anim>
                                    <p:anim by="(#ppt_w*0.50)" calcmode="lin" valueType="num">
                                      <p:cBhvr>
                                        <p:cTn id="16" dur="250" decel="50000" autoRev="1" fill="hold">
                                          <p:stCondLst>
                                            <p:cond delay="0"/>
                                          </p:stCondLst>
                                        </p:cTn>
                                        <p:tgtEl>
                                          <p:spTgt spid="13"/>
                                        </p:tgtEl>
                                        <p:attrNameLst>
                                          <p:attrName>ppt_x</p:attrName>
                                        </p:attrNameLst>
                                      </p:cBhvr>
                                    </p:anim>
                                    <p:anim from="(-#ppt_h/2)" to="(#ppt_y)" calcmode="lin" valueType="num">
                                      <p:cBhvr>
                                        <p:cTn id="17" dur="500" fill="hold">
                                          <p:stCondLst>
                                            <p:cond delay="0"/>
                                          </p:stCondLst>
                                        </p:cTn>
                                        <p:tgtEl>
                                          <p:spTgt spid="13"/>
                                        </p:tgtEl>
                                        <p:attrNameLst>
                                          <p:attrName>ppt_y</p:attrName>
                                        </p:attrNameLst>
                                      </p:cBhvr>
                                    </p:anim>
                                    <p:animRot by="21600000">
                                      <p:cBhvr>
                                        <p:cTn id="18" dur="500" fill="hold">
                                          <p:stCondLst>
                                            <p:cond delay="0"/>
                                          </p:stCondLst>
                                        </p:cTn>
                                        <p:tgtEl>
                                          <p:spTgt spid="13"/>
                                        </p:tgtEl>
                                        <p:attrNameLst>
                                          <p:attrName>r</p:attrName>
                                        </p:attrNameLst>
                                      </p:cBhvr>
                                    </p:animRot>
                                  </p:childTnLst>
                                </p:cTn>
                              </p:par>
                              <p:par>
                                <p:cTn id="19" presetID="1" presetClass="entr" presetSubtype="0" fill="hold" nodeType="withEffect">
                                  <p:stCondLst>
                                    <p:cond delay="1000"/>
                                  </p:stCondLst>
                                  <p:childTnLst>
                                    <p:set>
                                      <p:cBhvr>
                                        <p:cTn id="20" dur="1" fill="hold">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4" name="click.wav"/>
                                        </p:tgtEl>
                                      </p:cMediaNode>
                                    </p:audio>
                                  </p:subTnLst>
                                </p:cTn>
                              </p:par>
                              <p:par>
                                <p:cTn id="21" presetID="1" presetClass="entr" presetSubtype="0" fill="hold" nodeType="withEffect">
                                  <p:stCondLst>
                                    <p:cond delay="2000"/>
                                  </p:stCondLst>
                                  <p:childTnLst>
                                    <p:set>
                                      <p:cBhvr>
                                        <p:cTn id="22"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4" name="click.wav"/>
                                        </p:tgtEl>
                                      </p:cMediaNode>
                                    </p:audio>
                                  </p:subTnLst>
                                </p:cTn>
                              </p:par>
                              <p:par>
                                <p:cTn id="23" presetID="1" presetClass="entr" presetSubtype="0" fill="hold" nodeType="withEffect">
                                  <p:stCondLst>
                                    <p:cond delay="3000"/>
                                  </p:stCondLst>
                                  <p:childTnLst>
                                    <p:set>
                                      <p:cBhvr>
                                        <p:cTn id="24" dur="1" fill="hold">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click.wav"/>
                                        </p:tgtEl>
                                      </p:cMediaNode>
                                    </p:audio>
                                  </p:subTnLst>
                                </p:cTn>
                              </p:par>
                              <p:par>
                                <p:cTn id="25" presetID="1" presetClass="entr" presetSubtype="0" fill="hold" nodeType="withEffect">
                                  <p:stCondLst>
                                    <p:cond delay="4000"/>
                                  </p:stCondLst>
                                  <p:childTnLst>
                                    <p:set>
                                      <p:cBhvr>
                                        <p:cTn id="26"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4" name="click.wav"/>
                                        </p:tgtEl>
                                      </p:cMediaNode>
                                    </p:audio>
                                  </p:subTnLst>
                                </p:cTn>
                              </p:par>
                              <p:par>
                                <p:cTn id="27" presetID="1" presetClass="entr" presetSubtype="0" fill="hold" nodeType="withEffect">
                                  <p:stCondLst>
                                    <p:cond delay="5000"/>
                                  </p:stCondLst>
                                  <p:childTnLst>
                                    <p:set>
                                      <p:cBhvr>
                                        <p:cTn id="28" dur="1" fill="hold">
                                          <p:stCondLst>
                                            <p:cond delay="0"/>
                                          </p:stCondLst>
                                        </p:cTn>
                                        <p:tgtEl>
                                          <p:spTgt spid="27"/>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click.wav"/>
                                        </p:tgtEl>
                                      </p:cMediaNode>
                                    </p:audio>
                                  </p:subTnLst>
                                </p:cTn>
                              </p:par>
                              <p:par>
                                <p:cTn id="29" presetID="1" presetClass="entr" presetSubtype="0" fill="hold" nodeType="withEffect">
                                  <p:stCondLst>
                                    <p:cond delay="6000"/>
                                  </p:stCondLst>
                                  <p:childTnLst>
                                    <p:set>
                                      <p:cBhvr>
                                        <p:cTn id="30" dur="1" fill="hold">
                                          <p:stCondLst>
                                            <p:cond delay="0"/>
                                          </p:stCondLst>
                                        </p:cTn>
                                        <p:tgtEl>
                                          <p:spTgt spid="28"/>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click.wav"/>
                                        </p:tgtEl>
                                      </p:cMediaNode>
                                    </p:audio>
                                  </p:subTnLst>
                                </p:cTn>
                              </p:par>
                              <p:par>
                                <p:cTn id="31" presetID="1" presetClass="entr" presetSubtype="0" fill="hold" nodeType="withEffect">
                                  <p:stCondLst>
                                    <p:cond delay="7000"/>
                                  </p:stCondLst>
                                  <p:childTnLst>
                                    <p:set>
                                      <p:cBhvr>
                                        <p:cTn id="32" dur="1" fill="hold">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click.wav"/>
                                        </p:tgtEl>
                                      </p:cMediaNode>
                                    </p:audio>
                                  </p:subTnLst>
                                </p:cTn>
                              </p:par>
                              <p:par>
                                <p:cTn id="33" presetID="1" presetClass="entr" presetSubtype="0" fill="hold" nodeType="withEffect">
                                  <p:stCondLst>
                                    <p:cond delay="8000"/>
                                  </p:stCondLst>
                                  <p:childTnLst>
                                    <p:set>
                                      <p:cBhvr>
                                        <p:cTn id="34" dur="1" fill="hold">
                                          <p:stCondLst>
                                            <p:cond delay="0"/>
                                          </p:stCondLst>
                                        </p:cTn>
                                        <p:tgtEl>
                                          <p:spTgt spid="30"/>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click.wav"/>
                                        </p:tgtEl>
                                      </p:cMediaNode>
                                    </p:audio>
                                  </p:subTnLst>
                                </p:cTn>
                              </p:par>
                              <p:par>
                                <p:cTn id="35" presetID="1" presetClass="entr" presetSubtype="0" fill="hold" nodeType="withEffect">
                                  <p:stCondLst>
                                    <p:cond delay="9000"/>
                                  </p:stCondLst>
                                  <p:childTnLst>
                                    <p:set>
                                      <p:cBhvr>
                                        <p:cTn id="36" dur="1" fill="hold">
                                          <p:stCondLst>
                                            <p:cond delay="0"/>
                                          </p:stCondLst>
                                        </p:cTn>
                                        <p:tgtEl>
                                          <p:spTgt spid="31"/>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vol="100000">
                <p:cTn id="37" fill="hold" display="0">
                  <p:stCondLst>
                    <p:cond delay="indefinite"/>
                  </p:stCondLst>
                  <p:endCondLst>
                    <p:cond evt="onStopAudio" delay="0">
                      <p:tgtEl>
                        <p:sldTgt/>
                      </p:tgtEl>
                    </p:cond>
                  </p:endCondLst>
                </p:cTn>
                <p:tgtEl>
                  <p:spTgt spid="2"/>
                </p:tgtEl>
              </p:cMediaNode>
            </p:audio>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00E262-7BBB-D94A-9577-698E010B42E5}"/>
              </a:ext>
            </a:extLst>
          </p:cNvPr>
          <p:cNvSpPr>
            <a:spLocks noGrp="1"/>
          </p:cNvSpPr>
          <p:nvPr>
            <p:ph idx="1"/>
          </p:nvPr>
        </p:nvSpPr>
        <p:spPr>
          <a:xfrm>
            <a:off x="838200" y="355171"/>
            <a:ext cx="10515600" cy="1831975"/>
          </a:xfrm>
        </p:spPr>
        <p:txBody>
          <a:bodyPr>
            <a:normAutofit/>
          </a:bodyPr>
          <a:lstStyle/>
          <a:p>
            <a:pPr marL="0" indent="0">
              <a:buNone/>
            </a:pPr>
            <a:r>
              <a:rPr lang="en-US" dirty="0"/>
              <a:t>At the end of the last Ice Age, the temperatures on the Earth rose and the massive glaciers of ice started to melt. As the ice melted the sea level started to rise and land that was before exposed became covered with water.</a:t>
            </a:r>
          </a:p>
        </p:txBody>
      </p:sp>
      <p:sp>
        <p:nvSpPr>
          <p:cNvPr id="4" name="Rectangle 3">
            <a:extLst>
              <a:ext uri="{FF2B5EF4-FFF2-40B4-BE49-F238E27FC236}">
                <a16:creationId xmlns:a16="http://schemas.microsoft.com/office/drawing/2014/main" id="{8633FBC6-65B5-7E4F-B708-34859A81D921}"/>
              </a:ext>
            </a:extLst>
          </p:cNvPr>
          <p:cNvSpPr/>
          <p:nvPr/>
        </p:nvSpPr>
        <p:spPr>
          <a:xfrm>
            <a:off x="239720" y="2387737"/>
            <a:ext cx="5688639" cy="4028303"/>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Arrow Connector 17">
            <a:extLst>
              <a:ext uri="{FF2B5EF4-FFF2-40B4-BE49-F238E27FC236}">
                <a16:creationId xmlns:a16="http://schemas.microsoft.com/office/drawing/2014/main" id="{D6310B32-3018-7E4C-99BE-55BC563BF2D4}"/>
              </a:ext>
            </a:extLst>
          </p:cNvPr>
          <p:cNvCxnSpPr/>
          <p:nvPr/>
        </p:nvCxnSpPr>
        <p:spPr>
          <a:xfrm>
            <a:off x="2814463" y="4573787"/>
            <a:ext cx="0" cy="69925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1E23D29-AA34-E543-9FB6-144B53A8010B}"/>
              </a:ext>
            </a:extLst>
          </p:cNvPr>
          <p:cNvSpPr txBox="1"/>
          <p:nvPr/>
        </p:nvSpPr>
        <p:spPr>
          <a:xfrm>
            <a:off x="2321416" y="4217222"/>
            <a:ext cx="1188720" cy="369332"/>
          </a:xfrm>
          <a:prstGeom prst="rect">
            <a:avLst/>
          </a:prstGeom>
          <a:noFill/>
        </p:spPr>
        <p:txBody>
          <a:bodyPr wrap="square" rtlCol="0">
            <a:spAutoFit/>
          </a:bodyPr>
          <a:lstStyle/>
          <a:p>
            <a:r>
              <a:rPr lang="en-US" dirty="0"/>
              <a:t>SEA LEVEL</a:t>
            </a:r>
          </a:p>
        </p:txBody>
      </p:sp>
      <p:sp>
        <p:nvSpPr>
          <p:cNvPr id="23" name="Rectangle 22">
            <a:extLst>
              <a:ext uri="{FF2B5EF4-FFF2-40B4-BE49-F238E27FC236}">
                <a16:creationId xmlns:a16="http://schemas.microsoft.com/office/drawing/2014/main" id="{D0D83818-8BD5-284E-88D2-30EA4B4C6BD8}"/>
              </a:ext>
            </a:extLst>
          </p:cNvPr>
          <p:cNvSpPr/>
          <p:nvPr/>
        </p:nvSpPr>
        <p:spPr>
          <a:xfrm>
            <a:off x="1355168" y="5231890"/>
            <a:ext cx="2941306" cy="11430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a:extLst>
              <a:ext uri="{FF2B5EF4-FFF2-40B4-BE49-F238E27FC236}">
                <a16:creationId xmlns:a16="http://schemas.microsoft.com/office/drawing/2014/main" id="{5C9CD04F-8F67-3A42-98E6-69BE57F7EE1B}"/>
              </a:ext>
            </a:extLst>
          </p:cNvPr>
          <p:cNvSpPr/>
          <p:nvPr/>
        </p:nvSpPr>
        <p:spPr>
          <a:xfrm>
            <a:off x="238896" y="2839210"/>
            <a:ext cx="1251889" cy="3576830"/>
          </a:xfrm>
          <a:custGeom>
            <a:avLst/>
            <a:gdLst>
              <a:gd name="connsiteX0" fmla="*/ 1066800 w 1219200"/>
              <a:gd name="connsiteY0" fmla="*/ 2377440 h 3535680"/>
              <a:gd name="connsiteX1" fmla="*/ 1066800 w 1219200"/>
              <a:gd name="connsiteY1" fmla="*/ 3535680 h 3535680"/>
              <a:gd name="connsiteX2" fmla="*/ 0 w 1219200"/>
              <a:gd name="connsiteY2" fmla="*/ 3505200 h 3535680"/>
              <a:gd name="connsiteX3" fmla="*/ 15240 w 1219200"/>
              <a:gd name="connsiteY3" fmla="*/ 137160 h 3535680"/>
              <a:gd name="connsiteX4" fmla="*/ 457200 w 1219200"/>
              <a:gd name="connsiteY4" fmla="*/ 0 h 3535680"/>
              <a:gd name="connsiteX5" fmla="*/ 335280 w 1219200"/>
              <a:gd name="connsiteY5" fmla="*/ 304800 h 3535680"/>
              <a:gd name="connsiteX6" fmla="*/ 594360 w 1219200"/>
              <a:gd name="connsiteY6" fmla="*/ 243840 h 3535680"/>
              <a:gd name="connsiteX7" fmla="*/ 411480 w 1219200"/>
              <a:gd name="connsiteY7" fmla="*/ 563880 h 3535680"/>
              <a:gd name="connsiteX8" fmla="*/ 960120 w 1219200"/>
              <a:gd name="connsiteY8" fmla="*/ 350520 h 3535680"/>
              <a:gd name="connsiteX9" fmla="*/ 929640 w 1219200"/>
              <a:gd name="connsiteY9" fmla="*/ 685800 h 3535680"/>
              <a:gd name="connsiteX10" fmla="*/ 1066800 w 1219200"/>
              <a:gd name="connsiteY10" fmla="*/ 701040 h 3535680"/>
              <a:gd name="connsiteX11" fmla="*/ 914400 w 1219200"/>
              <a:gd name="connsiteY11" fmla="*/ 975360 h 3535680"/>
              <a:gd name="connsiteX12" fmla="*/ 1021080 w 1219200"/>
              <a:gd name="connsiteY12" fmla="*/ 1066800 h 3535680"/>
              <a:gd name="connsiteX13" fmla="*/ 1219200 w 1219200"/>
              <a:gd name="connsiteY13" fmla="*/ 1051560 h 3535680"/>
              <a:gd name="connsiteX14" fmla="*/ 1203960 w 1219200"/>
              <a:gd name="connsiteY14" fmla="*/ 1158240 h 3535680"/>
              <a:gd name="connsiteX15" fmla="*/ 914400 w 1219200"/>
              <a:gd name="connsiteY15" fmla="*/ 1661160 h 3535680"/>
              <a:gd name="connsiteX16" fmla="*/ 1112520 w 1219200"/>
              <a:gd name="connsiteY16" fmla="*/ 1950720 h 3535680"/>
              <a:gd name="connsiteX17" fmla="*/ 1112520 w 1219200"/>
              <a:gd name="connsiteY17" fmla="*/ 1950720 h 3535680"/>
              <a:gd name="connsiteX18" fmla="*/ 883920 w 1219200"/>
              <a:gd name="connsiteY18" fmla="*/ 2225040 h 3535680"/>
              <a:gd name="connsiteX19" fmla="*/ 1066800 w 1219200"/>
              <a:gd name="connsiteY19" fmla="*/ 2377440 h 3535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 h="3535680">
                <a:moveTo>
                  <a:pt x="1066800" y="2377440"/>
                </a:moveTo>
                <a:lnTo>
                  <a:pt x="1066800" y="3535680"/>
                </a:lnTo>
                <a:lnTo>
                  <a:pt x="0" y="3505200"/>
                </a:lnTo>
                <a:lnTo>
                  <a:pt x="15240" y="137160"/>
                </a:lnTo>
                <a:lnTo>
                  <a:pt x="457200" y="0"/>
                </a:lnTo>
                <a:lnTo>
                  <a:pt x="335280" y="304800"/>
                </a:lnTo>
                <a:lnTo>
                  <a:pt x="594360" y="243840"/>
                </a:lnTo>
                <a:lnTo>
                  <a:pt x="411480" y="563880"/>
                </a:lnTo>
                <a:lnTo>
                  <a:pt x="960120" y="350520"/>
                </a:lnTo>
                <a:lnTo>
                  <a:pt x="929640" y="685800"/>
                </a:lnTo>
                <a:lnTo>
                  <a:pt x="1066800" y="701040"/>
                </a:lnTo>
                <a:lnTo>
                  <a:pt x="914400" y="975360"/>
                </a:lnTo>
                <a:lnTo>
                  <a:pt x="1021080" y="1066800"/>
                </a:lnTo>
                <a:lnTo>
                  <a:pt x="1219200" y="1051560"/>
                </a:lnTo>
                <a:lnTo>
                  <a:pt x="1203960" y="1158240"/>
                </a:lnTo>
                <a:lnTo>
                  <a:pt x="914400" y="1661160"/>
                </a:lnTo>
                <a:lnTo>
                  <a:pt x="1112520" y="1950720"/>
                </a:lnTo>
                <a:lnTo>
                  <a:pt x="1112520" y="1950720"/>
                </a:lnTo>
                <a:lnTo>
                  <a:pt x="883920" y="2225040"/>
                </a:lnTo>
                <a:lnTo>
                  <a:pt x="1066800" y="237744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E56423BF-041C-7B49-AD33-E7F5AE3D630B}"/>
              </a:ext>
            </a:extLst>
          </p:cNvPr>
          <p:cNvSpPr txBox="1"/>
          <p:nvPr/>
        </p:nvSpPr>
        <p:spPr>
          <a:xfrm>
            <a:off x="238897" y="4053840"/>
            <a:ext cx="1188720" cy="369332"/>
          </a:xfrm>
          <a:prstGeom prst="rect">
            <a:avLst/>
          </a:prstGeom>
          <a:noFill/>
        </p:spPr>
        <p:txBody>
          <a:bodyPr wrap="square" rtlCol="0">
            <a:spAutoFit/>
          </a:bodyPr>
          <a:lstStyle/>
          <a:p>
            <a:r>
              <a:rPr lang="en-US" dirty="0"/>
              <a:t>ICE CAP</a:t>
            </a:r>
          </a:p>
        </p:txBody>
      </p:sp>
      <p:sp>
        <p:nvSpPr>
          <p:cNvPr id="27" name="TextBox 26">
            <a:extLst>
              <a:ext uri="{FF2B5EF4-FFF2-40B4-BE49-F238E27FC236}">
                <a16:creationId xmlns:a16="http://schemas.microsoft.com/office/drawing/2014/main" id="{9048D75E-A63C-2241-BA2D-D824231DCE56}"/>
              </a:ext>
            </a:extLst>
          </p:cNvPr>
          <p:cNvSpPr txBox="1"/>
          <p:nvPr/>
        </p:nvSpPr>
        <p:spPr>
          <a:xfrm>
            <a:off x="2468879" y="5659874"/>
            <a:ext cx="1188720" cy="369332"/>
          </a:xfrm>
          <a:prstGeom prst="rect">
            <a:avLst/>
          </a:prstGeom>
          <a:noFill/>
        </p:spPr>
        <p:txBody>
          <a:bodyPr wrap="square" rtlCol="0">
            <a:spAutoFit/>
          </a:bodyPr>
          <a:lstStyle/>
          <a:p>
            <a:r>
              <a:rPr lang="en-US" dirty="0"/>
              <a:t>SEA </a:t>
            </a:r>
          </a:p>
        </p:txBody>
      </p:sp>
      <p:sp>
        <p:nvSpPr>
          <p:cNvPr id="28" name="Rectangle 27">
            <a:extLst>
              <a:ext uri="{FF2B5EF4-FFF2-40B4-BE49-F238E27FC236}">
                <a16:creationId xmlns:a16="http://schemas.microsoft.com/office/drawing/2014/main" id="{21F0A27B-4A51-4B4C-AE1F-4392A5520C13}"/>
              </a:ext>
            </a:extLst>
          </p:cNvPr>
          <p:cNvSpPr/>
          <p:nvPr/>
        </p:nvSpPr>
        <p:spPr>
          <a:xfrm>
            <a:off x="6141718" y="2372497"/>
            <a:ext cx="5688639" cy="4028303"/>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1A63899C-4C9F-B24D-B9E5-3A9B42E45A74}"/>
              </a:ext>
            </a:extLst>
          </p:cNvPr>
          <p:cNvSpPr txBox="1"/>
          <p:nvPr/>
        </p:nvSpPr>
        <p:spPr>
          <a:xfrm>
            <a:off x="7423731" y="3945821"/>
            <a:ext cx="1219195" cy="646331"/>
          </a:xfrm>
          <a:prstGeom prst="rect">
            <a:avLst/>
          </a:prstGeom>
          <a:noFill/>
        </p:spPr>
        <p:txBody>
          <a:bodyPr wrap="square" rtlCol="0">
            <a:spAutoFit/>
          </a:bodyPr>
          <a:lstStyle/>
          <a:p>
            <a:pPr algn="ctr"/>
            <a:r>
              <a:rPr lang="en-US" dirty="0"/>
              <a:t>old </a:t>
            </a:r>
          </a:p>
          <a:p>
            <a:pPr algn="ctr"/>
            <a:r>
              <a:rPr lang="en-US" dirty="0"/>
              <a:t>sea-level</a:t>
            </a:r>
          </a:p>
        </p:txBody>
      </p:sp>
      <p:sp>
        <p:nvSpPr>
          <p:cNvPr id="31" name="Rectangle 30">
            <a:extLst>
              <a:ext uri="{FF2B5EF4-FFF2-40B4-BE49-F238E27FC236}">
                <a16:creationId xmlns:a16="http://schemas.microsoft.com/office/drawing/2014/main" id="{57AE5F52-D11A-7145-8258-38393C11810B}"/>
              </a:ext>
            </a:extLst>
          </p:cNvPr>
          <p:cNvSpPr/>
          <p:nvPr/>
        </p:nvSpPr>
        <p:spPr>
          <a:xfrm>
            <a:off x="7231363" y="5208034"/>
            <a:ext cx="2941306" cy="1143000"/>
          </a:xfrm>
          <a:prstGeom prst="rect">
            <a:avLst/>
          </a:prstGeom>
          <a:solidFill>
            <a:schemeClr val="accent1">
              <a:lumMod val="40000"/>
              <a:lumOff val="60000"/>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a:extLst>
              <a:ext uri="{FF2B5EF4-FFF2-40B4-BE49-F238E27FC236}">
                <a16:creationId xmlns:a16="http://schemas.microsoft.com/office/drawing/2014/main" id="{C50E5845-8C37-6543-A829-FF858D1DE0F1}"/>
              </a:ext>
            </a:extLst>
          </p:cNvPr>
          <p:cNvSpPr/>
          <p:nvPr/>
        </p:nvSpPr>
        <p:spPr>
          <a:xfrm>
            <a:off x="6161897" y="3045742"/>
            <a:ext cx="1219200" cy="3337560"/>
          </a:xfrm>
          <a:custGeom>
            <a:avLst/>
            <a:gdLst>
              <a:gd name="connsiteX0" fmla="*/ 1066800 w 1219200"/>
              <a:gd name="connsiteY0" fmla="*/ 2377440 h 3535680"/>
              <a:gd name="connsiteX1" fmla="*/ 1066800 w 1219200"/>
              <a:gd name="connsiteY1" fmla="*/ 3535680 h 3535680"/>
              <a:gd name="connsiteX2" fmla="*/ 0 w 1219200"/>
              <a:gd name="connsiteY2" fmla="*/ 3505200 h 3535680"/>
              <a:gd name="connsiteX3" fmla="*/ 15240 w 1219200"/>
              <a:gd name="connsiteY3" fmla="*/ 137160 h 3535680"/>
              <a:gd name="connsiteX4" fmla="*/ 457200 w 1219200"/>
              <a:gd name="connsiteY4" fmla="*/ 0 h 3535680"/>
              <a:gd name="connsiteX5" fmla="*/ 335280 w 1219200"/>
              <a:gd name="connsiteY5" fmla="*/ 304800 h 3535680"/>
              <a:gd name="connsiteX6" fmla="*/ 594360 w 1219200"/>
              <a:gd name="connsiteY6" fmla="*/ 243840 h 3535680"/>
              <a:gd name="connsiteX7" fmla="*/ 411480 w 1219200"/>
              <a:gd name="connsiteY7" fmla="*/ 563880 h 3535680"/>
              <a:gd name="connsiteX8" fmla="*/ 960120 w 1219200"/>
              <a:gd name="connsiteY8" fmla="*/ 350520 h 3535680"/>
              <a:gd name="connsiteX9" fmla="*/ 929640 w 1219200"/>
              <a:gd name="connsiteY9" fmla="*/ 685800 h 3535680"/>
              <a:gd name="connsiteX10" fmla="*/ 1066800 w 1219200"/>
              <a:gd name="connsiteY10" fmla="*/ 701040 h 3535680"/>
              <a:gd name="connsiteX11" fmla="*/ 914400 w 1219200"/>
              <a:gd name="connsiteY11" fmla="*/ 975360 h 3535680"/>
              <a:gd name="connsiteX12" fmla="*/ 1021080 w 1219200"/>
              <a:gd name="connsiteY12" fmla="*/ 1066800 h 3535680"/>
              <a:gd name="connsiteX13" fmla="*/ 1219200 w 1219200"/>
              <a:gd name="connsiteY13" fmla="*/ 1051560 h 3535680"/>
              <a:gd name="connsiteX14" fmla="*/ 1203960 w 1219200"/>
              <a:gd name="connsiteY14" fmla="*/ 1158240 h 3535680"/>
              <a:gd name="connsiteX15" fmla="*/ 914400 w 1219200"/>
              <a:gd name="connsiteY15" fmla="*/ 1661160 h 3535680"/>
              <a:gd name="connsiteX16" fmla="*/ 1112520 w 1219200"/>
              <a:gd name="connsiteY16" fmla="*/ 1950720 h 3535680"/>
              <a:gd name="connsiteX17" fmla="*/ 1112520 w 1219200"/>
              <a:gd name="connsiteY17" fmla="*/ 1950720 h 3535680"/>
              <a:gd name="connsiteX18" fmla="*/ 883920 w 1219200"/>
              <a:gd name="connsiteY18" fmla="*/ 2225040 h 3535680"/>
              <a:gd name="connsiteX19" fmla="*/ 1066800 w 1219200"/>
              <a:gd name="connsiteY19" fmla="*/ 2377440 h 3535680"/>
              <a:gd name="connsiteX0" fmla="*/ 1066800 w 1219200"/>
              <a:gd name="connsiteY0" fmla="*/ 2377440 h 3535680"/>
              <a:gd name="connsiteX1" fmla="*/ 1066800 w 1219200"/>
              <a:gd name="connsiteY1" fmla="*/ 3535680 h 3535680"/>
              <a:gd name="connsiteX2" fmla="*/ 0 w 1219200"/>
              <a:gd name="connsiteY2" fmla="*/ 3505200 h 3535680"/>
              <a:gd name="connsiteX3" fmla="*/ 15240 w 1219200"/>
              <a:gd name="connsiteY3" fmla="*/ 137160 h 3535680"/>
              <a:gd name="connsiteX4" fmla="*/ 457200 w 1219200"/>
              <a:gd name="connsiteY4" fmla="*/ 0 h 3535680"/>
              <a:gd name="connsiteX5" fmla="*/ 335280 w 1219200"/>
              <a:gd name="connsiteY5" fmla="*/ 304800 h 3535680"/>
              <a:gd name="connsiteX6" fmla="*/ 594360 w 1219200"/>
              <a:gd name="connsiteY6" fmla="*/ 243840 h 3535680"/>
              <a:gd name="connsiteX7" fmla="*/ 411480 w 1219200"/>
              <a:gd name="connsiteY7" fmla="*/ 563880 h 3535680"/>
              <a:gd name="connsiteX8" fmla="*/ 960120 w 1219200"/>
              <a:gd name="connsiteY8" fmla="*/ 350520 h 3535680"/>
              <a:gd name="connsiteX9" fmla="*/ 929640 w 1219200"/>
              <a:gd name="connsiteY9" fmla="*/ 685800 h 3535680"/>
              <a:gd name="connsiteX10" fmla="*/ 1066800 w 1219200"/>
              <a:gd name="connsiteY10" fmla="*/ 701040 h 3535680"/>
              <a:gd name="connsiteX11" fmla="*/ 914400 w 1219200"/>
              <a:gd name="connsiteY11" fmla="*/ 975360 h 3535680"/>
              <a:gd name="connsiteX12" fmla="*/ 670560 w 1219200"/>
              <a:gd name="connsiteY12" fmla="*/ 1356360 h 3535680"/>
              <a:gd name="connsiteX13" fmla="*/ 1219200 w 1219200"/>
              <a:gd name="connsiteY13" fmla="*/ 1051560 h 3535680"/>
              <a:gd name="connsiteX14" fmla="*/ 1203960 w 1219200"/>
              <a:gd name="connsiteY14" fmla="*/ 1158240 h 3535680"/>
              <a:gd name="connsiteX15" fmla="*/ 914400 w 1219200"/>
              <a:gd name="connsiteY15" fmla="*/ 1661160 h 3535680"/>
              <a:gd name="connsiteX16" fmla="*/ 1112520 w 1219200"/>
              <a:gd name="connsiteY16" fmla="*/ 1950720 h 3535680"/>
              <a:gd name="connsiteX17" fmla="*/ 1112520 w 1219200"/>
              <a:gd name="connsiteY17" fmla="*/ 1950720 h 3535680"/>
              <a:gd name="connsiteX18" fmla="*/ 883920 w 1219200"/>
              <a:gd name="connsiteY18" fmla="*/ 2225040 h 3535680"/>
              <a:gd name="connsiteX19" fmla="*/ 1066800 w 1219200"/>
              <a:gd name="connsiteY19" fmla="*/ 2377440 h 3535680"/>
              <a:gd name="connsiteX0" fmla="*/ 1066800 w 1219200"/>
              <a:gd name="connsiteY0" fmla="*/ 2377440 h 3535680"/>
              <a:gd name="connsiteX1" fmla="*/ 1066800 w 1219200"/>
              <a:gd name="connsiteY1" fmla="*/ 3535680 h 3535680"/>
              <a:gd name="connsiteX2" fmla="*/ 0 w 1219200"/>
              <a:gd name="connsiteY2" fmla="*/ 3505200 h 3535680"/>
              <a:gd name="connsiteX3" fmla="*/ 15240 w 1219200"/>
              <a:gd name="connsiteY3" fmla="*/ 137160 h 3535680"/>
              <a:gd name="connsiteX4" fmla="*/ 457200 w 1219200"/>
              <a:gd name="connsiteY4" fmla="*/ 0 h 3535680"/>
              <a:gd name="connsiteX5" fmla="*/ 335280 w 1219200"/>
              <a:gd name="connsiteY5" fmla="*/ 304800 h 3535680"/>
              <a:gd name="connsiteX6" fmla="*/ 594360 w 1219200"/>
              <a:gd name="connsiteY6" fmla="*/ 243840 h 3535680"/>
              <a:gd name="connsiteX7" fmla="*/ 411480 w 1219200"/>
              <a:gd name="connsiteY7" fmla="*/ 563880 h 3535680"/>
              <a:gd name="connsiteX8" fmla="*/ 960120 w 1219200"/>
              <a:gd name="connsiteY8" fmla="*/ 350520 h 3535680"/>
              <a:gd name="connsiteX9" fmla="*/ 929640 w 1219200"/>
              <a:gd name="connsiteY9" fmla="*/ 685800 h 3535680"/>
              <a:gd name="connsiteX10" fmla="*/ 1066800 w 1219200"/>
              <a:gd name="connsiteY10" fmla="*/ 701040 h 3535680"/>
              <a:gd name="connsiteX11" fmla="*/ 472440 w 1219200"/>
              <a:gd name="connsiteY11" fmla="*/ 1143000 h 3535680"/>
              <a:gd name="connsiteX12" fmla="*/ 670560 w 1219200"/>
              <a:gd name="connsiteY12" fmla="*/ 1356360 h 3535680"/>
              <a:gd name="connsiteX13" fmla="*/ 1219200 w 1219200"/>
              <a:gd name="connsiteY13" fmla="*/ 1051560 h 3535680"/>
              <a:gd name="connsiteX14" fmla="*/ 1203960 w 1219200"/>
              <a:gd name="connsiteY14" fmla="*/ 1158240 h 3535680"/>
              <a:gd name="connsiteX15" fmla="*/ 914400 w 1219200"/>
              <a:gd name="connsiteY15" fmla="*/ 1661160 h 3535680"/>
              <a:gd name="connsiteX16" fmla="*/ 1112520 w 1219200"/>
              <a:gd name="connsiteY16" fmla="*/ 1950720 h 3535680"/>
              <a:gd name="connsiteX17" fmla="*/ 1112520 w 1219200"/>
              <a:gd name="connsiteY17" fmla="*/ 1950720 h 3535680"/>
              <a:gd name="connsiteX18" fmla="*/ 883920 w 1219200"/>
              <a:gd name="connsiteY18" fmla="*/ 2225040 h 3535680"/>
              <a:gd name="connsiteX19" fmla="*/ 1066800 w 1219200"/>
              <a:gd name="connsiteY19" fmla="*/ 2377440 h 3535680"/>
              <a:gd name="connsiteX0" fmla="*/ 1066800 w 1219200"/>
              <a:gd name="connsiteY0" fmla="*/ 2377440 h 3535680"/>
              <a:gd name="connsiteX1" fmla="*/ 1066800 w 1219200"/>
              <a:gd name="connsiteY1" fmla="*/ 3535680 h 3535680"/>
              <a:gd name="connsiteX2" fmla="*/ 0 w 1219200"/>
              <a:gd name="connsiteY2" fmla="*/ 3505200 h 3535680"/>
              <a:gd name="connsiteX3" fmla="*/ 15240 w 1219200"/>
              <a:gd name="connsiteY3" fmla="*/ 137160 h 3535680"/>
              <a:gd name="connsiteX4" fmla="*/ 457200 w 1219200"/>
              <a:gd name="connsiteY4" fmla="*/ 0 h 3535680"/>
              <a:gd name="connsiteX5" fmla="*/ 335280 w 1219200"/>
              <a:gd name="connsiteY5" fmla="*/ 304800 h 3535680"/>
              <a:gd name="connsiteX6" fmla="*/ 594360 w 1219200"/>
              <a:gd name="connsiteY6" fmla="*/ 243840 h 3535680"/>
              <a:gd name="connsiteX7" fmla="*/ 411480 w 1219200"/>
              <a:gd name="connsiteY7" fmla="*/ 563880 h 3535680"/>
              <a:gd name="connsiteX8" fmla="*/ 960120 w 1219200"/>
              <a:gd name="connsiteY8" fmla="*/ 350520 h 3535680"/>
              <a:gd name="connsiteX9" fmla="*/ 381000 w 1219200"/>
              <a:gd name="connsiteY9" fmla="*/ 883920 h 3535680"/>
              <a:gd name="connsiteX10" fmla="*/ 1066800 w 1219200"/>
              <a:gd name="connsiteY10" fmla="*/ 701040 h 3535680"/>
              <a:gd name="connsiteX11" fmla="*/ 472440 w 1219200"/>
              <a:gd name="connsiteY11" fmla="*/ 1143000 h 3535680"/>
              <a:gd name="connsiteX12" fmla="*/ 670560 w 1219200"/>
              <a:gd name="connsiteY12" fmla="*/ 1356360 h 3535680"/>
              <a:gd name="connsiteX13" fmla="*/ 1219200 w 1219200"/>
              <a:gd name="connsiteY13" fmla="*/ 1051560 h 3535680"/>
              <a:gd name="connsiteX14" fmla="*/ 1203960 w 1219200"/>
              <a:gd name="connsiteY14" fmla="*/ 1158240 h 3535680"/>
              <a:gd name="connsiteX15" fmla="*/ 914400 w 1219200"/>
              <a:gd name="connsiteY15" fmla="*/ 1661160 h 3535680"/>
              <a:gd name="connsiteX16" fmla="*/ 1112520 w 1219200"/>
              <a:gd name="connsiteY16" fmla="*/ 1950720 h 3535680"/>
              <a:gd name="connsiteX17" fmla="*/ 1112520 w 1219200"/>
              <a:gd name="connsiteY17" fmla="*/ 1950720 h 3535680"/>
              <a:gd name="connsiteX18" fmla="*/ 883920 w 1219200"/>
              <a:gd name="connsiteY18" fmla="*/ 2225040 h 3535680"/>
              <a:gd name="connsiteX19" fmla="*/ 1066800 w 1219200"/>
              <a:gd name="connsiteY19" fmla="*/ 2377440 h 3535680"/>
              <a:gd name="connsiteX0" fmla="*/ 1066800 w 1219200"/>
              <a:gd name="connsiteY0" fmla="*/ 2377440 h 3535680"/>
              <a:gd name="connsiteX1" fmla="*/ 1066800 w 1219200"/>
              <a:gd name="connsiteY1" fmla="*/ 3535680 h 3535680"/>
              <a:gd name="connsiteX2" fmla="*/ 0 w 1219200"/>
              <a:gd name="connsiteY2" fmla="*/ 3505200 h 3535680"/>
              <a:gd name="connsiteX3" fmla="*/ 15240 w 1219200"/>
              <a:gd name="connsiteY3" fmla="*/ 137160 h 3535680"/>
              <a:gd name="connsiteX4" fmla="*/ 457200 w 1219200"/>
              <a:gd name="connsiteY4" fmla="*/ 0 h 3535680"/>
              <a:gd name="connsiteX5" fmla="*/ 335280 w 1219200"/>
              <a:gd name="connsiteY5" fmla="*/ 304800 h 3535680"/>
              <a:gd name="connsiteX6" fmla="*/ 594360 w 1219200"/>
              <a:gd name="connsiteY6" fmla="*/ 243840 h 3535680"/>
              <a:gd name="connsiteX7" fmla="*/ 411480 w 1219200"/>
              <a:gd name="connsiteY7" fmla="*/ 563880 h 3535680"/>
              <a:gd name="connsiteX8" fmla="*/ 960120 w 1219200"/>
              <a:gd name="connsiteY8" fmla="*/ 350520 h 3535680"/>
              <a:gd name="connsiteX9" fmla="*/ 381000 w 1219200"/>
              <a:gd name="connsiteY9" fmla="*/ 883920 h 3535680"/>
              <a:gd name="connsiteX10" fmla="*/ 487680 w 1219200"/>
              <a:gd name="connsiteY10" fmla="*/ 1143000 h 3535680"/>
              <a:gd name="connsiteX11" fmla="*/ 472440 w 1219200"/>
              <a:gd name="connsiteY11" fmla="*/ 1143000 h 3535680"/>
              <a:gd name="connsiteX12" fmla="*/ 670560 w 1219200"/>
              <a:gd name="connsiteY12" fmla="*/ 1356360 h 3535680"/>
              <a:gd name="connsiteX13" fmla="*/ 1219200 w 1219200"/>
              <a:gd name="connsiteY13" fmla="*/ 1051560 h 3535680"/>
              <a:gd name="connsiteX14" fmla="*/ 1203960 w 1219200"/>
              <a:gd name="connsiteY14" fmla="*/ 1158240 h 3535680"/>
              <a:gd name="connsiteX15" fmla="*/ 914400 w 1219200"/>
              <a:gd name="connsiteY15" fmla="*/ 1661160 h 3535680"/>
              <a:gd name="connsiteX16" fmla="*/ 1112520 w 1219200"/>
              <a:gd name="connsiteY16" fmla="*/ 1950720 h 3535680"/>
              <a:gd name="connsiteX17" fmla="*/ 1112520 w 1219200"/>
              <a:gd name="connsiteY17" fmla="*/ 1950720 h 3535680"/>
              <a:gd name="connsiteX18" fmla="*/ 883920 w 1219200"/>
              <a:gd name="connsiteY18" fmla="*/ 2225040 h 3535680"/>
              <a:gd name="connsiteX19" fmla="*/ 1066800 w 1219200"/>
              <a:gd name="connsiteY19" fmla="*/ 2377440 h 3535680"/>
              <a:gd name="connsiteX0" fmla="*/ 1066800 w 1219200"/>
              <a:gd name="connsiteY0" fmla="*/ 2377440 h 3535680"/>
              <a:gd name="connsiteX1" fmla="*/ 1066800 w 1219200"/>
              <a:gd name="connsiteY1" fmla="*/ 3535680 h 3535680"/>
              <a:gd name="connsiteX2" fmla="*/ 0 w 1219200"/>
              <a:gd name="connsiteY2" fmla="*/ 3505200 h 3535680"/>
              <a:gd name="connsiteX3" fmla="*/ 15240 w 1219200"/>
              <a:gd name="connsiteY3" fmla="*/ 137160 h 3535680"/>
              <a:gd name="connsiteX4" fmla="*/ 457200 w 1219200"/>
              <a:gd name="connsiteY4" fmla="*/ 0 h 3535680"/>
              <a:gd name="connsiteX5" fmla="*/ 335280 w 1219200"/>
              <a:gd name="connsiteY5" fmla="*/ 304800 h 3535680"/>
              <a:gd name="connsiteX6" fmla="*/ 594360 w 1219200"/>
              <a:gd name="connsiteY6" fmla="*/ 243840 h 3535680"/>
              <a:gd name="connsiteX7" fmla="*/ 411480 w 1219200"/>
              <a:gd name="connsiteY7" fmla="*/ 563880 h 3535680"/>
              <a:gd name="connsiteX8" fmla="*/ 396240 w 1219200"/>
              <a:gd name="connsiteY8" fmla="*/ 883920 h 3535680"/>
              <a:gd name="connsiteX9" fmla="*/ 381000 w 1219200"/>
              <a:gd name="connsiteY9" fmla="*/ 883920 h 3535680"/>
              <a:gd name="connsiteX10" fmla="*/ 487680 w 1219200"/>
              <a:gd name="connsiteY10" fmla="*/ 1143000 h 3535680"/>
              <a:gd name="connsiteX11" fmla="*/ 472440 w 1219200"/>
              <a:gd name="connsiteY11" fmla="*/ 1143000 h 3535680"/>
              <a:gd name="connsiteX12" fmla="*/ 670560 w 1219200"/>
              <a:gd name="connsiteY12" fmla="*/ 1356360 h 3535680"/>
              <a:gd name="connsiteX13" fmla="*/ 1219200 w 1219200"/>
              <a:gd name="connsiteY13" fmla="*/ 1051560 h 3535680"/>
              <a:gd name="connsiteX14" fmla="*/ 1203960 w 1219200"/>
              <a:gd name="connsiteY14" fmla="*/ 1158240 h 3535680"/>
              <a:gd name="connsiteX15" fmla="*/ 914400 w 1219200"/>
              <a:gd name="connsiteY15" fmla="*/ 1661160 h 3535680"/>
              <a:gd name="connsiteX16" fmla="*/ 1112520 w 1219200"/>
              <a:gd name="connsiteY16" fmla="*/ 1950720 h 3535680"/>
              <a:gd name="connsiteX17" fmla="*/ 1112520 w 1219200"/>
              <a:gd name="connsiteY17" fmla="*/ 1950720 h 3535680"/>
              <a:gd name="connsiteX18" fmla="*/ 883920 w 1219200"/>
              <a:gd name="connsiteY18" fmla="*/ 2225040 h 3535680"/>
              <a:gd name="connsiteX19" fmla="*/ 1066800 w 1219200"/>
              <a:gd name="connsiteY19" fmla="*/ 2377440 h 3535680"/>
              <a:gd name="connsiteX0" fmla="*/ 1066800 w 1219200"/>
              <a:gd name="connsiteY0" fmla="*/ 2377440 h 3535680"/>
              <a:gd name="connsiteX1" fmla="*/ 1066800 w 1219200"/>
              <a:gd name="connsiteY1" fmla="*/ 3535680 h 3535680"/>
              <a:gd name="connsiteX2" fmla="*/ 0 w 1219200"/>
              <a:gd name="connsiteY2" fmla="*/ 3505200 h 3535680"/>
              <a:gd name="connsiteX3" fmla="*/ 15240 w 1219200"/>
              <a:gd name="connsiteY3" fmla="*/ 137160 h 3535680"/>
              <a:gd name="connsiteX4" fmla="*/ 457200 w 1219200"/>
              <a:gd name="connsiteY4" fmla="*/ 0 h 3535680"/>
              <a:gd name="connsiteX5" fmla="*/ 335280 w 1219200"/>
              <a:gd name="connsiteY5" fmla="*/ 304800 h 3535680"/>
              <a:gd name="connsiteX6" fmla="*/ 320040 w 1219200"/>
              <a:gd name="connsiteY6" fmla="*/ 533400 h 3535680"/>
              <a:gd name="connsiteX7" fmla="*/ 411480 w 1219200"/>
              <a:gd name="connsiteY7" fmla="*/ 563880 h 3535680"/>
              <a:gd name="connsiteX8" fmla="*/ 396240 w 1219200"/>
              <a:gd name="connsiteY8" fmla="*/ 883920 h 3535680"/>
              <a:gd name="connsiteX9" fmla="*/ 381000 w 1219200"/>
              <a:gd name="connsiteY9" fmla="*/ 883920 h 3535680"/>
              <a:gd name="connsiteX10" fmla="*/ 487680 w 1219200"/>
              <a:gd name="connsiteY10" fmla="*/ 1143000 h 3535680"/>
              <a:gd name="connsiteX11" fmla="*/ 472440 w 1219200"/>
              <a:gd name="connsiteY11" fmla="*/ 1143000 h 3535680"/>
              <a:gd name="connsiteX12" fmla="*/ 670560 w 1219200"/>
              <a:gd name="connsiteY12" fmla="*/ 1356360 h 3535680"/>
              <a:gd name="connsiteX13" fmla="*/ 1219200 w 1219200"/>
              <a:gd name="connsiteY13" fmla="*/ 1051560 h 3535680"/>
              <a:gd name="connsiteX14" fmla="*/ 1203960 w 1219200"/>
              <a:gd name="connsiteY14" fmla="*/ 1158240 h 3535680"/>
              <a:gd name="connsiteX15" fmla="*/ 914400 w 1219200"/>
              <a:gd name="connsiteY15" fmla="*/ 1661160 h 3535680"/>
              <a:gd name="connsiteX16" fmla="*/ 1112520 w 1219200"/>
              <a:gd name="connsiteY16" fmla="*/ 1950720 h 3535680"/>
              <a:gd name="connsiteX17" fmla="*/ 1112520 w 1219200"/>
              <a:gd name="connsiteY17" fmla="*/ 1950720 h 3535680"/>
              <a:gd name="connsiteX18" fmla="*/ 883920 w 1219200"/>
              <a:gd name="connsiteY18" fmla="*/ 2225040 h 3535680"/>
              <a:gd name="connsiteX19" fmla="*/ 1066800 w 1219200"/>
              <a:gd name="connsiteY19" fmla="*/ 2377440 h 3535680"/>
              <a:gd name="connsiteX0" fmla="*/ 1066800 w 1219200"/>
              <a:gd name="connsiteY0" fmla="*/ 2377440 h 3535680"/>
              <a:gd name="connsiteX1" fmla="*/ 1066800 w 1219200"/>
              <a:gd name="connsiteY1" fmla="*/ 3535680 h 3535680"/>
              <a:gd name="connsiteX2" fmla="*/ 0 w 1219200"/>
              <a:gd name="connsiteY2" fmla="*/ 3505200 h 3535680"/>
              <a:gd name="connsiteX3" fmla="*/ 45720 w 1219200"/>
              <a:gd name="connsiteY3" fmla="*/ 1112520 h 3535680"/>
              <a:gd name="connsiteX4" fmla="*/ 457200 w 1219200"/>
              <a:gd name="connsiteY4" fmla="*/ 0 h 3535680"/>
              <a:gd name="connsiteX5" fmla="*/ 335280 w 1219200"/>
              <a:gd name="connsiteY5" fmla="*/ 304800 h 3535680"/>
              <a:gd name="connsiteX6" fmla="*/ 320040 w 1219200"/>
              <a:gd name="connsiteY6" fmla="*/ 533400 h 3535680"/>
              <a:gd name="connsiteX7" fmla="*/ 411480 w 1219200"/>
              <a:gd name="connsiteY7" fmla="*/ 563880 h 3535680"/>
              <a:gd name="connsiteX8" fmla="*/ 396240 w 1219200"/>
              <a:gd name="connsiteY8" fmla="*/ 883920 h 3535680"/>
              <a:gd name="connsiteX9" fmla="*/ 381000 w 1219200"/>
              <a:gd name="connsiteY9" fmla="*/ 883920 h 3535680"/>
              <a:gd name="connsiteX10" fmla="*/ 487680 w 1219200"/>
              <a:gd name="connsiteY10" fmla="*/ 1143000 h 3535680"/>
              <a:gd name="connsiteX11" fmla="*/ 472440 w 1219200"/>
              <a:gd name="connsiteY11" fmla="*/ 1143000 h 3535680"/>
              <a:gd name="connsiteX12" fmla="*/ 670560 w 1219200"/>
              <a:gd name="connsiteY12" fmla="*/ 1356360 h 3535680"/>
              <a:gd name="connsiteX13" fmla="*/ 1219200 w 1219200"/>
              <a:gd name="connsiteY13" fmla="*/ 1051560 h 3535680"/>
              <a:gd name="connsiteX14" fmla="*/ 1203960 w 1219200"/>
              <a:gd name="connsiteY14" fmla="*/ 1158240 h 3535680"/>
              <a:gd name="connsiteX15" fmla="*/ 914400 w 1219200"/>
              <a:gd name="connsiteY15" fmla="*/ 1661160 h 3535680"/>
              <a:gd name="connsiteX16" fmla="*/ 1112520 w 1219200"/>
              <a:gd name="connsiteY16" fmla="*/ 1950720 h 3535680"/>
              <a:gd name="connsiteX17" fmla="*/ 1112520 w 1219200"/>
              <a:gd name="connsiteY17" fmla="*/ 1950720 h 3535680"/>
              <a:gd name="connsiteX18" fmla="*/ 883920 w 1219200"/>
              <a:gd name="connsiteY18" fmla="*/ 2225040 h 3535680"/>
              <a:gd name="connsiteX19" fmla="*/ 1066800 w 1219200"/>
              <a:gd name="connsiteY19" fmla="*/ 2377440 h 3535680"/>
              <a:gd name="connsiteX0" fmla="*/ 1066800 w 1219200"/>
              <a:gd name="connsiteY0" fmla="*/ 2072640 h 3230880"/>
              <a:gd name="connsiteX1" fmla="*/ 1066800 w 1219200"/>
              <a:gd name="connsiteY1" fmla="*/ 3230880 h 3230880"/>
              <a:gd name="connsiteX2" fmla="*/ 0 w 1219200"/>
              <a:gd name="connsiteY2" fmla="*/ 3200400 h 3230880"/>
              <a:gd name="connsiteX3" fmla="*/ 45720 w 1219200"/>
              <a:gd name="connsiteY3" fmla="*/ 807720 h 3230880"/>
              <a:gd name="connsiteX4" fmla="*/ 198120 w 1219200"/>
              <a:gd name="connsiteY4" fmla="*/ 1356360 h 3230880"/>
              <a:gd name="connsiteX5" fmla="*/ 335280 w 1219200"/>
              <a:gd name="connsiteY5" fmla="*/ 0 h 3230880"/>
              <a:gd name="connsiteX6" fmla="*/ 320040 w 1219200"/>
              <a:gd name="connsiteY6" fmla="*/ 228600 h 3230880"/>
              <a:gd name="connsiteX7" fmla="*/ 411480 w 1219200"/>
              <a:gd name="connsiteY7" fmla="*/ 259080 h 3230880"/>
              <a:gd name="connsiteX8" fmla="*/ 396240 w 1219200"/>
              <a:gd name="connsiteY8" fmla="*/ 579120 h 3230880"/>
              <a:gd name="connsiteX9" fmla="*/ 381000 w 1219200"/>
              <a:gd name="connsiteY9" fmla="*/ 579120 h 3230880"/>
              <a:gd name="connsiteX10" fmla="*/ 487680 w 1219200"/>
              <a:gd name="connsiteY10" fmla="*/ 838200 h 3230880"/>
              <a:gd name="connsiteX11" fmla="*/ 472440 w 1219200"/>
              <a:gd name="connsiteY11" fmla="*/ 838200 h 3230880"/>
              <a:gd name="connsiteX12" fmla="*/ 670560 w 1219200"/>
              <a:gd name="connsiteY12" fmla="*/ 1051560 h 3230880"/>
              <a:gd name="connsiteX13" fmla="*/ 1219200 w 1219200"/>
              <a:gd name="connsiteY13" fmla="*/ 746760 h 3230880"/>
              <a:gd name="connsiteX14" fmla="*/ 1203960 w 1219200"/>
              <a:gd name="connsiteY14" fmla="*/ 853440 h 3230880"/>
              <a:gd name="connsiteX15" fmla="*/ 914400 w 1219200"/>
              <a:gd name="connsiteY15" fmla="*/ 1356360 h 3230880"/>
              <a:gd name="connsiteX16" fmla="*/ 1112520 w 1219200"/>
              <a:gd name="connsiteY16" fmla="*/ 1645920 h 3230880"/>
              <a:gd name="connsiteX17" fmla="*/ 1112520 w 1219200"/>
              <a:gd name="connsiteY17" fmla="*/ 1645920 h 3230880"/>
              <a:gd name="connsiteX18" fmla="*/ 883920 w 1219200"/>
              <a:gd name="connsiteY18" fmla="*/ 1920240 h 3230880"/>
              <a:gd name="connsiteX19" fmla="*/ 1066800 w 1219200"/>
              <a:gd name="connsiteY19" fmla="*/ 2072640 h 3230880"/>
              <a:gd name="connsiteX0" fmla="*/ 1066800 w 1219200"/>
              <a:gd name="connsiteY0" fmla="*/ 2072640 h 3230880"/>
              <a:gd name="connsiteX1" fmla="*/ 1066800 w 1219200"/>
              <a:gd name="connsiteY1" fmla="*/ 3230880 h 3230880"/>
              <a:gd name="connsiteX2" fmla="*/ 0 w 1219200"/>
              <a:gd name="connsiteY2" fmla="*/ 3200400 h 3230880"/>
              <a:gd name="connsiteX3" fmla="*/ 45720 w 1219200"/>
              <a:gd name="connsiteY3" fmla="*/ 807720 h 3230880"/>
              <a:gd name="connsiteX4" fmla="*/ 198120 w 1219200"/>
              <a:gd name="connsiteY4" fmla="*/ 1356360 h 3230880"/>
              <a:gd name="connsiteX5" fmla="*/ 335280 w 1219200"/>
              <a:gd name="connsiteY5" fmla="*/ 0 h 3230880"/>
              <a:gd name="connsiteX6" fmla="*/ 320040 w 1219200"/>
              <a:gd name="connsiteY6" fmla="*/ 228600 h 3230880"/>
              <a:gd name="connsiteX7" fmla="*/ 411480 w 1219200"/>
              <a:gd name="connsiteY7" fmla="*/ 1417320 h 3230880"/>
              <a:gd name="connsiteX8" fmla="*/ 396240 w 1219200"/>
              <a:gd name="connsiteY8" fmla="*/ 579120 h 3230880"/>
              <a:gd name="connsiteX9" fmla="*/ 381000 w 1219200"/>
              <a:gd name="connsiteY9" fmla="*/ 579120 h 3230880"/>
              <a:gd name="connsiteX10" fmla="*/ 487680 w 1219200"/>
              <a:gd name="connsiteY10" fmla="*/ 838200 h 3230880"/>
              <a:gd name="connsiteX11" fmla="*/ 472440 w 1219200"/>
              <a:gd name="connsiteY11" fmla="*/ 838200 h 3230880"/>
              <a:gd name="connsiteX12" fmla="*/ 670560 w 1219200"/>
              <a:gd name="connsiteY12" fmla="*/ 1051560 h 3230880"/>
              <a:gd name="connsiteX13" fmla="*/ 1219200 w 1219200"/>
              <a:gd name="connsiteY13" fmla="*/ 746760 h 3230880"/>
              <a:gd name="connsiteX14" fmla="*/ 1203960 w 1219200"/>
              <a:gd name="connsiteY14" fmla="*/ 853440 h 3230880"/>
              <a:gd name="connsiteX15" fmla="*/ 914400 w 1219200"/>
              <a:gd name="connsiteY15" fmla="*/ 1356360 h 3230880"/>
              <a:gd name="connsiteX16" fmla="*/ 1112520 w 1219200"/>
              <a:gd name="connsiteY16" fmla="*/ 1645920 h 3230880"/>
              <a:gd name="connsiteX17" fmla="*/ 1112520 w 1219200"/>
              <a:gd name="connsiteY17" fmla="*/ 1645920 h 3230880"/>
              <a:gd name="connsiteX18" fmla="*/ 883920 w 1219200"/>
              <a:gd name="connsiteY18" fmla="*/ 1920240 h 3230880"/>
              <a:gd name="connsiteX19" fmla="*/ 1066800 w 1219200"/>
              <a:gd name="connsiteY19" fmla="*/ 2072640 h 3230880"/>
              <a:gd name="connsiteX0" fmla="*/ 1066800 w 1219200"/>
              <a:gd name="connsiteY0" fmla="*/ 2072640 h 3230880"/>
              <a:gd name="connsiteX1" fmla="*/ 1066800 w 1219200"/>
              <a:gd name="connsiteY1" fmla="*/ 3230880 h 3230880"/>
              <a:gd name="connsiteX2" fmla="*/ 0 w 1219200"/>
              <a:gd name="connsiteY2" fmla="*/ 3200400 h 3230880"/>
              <a:gd name="connsiteX3" fmla="*/ 45720 w 1219200"/>
              <a:gd name="connsiteY3" fmla="*/ 807720 h 3230880"/>
              <a:gd name="connsiteX4" fmla="*/ 198120 w 1219200"/>
              <a:gd name="connsiteY4" fmla="*/ 1356360 h 3230880"/>
              <a:gd name="connsiteX5" fmla="*/ 335280 w 1219200"/>
              <a:gd name="connsiteY5" fmla="*/ 0 h 3230880"/>
              <a:gd name="connsiteX6" fmla="*/ 320040 w 1219200"/>
              <a:gd name="connsiteY6" fmla="*/ 1508760 h 3230880"/>
              <a:gd name="connsiteX7" fmla="*/ 411480 w 1219200"/>
              <a:gd name="connsiteY7" fmla="*/ 1417320 h 3230880"/>
              <a:gd name="connsiteX8" fmla="*/ 396240 w 1219200"/>
              <a:gd name="connsiteY8" fmla="*/ 579120 h 3230880"/>
              <a:gd name="connsiteX9" fmla="*/ 381000 w 1219200"/>
              <a:gd name="connsiteY9" fmla="*/ 579120 h 3230880"/>
              <a:gd name="connsiteX10" fmla="*/ 487680 w 1219200"/>
              <a:gd name="connsiteY10" fmla="*/ 838200 h 3230880"/>
              <a:gd name="connsiteX11" fmla="*/ 472440 w 1219200"/>
              <a:gd name="connsiteY11" fmla="*/ 838200 h 3230880"/>
              <a:gd name="connsiteX12" fmla="*/ 670560 w 1219200"/>
              <a:gd name="connsiteY12" fmla="*/ 1051560 h 3230880"/>
              <a:gd name="connsiteX13" fmla="*/ 1219200 w 1219200"/>
              <a:gd name="connsiteY13" fmla="*/ 746760 h 3230880"/>
              <a:gd name="connsiteX14" fmla="*/ 1203960 w 1219200"/>
              <a:gd name="connsiteY14" fmla="*/ 853440 h 3230880"/>
              <a:gd name="connsiteX15" fmla="*/ 914400 w 1219200"/>
              <a:gd name="connsiteY15" fmla="*/ 1356360 h 3230880"/>
              <a:gd name="connsiteX16" fmla="*/ 1112520 w 1219200"/>
              <a:gd name="connsiteY16" fmla="*/ 1645920 h 3230880"/>
              <a:gd name="connsiteX17" fmla="*/ 1112520 w 1219200"/>
              <a:gd name="connsiteY17" fmla="*/ 1645920 h 3230880"/>
              <a:gd name="connsiteX18" fmla="*/ 883920 w 1219200"/>
              <a:gd name="connsiteY18" fmla="*/ 1920240 h 3230880"/>
              <a:gd name="connsiteX19" fmla="*/ 1066800 w 1219200"/>
              <a:gd name="connsiteY19" fmla="*/ 2072640 h 3230880"/>
              <a:gd name="connsiteX0" fmla="*/ 1066800 w 1219200"/>
              <a:gd name="connsiteY0" fmla="*/ 1493520 h 2651760"/>
              <a:gd name="connsiteX1" fmla="*/ 1066800 w 1219200"/>
              <a:gd name="connsiteY1" fmla="*/ 2651760 h 2651760"/>
              <a:gd name="connsiteX2" fmla="*/ 0 w 1219200"/>
              <a:gd name="connsiteY2" fmla="*/ 2621280 h 2651760"/>
              <a:gd name="connsiteX3" fmla="*/ 45720 w 1219200"/>
              <a:gd name="connsiteY3" fmla="*/ 228600 h 2651760"/>
              <a:gd name="connsiteX4" fmla="*/ 198120 w 1219200"/>
              <a:gd name="connsiteY4" fmla="*/ 777240 h 2651760"/>
              <a:gd name="connsiteX5" fmla="*/ 304800 w 1219200"/>
              <a:gd name="connsiteY5" fmla="*/ 975360 h 2651760"/>
              <a:gd name="connsiteX6" fmla="*/ 320040 w 1219200"/>
              <a:gd name="connsiteY6" fmla="*/ 929640 h 2651760"/>
              <a:gd name="connsiteX7" fmla="*/ 411480 w 1219200"/>
              <a:gd name="connsiteY7" fmla="*/ 838200 h 2651760"/>
              <a:gd name="connsiteX8" fmla="*/ 396240 w 1219200"/>
              <a:gd name="connsiteY8" fmla="*/ 0 h 2651760"/>
              <a:gd name="connsiteX9" fmla="*/ 381000 w 1219200"/>
              <a:gd name="connsiteY9" fmla="*/ 0 h 2651760"/>
              <a:gd name="connsiteX10" fmla="*/ 487680 w 1219200"/>
              <a:gd name="connsiteY10" fmla="*/ 259080 h 2651760"/>
              <a:gd name="connsiteX11" fmla="*/ 472440 w 1219200"/>
              <a:gd name="connsiteY11" fmla="*/ 259080 h 2651760"/>
              <a:gd name="connsiteX12" fmla="*/ 670560 w 1219200"/>
              <a:gd name="connsiteY12" fmla="*/ 472440 h 2651760"/>
              <a:gd name="connsiteX13" fmla="*/ 1219200 w 1219200"/>
              <a:gd name="connsiteY13" fmla="*/ 167640 h 2651760"/>
              <a:gd name="connsiteX14" fmla="*/ 1203960 w 1219200"/>
              <a:gd name="connsiteY14" fmla="*/ 274320 h 2651760"/>
              <a:gd name="connsiteX15" fmla="*/ 914400 w 1219200"/>
              <a:gd name="connsiteY15" fmla="*/ 777240 h 2651760"/>
              <a:gd name="connsiteX16" fmla="*/ 1112520 w 1219200"/>
              <a:gd name="connsiteY16" fmla="*/ 1066800 h 2651760"/>
              <a:gd name="connsiteX17" fmla="*/ 1112520 w 1219200"/>
              <a:gd name="connsiteY17" fmla="*/ 1066800 h 2651760"/>
              <a:gd name="connsiteX18" fmla="*/ 883920 w 1219200"/>
              <a:gd name="connsiteY18" fmla="*/ 1341120 h 2651760"/>
              <a:gd name="connsiteX19" fmla="*/ 1066800 w 1219200"/>
              <a:gd name="connsiteY19" fmla="*/ 1493520 h 2651760"/>
              <a:gd name="connsiteX0" fmla="*/ 1066800 w 1219200"/>
              <a:gd name="connsiteY0" fmla="*/ 1630680 h 2788920"/>
              <a:gd name="connsiteX1" fmla="*/ 1066800 w 1219200"/>
              <a:gd name="connsiteY1" fmla="*/ 2788920 h 2788920"/>
              <a:gd name="connsiteX2" fmla="*/ 0 w 1219200"/>
              <a:gd name="connsiteY2" fmla="*/ 2758440 h 2788920"/>
              <a:gd name="connsiteX3" fmla="*/ 45720 w 1219200"/>
              <a:gd name="connsiteY3" fmla="*/ 365760 h 2788920"/>
              <a:gd name="connsiteX4" fmla="*/ 91440 w 1219200"/>
              <a:gd name="connsiteY4" fmla="*/ 0 h 2788920"/>
              <a:gd name="connsiteX5" fmla="*/ 304800 w 1219200"/>
              <a:gd name="connsiteY5" fmla="*/ 1112520 h 2788920"/>
              <a:gd name="connsiteX6" fmla="*/ 320040 w 1219200"/>
              <a:gd name="connsiteY6" fmla="*/ 1066800 h 2788920"/>
              <a:gd name="connsiteX7" fmla="*/ 411480 w 1219200"/>
              <a:gd name="connsiteY7" fmla="*/ 975360 h 2788920"/>
              <a:gd name="connsiteX8" fmla="*/ 396240 w 1219200"/>
              <a:gd name="connsiteY8" fmla="*/ 137160 h 2788920"/>
              <a:gd name="connsiteX9" fmla="*/ 381000 w 1219200"/>
              <a:gd name="connsiteY9" fmla="*/ 137160 h 2788920"/>
              <a:gd name="connsiteX10" fmla="*/ 487680 w 1219200"/>
              <a:gd name="connsiteY10" fmla="*/ 396240 h 2788920"/>
              <a:gd name="connsiteX11" fmla="*/ 472440 w 1219200"/>
              <a:gd name="connsiteY11" fmla="*/ 396240 h 2788920"/>
              <a:gd name="connsiteX12" fmla="*/ 670560 w 1219200"/>
              <a:gd name="connsiteY12" fmla="*/ 609600 h 2788920"/>
              <a:gd name="connsiteX13" fmla="*/ 1219200 w 1219200"/>
              <a:gd name="connsiteY13" fmla="*/ 304800 h 2788920"/>
              <a:gd name="connsiteX14" fmla="*/ 1203960 w 1219200"/>
              <a:gd name="connsiteY14" fmla="*/ 411480 h 2788920"/>
              <a:gd name="connsiteX15" fmla="*/ 914400 w 1219200"/>
              <a:gd name="connsiteY15" fmla="*/ 914400 h 2788920"/>
              <a:gd name="connsiteX16" fmla="*/ 1112520 w 1219200"/>
              <a:gd name="connsiteY16" fmla="*/ 1203960 h 2788920"/>
              <a:gd name="connsiteX17" fmla="*/ 1112520 w 1219200"/>
              <a:gd name="connsiteY17" fmla="*/ 1203960 h 2788920"/>
              <a:gd name="connsiteX18" fmla="*/ 883920 w 1219200"/>
              <a:gd name="connsiteY18" fmla="*/ 1478280 h 2788920"/>
              <a:gd name="connsiteX19" fmla="*/ 1066800 w 1219200"/>
              <a:gd name="connsiteY19" fmla="*/ 1630680 h 2788920"/>
              <a:gd name="connsiteX0" fmla="*/ 1066800 w 1219200"/>
              <a:gd name="connsiteY0" fmla="*/ 2179320 h 3337560"/>
              <a:gd name="connsiteX1" fmla="*/ 1066800 w 1219200"/>
              <a:gd name="connsiteY1" fmla="*/ 3337560 h 3337560"/>
              <a:gd name="connsiteX2" fmla="*/ 0 w 1219200"/>
              <a:gd name="connsiteY2" fmla="*/ 3307080 h 3337560"/>
              <a:gd name="connsiteX3" fmla="*/ 45720 w 1219200"/>
              <a:gd name="connsiteY3" fmla="*/ 914400 h 3337560"/>
              <a:gd name="connsiteX4" fmla="*/ 91440 w 1219200"/>
              <a:gd name="connsiteY4" fmla="*/ 548640 h 3337560"/>
              <a:gd name="connsiteX5" fmla="*/ 304800 w 1219200"/>
              <a:gd name="connsiteY5" fmla="*/ 1661160 h 3337560"/>
              <a:gd name="connsiteX6" fmla="*/ 152400 w 1219200"/>
              <a:gd name="connsiteY6" fmla="*/ 0 h 3337560"/>
              <a:gd name="connsiteX7" fmla="*/ 411480 w 1219200"/>
              <a:gd name="connsiteY7" fmla="*/ 1524000 h 3337560"/>
              <a:gd name="connsiteX8" fmla="*/ 396240 w 1219200"/>
              <a:gd name="connsiteY8" fmla="*/ 685800 h 3337560"/>
              <a:gd name="connsiteX9" fmla="*/ 381000 w 1219200"/>
              <a:gd name="connsiteY9" fmla="*/ 685800 h 3337560"/>
              <a:gd name="connsiteX10" fmla="*/ 487680 w 1219200"/>
              <a:gd name="connsiteY10" fmla="*/ 944880 h 3337560"/>
              <a:gd name="connsiteX11" fmla="*/ 472440 w 1219200"/>
              <a:gd name="connsiteY11" fmla="*/ 944880 h 3337560"/>
              <a:gd name="connsiteX12" fmla="*/ 670560 w 1219200"/>
              <a:gd name="connsiteY12" fmla="*/ 1158240 h 3337560"/>
              <a:gd name="connsiteX13" fmla="*/ 1219200 w 1219200"/>
              <a:gd name="connsiteY13" fmla="*/ 853440 h 3337560"/>
              <a:gd name="connsiteX14" fmla="*/ 1203960 w 1219200"/>
              <a:gd name="connsiteY14" fmla="*/ 960120 h 3337560"/>
              <a:gd name="connsiteX15" fmla="*/ 914400 w 1219200"/>
              <a:gd name="connsiteY15" fmla="*/ 1463040 h 3337560"/>
              <a:gd name="connsiteX16" fmla="*/ 1112520 w 1219200"/>
              <a:gd name="connsiteY16" fmla="*/ 1752600 h 3337560"/>
              <a:gd name="connsiteX17" fmla="*/ 1112520 w 1219200"/>
              <a:gd name="connsiteY17" fmla="*/ 1752600 h 3337560"/>
              <a:gd name="connsiteX18" fmla="*/ 883920 w 1219200"/>
              <a:gd name="connsiteY18" fmla="*/ 2026920 h 3337560"/>
              <a:gd name="connsiteX19" fmla="*/ 1066800 w 1219200"/>
              <a:gd name="connsiteY19" fmla="*/ 2179320 h 3337560"/>
              <a:gd name="connsiteX0" fmla="*/ 1066800 w 1219200"/>
              <a:gd name="connsiteY0" fmla="*/ 2179320 h 3337560"/>
              <a:gd name="connsiteX1" fmla="*/ 1066800 w 1219200"/>
              <a:gd name="connsiteY1" fmla="*/ 3337560 h 3337560"/>
              <a:gd name="connsiteX2" fmla="*/ 0 w 1219200"/>
              <a:gd name="connsiteY2" fmla="*/ 3307080 h 3337560"/>
              <a:gd name="connsiteX3" fmla="*/ 45720 w 1219200"/>
              <a:gd name="connsiteY3" fmla="*/ 914400 h 3337560"/>
              <a:gd name="connsiteX4" fmla="*/ 91440 w 1219200"/>
              <a:gd name="connsiteY4" fmla="*/ 548640 h 3337560"/>
              <a:gd name="connsiteX5" fmla="*/ 182880 w 1219200"/>
              <a:gd name="connsiteY5" fmla="*/ 701040 h 3337560"/>
              <a:gd name="connsiteX6" fmla="*/ 152400 w 1219200"/>
              <a:gd name="connsiteY6" fmla="*/ 0 h 3337560"/>
              <a:gd name="connsiteX7" fmla="*/ 411480 w 1219200"/>
              <a:gd name="connsiteY7" fmla="*/ 1524000 h 3337560"/>
              <a:gd name="connsiteX8" fmla="*/ 396240 w 1219200"/>
              <a:gd name="connsiteY8" fmla="*/ 685800 h 3337560"/>
              <a:gd name="connsiteX9" fmla="*/ 381000 w 1219200"/>
              <a:gd name="connsiteY9" fmla="*/ 685800 h 3337560"/>
              <a:gd name="connsiteX10" fmla="*/ 487680 w 1219200"/>
              <a:gd name="connsiteY10" fmla="*/ 944880 h 3337560"/>
              <a:gd name="connsiteX11" fmla="*/ 472440 w 1219200"/>
              <a:gd name="connsiteY11" fmla="*/ 944880 h 3337560"/>
              <a:gd name="connsiteX12" fmla="*/ 670560 w 1219200"/>
              <a:gd name="connsiteY12" fmla="*/ 1158240 h 3337560"/>
              <a:gd name="connsiteX13" fmla="*/ 1219200 w 1219200"/>
              <a:gd name="connsiteY13" fmla="*/ 853440 h 3337560"/>
              <a:gd name="connsiteX14" fmla="*/ 1203960 w 1219200"/>
              <a:gd name="connsiteY14" fmla="*/ 960120 h 3337560"/>
              <a:gd name="connsiteX15" fmla="*/ 914400 w 1219200"/>
              <a:gd name="connsiteY15" fmla="*/ 1463040 h 3337560"/>
              <a:gd name="connsiteX16" fmla="*/ 1112520 w 1219200"/>
              <a:gd name="connsiteY16" fmla="*/ 1752600 h 3337560"/>
              <a:gd name="connsiteX17" fmla="*/ 1112520 w 1219200"/>
              <a:gd name="connsiteY17" fmla="*/ 1752600 h 3337560"/>
              <a:gd name="connsiteX18" fmla="*/ 883920 w 1219200"/>
              <a:gd name="connsiteY18" fmla="*/ 2026920 h 3337560"/>
              <a:gd name="connsiteX19" fmla="*/ 1066800 w 1219200"/>
              <a:gd name="connsiteY19" fmla="*/ 2179320 h 3337560"/>
              <a:gd name="connsiteX0" fmla="*/ 1066800 w 1219200"/>
              <a:gd name="connsiteY0" fmla="*/ 2179320 h 3337560"/>
              <a:gd name="connsiteX1" fmla="*/ 1066800 w 1219200"/>
              <a:gd name="connsiteY1" fmla="*/ 3337560 h 3337560"/>
              <a:gd name="connsiteX2" fmla="*/ 0 w 1219200"/>
              <a:gd name="connsiteY2" fmla="*/ 3307080 h 3337560"/>
              <a:gd name="connsiteX3" fmla="*/ 45720 w 1219200"/>
              <a:gd name="connsiteY3" fmla="*/ 914400 h 3337560"/>
              <a:gd name="connsiteX4" fmla="*/ 91440 w 1219200"/>
              <a:gd name="connsiteY4" fmla="*/ 548640 h 3337560"/>
              <a:gd name="connsiteX5" fmla="*/ 182880 w 1219200"/>
              <a:gd name="connsiteY5" fmla="*/ 701040 h 3337560"/>
              <a:gd name="connsiteX6" fmla="*/ 152400 w 1219200"/>
              <a:gd name="connsiteY6" fmla="*/ 0 h 3337560"/>
              <a:gd name="connsiteX7" fmla="*/ 335280 w 1219200"/>
              <a:gd name="connsiteY7" fmla="*/ 655320 h 3337560"/>
              <a:gd name="connsiteX8" fmla="*/ 396240 w 1219200"/>
              <a:gd name="connsiteY8" fmla="*/ 685800 h 3337560"/>
              <a:gd name="connsiteX9" fmla="*/ 381000 w 1219200"/>
              <a:gd name="connsiteY9" fmla="*/ 685800 h 3337560"/>
              <a:gd name="connsiteX10" fmla="*/ 487680 w 1219200"/>
              <a:gd name="connsiteY10" fmla="*/ 944880 h 3337560"/>
              <a:gd name="connsiteX11" fmla="*/ 472440 w 1219200"/>
              <a:gd name="connsiteY11" fmla="*/ 944880 h 3337560"/>
              <a:gd name="connsiteX12" fmla="*/ 670560 w 1219200"/>
              <a:gd name="connsiteY12" fmla="*/ 1158240 h 3337560"/>
              <a:gd name="connsiteX13" fmla="*/ 1219200 w 1219200"/>
              <a:gd name="connsiteY13" fmla="*/ 853440 h 3337560"/>
              <a:gd name="connsiteX14" fmla="*/ 1203960 w 1219200"/>
              <a:gd name="connsiteY14" fmla="*/ 960120 h 3337560"/>
              <a:gd name="connsiteX15" fmla="*/ 914400 w 1219200"/>
              <a:gd name="connsiteY15" fmla="*/ 1463040 h 3337560"/>
              <a:gd name="connsiteX16" fmla="*/ 1112520 w 1219200"/>
              <a:gd name="connsiteY16" fmla="*/ 1752600 h 3337560"/>
              <a:gd name="connsiteX17" fmla="*/ 1112520 w 1219200"/>
              <a:gd name="connsiteY17" fmla="*/ 1752600 h 3337560"/>
              <a:gd name="connsiteX18" fmla="*/ 883920 w 1219200"/>
              <a:gd name="connsiteY18" fmla="*/ 2026920 h 3337560"/>
              <a:gd name="connsiteX19" fmla="*/ 1066800 w 1219200"/>
              <a:gd name="connsiteY19" fmla="*/ 2179320 h 3337560"/>
              <a:gd name="connsiteX0" fmla="*/ 1066800 w 1219200"/>
              <a:gd name="connsiteY0" fmla="*/ 2179320 h 3337560"/>
              <a:gd name="connsiteX1" fmla="*/ 1066800 w 1219200"/>
              <a:gd name="connsiteY1" fmla="*/ 3337560 h 3337560"/>
              <a:gd name="connsiteX2" fmla="*/ 0 w 1219200"/>
              <a:gd name="connsiteY2" fmla="*/ 3307080 h 3337560"/>
              <a:gd name="connsiteX3" fmla="*/ 45720 w 1219200"/>
              <a:gd name="connsiteY3" fmla="*/ 914400 h 3337560"/>
              <a:gd name="connsiteX4" fmla="*/ 91440 w 1219200"/>
              <a:gd name="connsiteY4" fmla="*/ 548640 h 3337560"/>
              <a:gd name="connsiteX5" fmla="*/ 182880 w 1219200"/>
              <a:gd name="connsiteY5" fmla="*/ 701040 h 3337560"/>
              <a:gd name="connsiteX6" fmla="*/ 152400 w 1219200"/>
              <a:gd name="connsiteY6" fmla="*/ 0 h 3337560"/>
              <a:gd name="connsiteX7" fmla="*/ 335280 w 1219200"/>
              <a:gd name="connsiteY7" fmla="*/ 655320 h 3337560"/>
              <a:gd name="connsiteX8" fmla="*/ 396240 w 1219200"/>
              <a:gd name="connsiteY8" fmla="*/ 685800 h 3337560"/>
              <a:gd name="connsiteX9" fmla="*/ 381000 w 1219200"/>
              <a:gd name="connsiteY9" fmla="*/ 685800 h 3337560"/>
              <a:gd name="connsiteX10" fmla="*/ 487680 w 1219200"/>
              <a:gd name="connsiteY10" fmla="*/ 944880 h 3337560"/>
              <a:gd name="connsiteX11" fmla="*/ 472440 w 1219200"/>
              <a:gd name="connsiteY11" fmla="*/ 944880 h 3337560"/>
              <a:gd name="connsiteX12" fmla="*/ 670560 w 1219200"/>
              <a:gd name="connsiteY12" fmla="*/ 1158240 h 3337560"/>
              <a:gd name="connsiteX13" fmla="*/ 1219200 w 1219200"/>
              <a:gd name="connsiteY13" fmla="*/ 853440 h 3337560"/>
              <a:gd name="connsiteX14" fmla="*/ 1203960 w 1219200"/>
              <a:gd name="connsiteY14" fmla="*/ 960120 h 3337560"/>
              <a:gd name="connsiteX15" fmla="*/ 914400 w 1219200"/>
              <a:gd name="connsiteY15" fmla="*/ 1463040 h 3337560"/>
              <a:gd name="connsiteX16" fmla="*/ 1112520 w 1219200"/>
              <a:gd name="connsiteY16" fmla="*/ 1752600 h 3337560"/>
              <a:gd name="connsiteX17" fmla="*/ 1112520 w 1219200"/>
              <a:gd name="connsiteY17" fmla="*/ 1752600 h 3337560"/>
              <a:gd name="connsiteX18" fmla="*/ 1051560 w 1219200"/>
              <a:gd name="connsiteY18" fmla="*/ 1950720 h 3337560"/>
              <a:gd name="connsiteX19" fmla="*/ 1066800 w 1219200"/>
              <a:gd name="connsiteY19" fmla="*/ 2179320 h 3337560"/>
              <a:gd name="connsiteX0" fmla="*/ 1066800 w 1219200"/>
              <a:gd name="connsiteY0" fmla="*/ 2179320 h 3337560"/>
              <a:gd name="connsiteX1" fmla="*/ 1066800 w 1219200"/>
              <a:gd name="connsiteY1" fmla="*/ 3337560 h 3337560"/>
              <a:gd name="connsiteX2" fmla="*/ 0 w 1219200"/>
              <a:gd name="connsiteY2" fmla="*/ 3307080 h 3337560"/>
              <a:gd name="connsiteX3" fmla="*/ 45720 w 1219200"/>
              <a:gd name="connsiteY3" fmla="*/ 914400 h 3337560"/>
              <a:gd name="connsiteX4" fmla="*/ 91440 w 1219200"/>
              <a:gd name="connsiteY4" fmla="*/ 548640 h 3337560"/>
              <a:gd name="connsiteX5" fmla="*/ 182880 w 1219200"/>
              <a:gd name="connsiteY5" fmla="*/ 701040 h 3337560"/>
              <a:gd name="connsiteX6" fmla="*/ 152400 w 1219200"/>
              <a:gd name="connsiteY6" fmla="*/ 0 h 3337560"/>
              <a:gd name="connsiteX7" fmla="*/ 335280 w 1219200"/>
              <a:gd name="connsiteY7" fmla="*/ 655320 h 3337560"/>
              <a:gd name="connsiteX8" fmla="*/ 396240 w 1219200"/>
              <a:gd name="connsiteY8" fmla="*/ 685800 h 3337560"/>
              <a:gd name="connsiteX9" fmla="*/ 381000 w 1219200"/>
              <a:gd name="connsiteY9" fmla="*/ 685800 h 3337560"/>
              <a:gd name="connsiteX10" fmla="*/ 487680 w 1219200"/>
              <a:gd name="connsiteY10" fmla="*/ 944880 h 3337560"/>
              <a:gd name="connsiteX11" fmla="*/ 472440 w 1219200"/>
              <a:gd name="connsiteY11" fmla="*/ 944880 h 3337560"/>
              <a:gd name="connsiteX12" fmla="*/ 670560 w 1219200"/>
              <a:gd name="connsiteY12" fmla="*/ 1158240 h 3337560"/>
              <a:gd name="connsiteX13" fmla="*/ 1219200 w 1219200"/>
              <a:gd name="connsiteY13" fmla="*/ 853440 h 3337560"/>
              <a:gd name="connsiteX14" fmla="*/ 1203960 w 1219200"/>
              <a:gd name="connsiteY14" fmla="*/ 960120 h 3337560"/>
              <a:gd name="connsiteX15" fmla="*/ 914400 w 1219200"/>
              <a:gd name="connsiteY15" fmla="*/ 1463040 h 3337560"/>
              <a:gd name="connsiteX16" fmla="*/ 1112520 w 1219200"/>
              <a:gd name="connsiteY16" fmla="*/ 1752600 h 3337560"/>
              <a:gd name="connsiteX17" fmla="*/ 1082040 w 1219200"/>
              <a:gd name="connsiteY17" fmla="*/ 1676400 h 3337560"/>
              <a:gd name="connsiteX18" fmla="*/ 1051560 w 1219200"/>
              <a:gd name="connsiteY18" fmla="*/ 1950720 h 3337560"/>
              <a:gd name="connsiteX19" fmla="*/ 1066800 w 1219200"/>
              <a:gd name="connsiteY19" fmla="*/ 217932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 h="3337560">
                <a:moveTo>
                  <a:pt x="1066800" y="2179320"/>
                </a:moveTo>
                <a:lnTo>
                  <a:pt x="1066800" y="3337560"/>
                </a:lnTo>
                <a:lnTo>
                  <a:pt x="0" y="3307080"/>
                </a:lnTo>
                <a:lnTo>
                  <a:pt x="45720" y="914400"/>
                </a:lnTo>
                <a:lnTo>
                  <a:pt x="91440" y="548640"/>
                </a:lnTo>
                <a:lnTo>
                  <a:pt x="182880" y="701040"/>
                </a:lnTo>
                <a:lnTo>
                  <a:pt x="152400" y="0"/>
                </a:lnTo>
                <a:lnTo>
                  <a:pt x="335280" y="655320"/>
                </a:lnTo>
                <a:lnTo>
                  <a:pt x="396240" y="685800"/>
                </a:lnTo>
                <a:lnTo>
                  <a:pt x="381000" y="685800"/>
                </a:lnTo>
                <a:lnTo>
                  <a:pt x="487680" y="944880"/>
                </a:lnTo>
                <a:lnTo>
                  <a:pt x="472440" y="944880"/>
                </a:lnTo>
                <a:lnTo>
                  <a:pt x="670560" y="1158240"/>
                </a:lnTo>
                <a:lnTo>
                  <a:pt x="1219200" y="853440"/>
                </a:lnTo>
                <a:lnTo>
                  <a:pt x="1203960" y="960120"/>
                </a:lnTo>
                <a:lnTo>
                  <a:pt x="914400" y="1463040"/>
                </a:lnTo>
                <a:lnTo>
                  <a:pt x="1112520" y="1752600"/>
                </a:lnTo>
                <a:lnTo>
                  <a:pt x="1082040" y="1676400"/>
                </a:lnTo>
                <a:lnTo>
                  <a:pt x="1051560" y="1950720"/>
                </a:lnTo>
                <a:lnTo>
                  <a:pt x="1066800" y="217932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CFB4A6A8-9021-3B47-8091-7C8E3EB924EB}"/>
              </a:ext>
            </a:extLst>
          </p:cNvPr>
          <p:cNvSpPr txBox="1"/>
          <p:nvPr/>
        </p:nvSpPr>
        <p:spPr>
          <a:xfrm>
            <a:off x="6207013" y="4648200"/>
            <a:ext cx="1188720" cy="923330"/>
          </a:xfrm>
          <a:prstGeom prst="rect">
            <a:avLst/>
          </a:prstGeom>
          <a:noFill/>
        </p:spPr>
        <p:txBody>
          <a:bodyPr wrap="square" rtlCol="0">
            <a:spAutoFit/>
          </a:bodyPr>
          <a:lstStyle/>
          <a:p>
            <a:r>
              <a:rPr lang="en-US" dirty="0"/>
              <a:t>ICE CAP</a:t>
            </a:r>
          </a:p>
          <a:p>
            <a:r>
              <a:rPr lang="en-US" dirty="0"/>
              <a:t>(now melted)</a:t>
            </a:r>
          </a:p>
        </p:txBody>
      </p:sp>
      <p:sp>
        <p:nvSpPr>
          <p:cNvPr id="35" name="TextBox 34">
            <a:extLst>
              <a:ext uri="{FF2B5EF4-FFF2-40B4-BE49-F238E27FC236}">
                <a16:creationId xmlns:a16="http://schemas.microsoft.com/office/drawing/2014/main" id="{4D22F4C6-5FFF-984E-87FB-A06615827124}"/>
              </a:ext>
            </a:extLst>
          </p:cNvPr>
          <p:cNvSpPr txBox="1"/>
          <p:nvPr/>
        </p:nvSpPr>
        <p:spPr>
          <a:xfrm>
            <a:off x="10596741" y="5292774"/>
            <a:ext cx="1188720" cy="369332"/>
          </a:xfrm>
          <a:prstGeom prst="rect">
            <a:avLst/>
          </a:prstGeom>
          <a:noFill/>
        </p:spPr>
        <p:txBody>
          <a:bodyPr wrap="square" rtlCol="0">
            <a:spAutoFit/>
          </a:bodyPr>
          <a:lstStyle/>
          <a:p>
            <a:r>
              <a:rPr lang="en-US" dirty="0">
                <a:solidFill>
                  <a:schemeClr val="bg1"/>
                </a:solidFill>
              </a:rPr>
              <a:t>LAND</a:t>
            </a:r>
          </a:p>
        </p:txBody>
      </p:sp>
      <p:sp>
        <p:nvSpPr>
          <p:cNvPr id="36" name="TextBox 35">
            <a:extLst>
              <a:ext uri="{FF2B5EF4-FFF2-40B4-BE49-F238E27FC236}">
                <a16:creationId xmlns:a16="http://schemas.microsoft.com/office/drawing/2014/main" id="{412988A4-B5B1-6542-BDBE-28B355F599FD}"/>
              </a:ext>
            </a:extLst>
          </p:cNvPr>
          <p:cNvSpPr txBox="1"/>
          <p:nvPr/>
        </p:nvSpPr>
        <p:spPr>
          <a:xfrm>
            <a:off x="8440884" y="5618724"/>
            <a:ext cx="1188720" cy="369332"/>
          </a:xfrm>
          <a:prstGeom prst="rect">
            <a:avLst/>
          </a:prstGeom>
          <a:noFill/>
        </p:spPr>
        <p:txBody>
          <a:bodyPr wrap="square" rtlCol="0">
            <a:spAutoFit/>
          </a:bodyPr>
          <a:lstStyle/>
          <a:p>
            <a:r>
              <a:rPr lang="en-US" dirty="0"/>
              <a:t>SEA </a:t>
            </a:r>
          </a:p>
        </p:txBody>
      </p:sp>
      <p:sp>
        <p:nvSpPr>
          <p:cNvPr id="37" name="Rectangle 36">
            <a:extLst>
              <a:ext uri="{FF2B5EF4-FFF2-40B4-BE49-F238E27FC236}">
                <a16:creationId xmlns:a16="http://schemas.microsoft.com/office/drawing/2014/main" id="{B3854005-615E-E747-B6E9-8E6D58F8FD40}"/>
              </a:ext>
            </a:extLst>
          </p:cNvPr>
          <p:cNvSpPr/>
          <p:nvPr/>
        </p:nvSpPr>
        <p:spPr>
          <a:xfrm>
            <a:off x="7229665" y="4780659"/>
            <a:ext cx="3978435" cy="424934"/>
          </a:xfrm>
          <a:prstGeom prst="rect">
            <a:avLst/>
          </a:prstGeom>
          <a:solidFill>
            <a:schemeClr val="accent1">
              <a:lumMod val="40000"/>
              <a:lumOff val="60000"/>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9" name="Straight Arrow Connector 28">
            <a:extLst>
              <a:ext uri="{FF2B5EF4-FFF2-40B4-BE49-F238E27FC236}">
                <a16:creationId xmlns:a16="http://schemas.microsoft.com/office/drawing/2014/main" id="{49054B6C-102E-7E40-92CD-51AFF4B9389B}"/>
              </a:ext>
            </a:extLst>
          </p:cNvPr>
          <p:cNvCxnSpPr/>
          <p:nvPr/>
        </p:nvCxnSpPr>
        <p:spPr>
          <a:xfrm>
            <a:off x="8036414" y="4558547"/>
            <a:ext cx="0" cy="69925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9696F25D-BA6A-1E42-B5BB-5BF1ED6D6485}"/>
              </a:ext>
            </a:extLst>
          </p:cNvPr>
          <p:cNvSpPr txBox="1"/>
          <p:nvPr/>
        </p:nvSpPr>
        <p:spPr>
          <a:xfrm>
            <a:off x="9018991" y="3429000"/>
            <a:ext cx="1219193" cy="646331"/>
          </a:xfrm>
          <a:prstGeom prst="rect">
            <a:avLst/>
          </a:prstGeom>
          <a:noFill/>
        </p:spPr>
        <p:txBody>
          <a:bodyPr wrap="square" rtlCol="0">
            <a:spAutoFit/>
          </a:bodyPr>
          <a:lstStyle/>
          <a:p>
            <a:r>
              <a:rPr lang="en-US" dirty="0"/>
              <a:t>New </a:t>
            </a:r>
          </a:p>
          <a:p>
            <a:r>
              <a:rPr lang="en-US" dirty="0"/>
              <a:t>sea-level</a:t>
            </a:r>
          </a:p>
        </p:txBody>
      </p:sp>
      <p:cxnSp>
        <p:nvCxnSpPr>
          <p:cNvPr id="39" name="Straight Arrow Connector 38">
            <a:extLst>
              <a:ext uri="{FF2B5EF4-FFF2-40B4-BE49-F238E27FC236}">
                <a16:creationId xmlns:a16="http://schemas.microsoft.com/office/drawing/2014/main" id="{34E3B009-0FD3-9E45-95E3-8F2EB57EFFFE}"/>
              </a:ext>
            </a:extLst>
          </p:cNvPr>
          <p:cNvCxnSpPr/>
          <p:nvPr/>
        </p:nvCxnSpPr>
        <p:spPr>
          <a:xfrm>
            <a:off x="9396073" y="4116588"/>
            <a:ext cx="0" cy="69925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1" name="Freeform 40">
            <a:extLst>
              <a:ext uri="{FF2B5EF4-FFF2-40B4-BE49-F238E27FC236}">
                <a16:creationId xmlns:a16="http://schemas.microsoft.com/office/drawing/2014/main" id="{CBAF2FDC-8627-EB44-AFB9-6D1C2E024D66}"/>
              </a:ext>
            </a:extLst>
          </p:cNvPr>
          <p:cNvSpPr/>
          <p:nvPr/>
        </p:nvSpPr>
        <p:spPr>
          <a:xfrm>
            <a:off x="4270282" y="4102238"/>
            <a:ext cx="1630390" cy="2298561"/>
          </a:xfrm>
          <a:custGeom>
            <a:avLst/>
            <a:gdLst>
              <a:gd name="connsiteX0" fmla="*/ 0 w 1661160"/>
              <a:gd name="connsiteY0" fmla="*/ 2255520 h 2286000"/>
              <a:gd name="connsiteX1" fmla="*/ 0 w 1661160"/>
              <a:gd name="connsiteY1" fmla="*/ 1143000 h 2286000"/>
              <a:gd name="connsiteX2" fmla="*/ 990600 w 1661160"/>
              <a:gd name="connsiteY2" fmla="*/ 701040 h 2286000"/>
              <a:gd name="connsiteX3" fmla="*/ 1066800 w 1661160"/>
              <a:gd name="connsiteY3" fmla="*/ 350520 h 2286000"/>
              <a:gd name="connsiteX4" fmla="*/ 1234440 w 1661160"/>
              <a:gd name="connsiteY4" fmla="*/ 167640 h 2286000"/>
              <a:gd name="connsiteX5" fmla="*/ 1234440 w 1661160"/>
              <a:gd name="connsiteY5" fmla="*/ 167640 h 2286000"/>
              <a:gd name="connsiteX6" fmla="*/ 1661160 w 1661160"/>
              <a:gd name="connsiteY6" fmla="*/ 0 h 2286000"/>
              <a:gd name="connsiteX7" fmla="*/ 1661160 w 1661160"/>
              <a:gd name="connsiteY7" fmla="*/ 2286000 h 2286000"/>
              <a:gd name="connsiteX8" fmla="*/ 0 w 1661160"/>
              <a:gd name="connsiteY8" fmla="*/ 225552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1160" h="2286000">
                <a:moveTo>
                  <a:pt x="0" y="2255520"/>
                </a:moveTo>
                <a:lnTo>
                  <a:pt x="0" y="1143000"/>
                </a:lnTo>
                <a:lnTo>
                  <a:pt x="990600" y="701040"/>
                </a:lnTo>
                <a:lnTo>
                  <a:pt x="1066800" y="350520"/>
                </a:lnTo>
                <a:lnTo>
                  <a:pt x="1234440" y="167640"/>
                </a:lnTo>
                <a:lnTo>
                  <a:pt x="1234440" y="167640"/>
                </a:lnTo>
                <a:lnTo>
                  <a:pt x="1661160" y="0"/>
                </a:lnTo>
                <a:lnTo>
                  <a:pt x="1661160" y="2286000"/>
                </a:lnTo>
                <a:lnTo>
                  <a:pt x="0" y="2255520"/>
                </a:lnTo>
                <a:close/>
              </a:path>
            </a:pathLst>
          </a:cu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41">
            <a:extLst>
              <a:ext uri="{FF2B5EF4-FFF2-40B4-BE49-F238E27FC236}">
                <a16:creationId xmlns:a16="http://schemas.microsoft.com/office/drawing/2014/main" id="{29FEE337-1B06-F14D-B9A6-CEF325F95EDB}"/>
              </a:ext>
            </a:extLst>
          </p:cNvPr>
          <p:cNvSpPr/>
          <p:nvPr/>
        </p:nvSpPr>
        <p:spPr>
          <a:xfrm>
            <a:off x="10115017" y="4097302"/>
            <a:ext cx="1676402" cy="2286000"/>
          </a:xfrm>
          <a:custGeom>
            <a:avLst/>
            <a:gdLst>
              <a:gd name="connsiteX0" fmla="*/ 0 w 1661160"/>
              <a:gd name="connsiteY0" fmla="*/ 2255520 h 2286000"/>
              <a:gd name="connsiteX1" fmla="*/ 0 w 1661160"/>
              <a:gd name="connsiteY1" fmla="*/ 1143000 h 2286000"/>
              <a:gd name="connsiteX2" fmla="*/ 990600 w 1661160"/>
              <a:gd name="connsiteY2" fmla="*/ 701040 h 2286000"/>
              <a:gd name="connsiteX3" fmla="*/ 1066800 w 1661160"/>
              <a:gd name="connsiteY3" fmla="*/ 350520 h 2286000"/>
              <a:gd name="connsiteX4" fmla="*/ 1234440 w 1661160"/>
              <a:gd name="connsiteY4" fmla="*/ 167640 h 2286000"/>
              <a:gd name="connsiteX5" fmla="*/ 1234440 w 1661160"/>
              <a:gd name="connsiteY5" fmla="*/ 167640 h 2286000"/>
              <a:gd name="connsiteX6" fmla="*/ 1661160 w 1661160"/>
              <a:gd name="connsiteY6" fmla="*/ 0 h 2286000"/>
              <a:gd name="connsiteX7" fmla="*/ 1661160 w 1661160"/>
              <a:gd name="connsiteY7" fmla="*/ 2286000 h 2286000"/>
              <a:gd name="connsiteX8" fmla="*/ 0 w 1661160"/>
              <a:gd name="connsiteY8" fmla="*/ 225552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1160" h="2286000">
                <a:moveTo>
                  <a:pt x="0" y="2255520"/>
                </a:moveTo>
                <a:lnTo>
                  <a:pt x="0" y="1143000"/>
                </a:lnTo>
                <a:lnTo>
                  <a:pt x="990600" y="701040"/>
                </a:lnTo>
                <a:lnTo>
                  <a:pt x="1066800" y="350520"/>
                </a:lnTo>
                <a:lnTo>
                  <a:pt x="1234440" y="167640"/>
                </a:lnTo>
                <a:lnTo>
                  <a:pt x="1234440" y="167640"/>
                </a:lnTo>
                <a:lnTo>
                  <a:pt x="1661160" y="0"/>
                </a:lnTo>
                <a:lnTo>
                  <a:pt x="1661160" y="2286000"/>
                </a:lnTo>
                <a:lnTo>
                  <a:pt x="0" y="2255520"/>
                </a:lnTo>
                <a:close/>
              </a:path>
            </a:pathLst>
          </a:cu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A1AABBBB-2B39-4848-8F70-114EAAE99E82}"/>
              </a:ext>
            </a:extLst>
          </p:cNvPr>
          <p:cNvSpPr txBox="1"/>
          <p:nvPr/>
        </p:nvSpPr>
        <p:spPr>
          <a:xfrm>
            <a:off x="4861563" y="5459968"/>
            <a:ext cx="1188720" cy="369332"/>
          </a:xfrm>
          <a:prstGeom prst="rect">
            <a:avLst/>
          </a:prstGeom>
          <a:noFill/>
        </p:spPr>
        <p:txBody>
          <a:bodyPr wrap="square" rtlCol="0">
            <a:spAutoFit/>
          </a:bodyPr>
          <a:lstStyle/>
          <a:p>
            <a:r>
              <a:rPr lang="en-US" dirty="0">
                <a:solidFill>
                  <a:schemeClr val="bg1"/>
                </a:solidFill>
              </a:rPr>
              <a:t>LAND</a:t>
            </a:r>
          </a:p>
        </p:txBody>
      </p:sp>
      <p:sp>
        <p:nvSpPr>
          <p:cNvPr id="43" name="TextBox 42">
            <a:extLst>
              <a:ext uri="{FF2B5EF4-FFF2-40B4-BE49-F238E27FC236}">
                <a16:creationId xmlns:a16="http://schemas.microsoft.com/office/drawing/2014/main" id="{78F8C05D-3FB5-8249-9607-D095A5CC276A}"/>
              </a:ext>
            </a:extLst>
          </p:cNvPr>
          <p:cNvSpPr txBox="1"/>
          <p:nvPr/>
        </p:nvSpPr>
        <p:spPr>
          <a:xfrm>
            <a:off x="10854992" y="5442466"/>
            <a:ext cx="1188720" cy="369332"/>
          </a:xfrm>
          <a:prstGeom prst="rect">
            <a:avLst/>
          </a:prstGeom>
          <a:noFill/>
        </p:spPr>
        <p:txBody>
          <a:bodyPr wrap="square" rtlCol="0">
            <a:spAutoFit/>
          </a:bodyPr>
          <a:lstStyle/>
          <a:p>
            <a:r>
              <a:rPr lang="en-US" dirty="0">
                <a:solidFill>
                  <a:schemeClr val="bg1"/>
                </a:solidFill>
              </a:rPr>
              <a:t>LAND</a:t>
            </a:r>
          </a:p>
        </p:txBody>
      </p:sp>
      <p:cxnSp>
        <p:nvCxnSpPr>
          <p:cNvPr id="45" name="Straight Arrow Connector 44">
            <a:extLst>
              <a:ext uri="{FF2B5EF4-FFF2-40B4-BE49-F238E27FC236}">
                <a16:creationId xmlns:a16="http://schemas.microsoft.com/office/drawing/2014/main" id="{685F5791-A9D0-3F40-AD5E-7541A89C2666}"/>
              </a:ext>
            </a:extLst>
          </p:cNvPr>
          <p:cNvCxnSpPr>
            <a:cxnSpLocks/>
          </p:cNvCxnSpPr>
          <p:nvPr/>
        </p:nvCxnSpPr>
        <p:spPr>
          <a:xfrm flipH="1">
            <a:off x="10596741" y="3945821"/>
            <a:ext cx="387595" cy="111653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9558724D-7AD4-854A-8ED1-3E76E93A210D}"/>
              </a:ext>
            </a:extLst>
          </p:cNvPr>
          <p:cNvSpPr txBox="1"/>
          <p:nvPr/>
        </p:nvSpPr>
        <p:spPr>
          <a:xfrm>
            <a:off x="10560495" y="3339375"/>
            <a:ext cx="1772781" cy="646331"/>
          </a:xfrm>
          <a:prstGeom prst="rect">
            <a:avLst/>
          </a:prstGeom>
          <a:noFill/>
        </p:spPr>
        <p:txBody>
          <a:bodyPr wrap="square" rtlCol="0">
            <a:spAutoFit/>
          </a:bodyPr>
          <a:lstStyle/>
          <a:p>
            <a:r>
              <a:rPr lang="en-US" dirty="0"/>
              <a:t>Land now flooded</a:t>
            </a:r>
          </a:p>
        </p:txBody>
      </p:sp>
    </p:spTree>
    <p:extLst>
      <p:ext uri="{BB962C8B-B14F-4D97-AF65-F5344CB8AC3E}">
        <p14:creationId xmlns:p14="http://schemas.microsoft.com/office/powerpoint/2010/main" val="1753837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1000"/>
                                        <p:tgtEl>
                                          <p:spTgt spid="2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linds(horizontal)">
                                      <p:cBhvr>
                                        <p:cTn id="10" dur="1000"/>
                                        <p:tgtEl>
                                          <p:spTgt spid="1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blinds(horizontal)">
                                      <p:cBhvr>
                                        <p:cTn id="13" dur="1000"/>
                                        <p:tgtEl>
                                          <p:spTgt spid="27"/>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blinds(horizontal)">
                                      <p:cBhvr>
                                        <p:cTn id="16" dur="1000"/>
                                        <p:tgtEl>
                                          <p:spTgt spid="23"/>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blinds(horizontal)">
                                      <p:cBhvr>
                                        <p:cTn id="19" dur="1000"/>
                                        <p:tgtEl>
                                          <p:spTgt spid="26"/>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blinds(horizontal)">
                                      <p:cBhvr>
                                        <p:cTn id="22" dur="1000"/>
                                        <p:tgtEl>
                                          <p:spTgt spid="41"/>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linds(horizontal)">
                                      <p:cBhvr>
                                        <p:cTn id="25" dur="10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circle(in)">
                                      <p:cBhvr>
                                        <p:cTn id="30" dur="500"/>
                                        <p:tgtEl>
                                          <p:spTgt spid="19"/>
                                        </p:tgtEl>
                                      </p:cBhvr>
                                    </p:animEffect>
                                  </p:childTnLst>
                                </p:cTn>
                              </p:par>
                              <p:par>
                                <p:cTn id="31" presetID="6" presetClass="entr" presetSubtype="16"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circle(in)">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8"/>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33"/>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34"/>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31"/>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42"/>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43"/>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1" nodeType="clickEffect">
                                  <p:stCondLst>
                                    <p:cond delay="0"/>
                                  </p:stCondLst>
                                  <p:childTnLst>
                                    <p:set>
                                      <p:cBhvr>
                                        <p:cTn id="65" dur="1" fill="hold">
                                          <p:stCondLst>
                                            <p:cond delay="0"/>
                                          </p:stCondLst>
                                        </p:cTn>
                                        <p:tgtEl>
                                          <p:spTgt spid="37"/>
                                        </p:tgtEl>
                                        <p:attrNameLst>
                                          <p:attrName>style.visibility</p:attrName>
                                        </p:attrNameLst>
                                      </p:cBhvr>
                                      <p:to>
                                        <p:strVal val="visible"/>
                                      </p:to>
                                    </p:set>
                                    <p:animEffect transition="in" filter="wipe(down)">
                                      <p:cBhvr>
                                        <p:cTn id="66" dur="2500"/>
                                        <p:tgtEl>
                                          <p:spTgt spid="37"/>
                                        </p:tgtEl>
                                      </p:cBhvr>
                                    </p:animEffect>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38"/>
                                        </p:tgtEl>
                                        <p:attrNameLst>
                                          <p:attrName>style.visibility</p:attrName>
                                        </p:attrNameLst>
                                      </p:cBhvr>
                                      <p:to>
                                        <p:strVal val="visible"/>
                                      </p:to>
                                    </p:set>
                                    <p:animEffect transition="in" filter="fade">
                                      <p:cBhvr>
                                        <p:cTn id="71" dur="1000"/>
                                        <p:tgtEl>
                                          <p:spTgt spid="38"/>
                                        </p:tgtEl>
                                      </p:cBhvr>
                                    </p:animEffect>
                                    <p:anim calcmode="lin" valueType="num">
                                      <p:cBhvr>
                                        <p:cTn id="72" dur="1000" fill="hold"/>
                                        <p:tgtEl>
                                          <p:spTgt spid="38"/>
                                        </p:tgtEl>
                                        <p:attrNameLst>
                                          <p:attrName>ppt_x</p:attrName>
                                        </p:attrNameLst>
                                      </p:cBhvr>
                                      <p:tavLst>
                                        <p:tav tm="0">
                                          <p:val>
                                            <p:strVal val="#ppt_x"/>
                                          </p:val>
                                        </p:tav>
                                        <p:tav tm="100000">
                                          <p:val>
                                            <p:strVal val="#ppt_x"/>
                                          </p:val>
                                        </p:tav>
                                      </p:tavLst>
                                    </p:anim>
                                    <p:anim calcmode="lin" valueType="num">
                                      <p:cBhvr>
                                        <p:cTn id="73" dur="1000" fill="hold"/>
                                        <p:tgtEl>
                                          <p:spTgt spid="38"/>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nodeType="click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fade">
                                      <p:cBhvr>
                                        <p:cTn id="83" dur="1000"/>
                                        <p:tgtEl>
                                          <p:spTgt spid="45"/>
                                        </p:tgtEl>
                                      </p:cBhvr>
                                    </p:animEffect>
                                    <p:anim calcmode="lin" valueType="num">
                                      <p:cBhvr>
                                        <p:cTn id="84" dur="1000" fill="hold"/>
                                        <p:tgtEl>
                                          <p:spTgt spid="45"/>
                                        </p:tgtEl>
                                        <p:attrNameLst>
                                          <p:attrName>ppt_x</p:attrName>
                                        </p:attrNameLst>
                                      </p:cBhvr>
                                      <p:tavLst>
                                        <p:tav tm="0">
                                          <p:val>
                                            <p:strVal val="#ppt_x"/>
                                          </p:val>
                                        </p:tav>
                                        <p:tav tm="100000">
                                          <p:val>
                                            <p:strVal val="#ppt_x"/>
                                          </p:val>
                                        </p:tav>
                                      </p:tavLst>
                                    </p:anim>
                                    <p:anim calcmode="lin" valueType="num">
                                      <p:cBhvr>
                                        <p:cTn id="85" dur="1000" fill="hold"/>
                                        <p:tgtEl>
                                          <p:spTgt spid="45"/>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7"/>
                                        </p:tgtEl>
                                        <p:attrNameLst>
                                          <p:attrName>style.visibility</p:attrName>
                                        </p:attrNameLst>
                                      </p:cBhvr>
                                      <p:to>
                                        <p:strVal val="visible"/>
                                      </p:to>
                                    </p:set>
                                    <p:animEffect transition="in" filter="fade">
                                      <p:cBhvr>
                                        <p:cTn id="88" dur="1000"/>
                                        <p:tgtEl>
                                          <p:spTgt spid="47"/>
                                        </p:tgtEl>
                                      </p:cBhvr>
                                    </p:animEffect>
                                    <p:anim calcmode="lin" valueType="num">
                                      <p:cBhvr>
                                        <p:cTn id="89" dur="1000" fill="hold"/>
                                        <p:tgtEl>
                                          <p:spTgt spid="47"/>
                                        </p:tgtEl>
                                        <p:attrNameLst>
                                          <p:attrName>ppt_x</p:attrName>
                                        </p:attrNameLst>
                                      </p:cBhvr>
                                      <p:tavLst>
                                        <p:tav tm="0">
                                          <p:val>
                                            <p:strVal val="#ppt_x"/>
                                          </p:val>
                                        </p:tav>
                                        <p:tav tm="100000">
                                          <p:val>
                                            <p:strVal val="#ppt_x"/>
                                          </p:val>
                                        </p:tav>
                                      </p:tavLst>
                                    </p:anim>
                                    <p:anim calcmode="lin" valueType="num">
                                      <p:cBhvr>
                                        <p:cTn id="9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9" grpId="0"/>
      <p:bldP spid="23" grpId="0" animBg="1"/>
      <p:bldP spid="25" grpId="0" animBg="1"/>
      <p:bldP spid="13" grpId="0"/>
      <p:bldP spid="27" grpId="0"/>
      <p:bldP spid="28" grpId="0" animBg="1"/>
      <p:bldP spid="30" grpId="0"/>
      <p:bldP spid="31" grpId="0" animBg="1"/>
      <p:bldP spid="33" grpId="0" animBg="1"/>
      <p:bldP spid="34" grpId="0"/>
      <p:bldP spid="36" grpId="0"/>
      <p:bldP spid="37" grpId="1" animBg="1" autoUpdateAnimBg="0"/>
      <p:bldP spid="38" grpId="0"/>
      <p:bldP spid="41" grpId="0" animBg="1"/>
      <p:bldP spid="42" grpId="0" animBg="1"/>
      <p:bldP spid="26" grpId="0"/>
      <p:bldP spid="43" grpId="0"/>
      <p:bldP spid="4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4FBF474-897A-464B-8A4F-170533DF8B82}"/>
              </a:ext>
            </a:extLst>
          </p:cNvPr>
          <p:cNvSpPr txBox="1"/>
          <p:nvPr/>
        </p:nvSpPr>
        <p:spPr>
          <a:xfrm>
            <a:off x="696685" y="174171"/>
            <a:ext cx="9768115" cy="369332"/>
          </a:xfrm>
          <a:prstGeom prst="rect">
            <a:avLst/>
          </a:prstGeom>
          <a:noFill/>
        </p:spPr>
        <p:txBody>
          <a:bodyPr wrap="square" rtlCol="0">
            <a:spAutoFit/>
          </a:bodyPr>
          <a:lstStyle/>
          <a:p>
            <a:r>
              <a:rPr lang="en-US" dirty="0"/>
              <a:t>Before the ice caps melted</a:t>
            </a:r>
          </a:p>
        </p:txBody>
      </p:sp>
      <p:pic>
        <p:nvPicPr>
          <p:cNvPr id="8" name="Picture 7">
            <a:extLst>
              <a:ext uri="{FF2B5EF4-FFF2-40B4-BE49-F238E27FC236}">
                <a16:creationId xmlns:a16="http://schemas.microsoft.com/office/drawing/2014/main" id="{78F9513C-5427-EB49-A746-9A0BF8607C60}"/>
              </a:ext>
            </a:extLst>
          </p:cNvPr>
          <p:cNvPicPr>
            <a:picLocks noChangeAspect="1"/>
          </p:cNvPicPr>
          <p:nvPr/>
        </p:nvPicPr>
        <p:blipFill rotWithShape="1">
          <a:blip r:embed="rId2"/>
          <a:srcRect l="5295" t="4750" r="262" b="13125"/>
          <a:stretch/>
        </p:blipFill>
        <p:spPr>
          <a:xfrm>
            <a:off x="2998380" y="789217"/>
            <a:ext cx="6848661" cy="5894612"/>
          </a:xfrm>
          <a:prstGeom prst="rect">
            <a:avLst/>
          </a:prstGeom>
        </p:spPr>
      </p:pic>
      <p:sp>
        <p:nvSpPr>
          <p:cNvPr id="17" name="TextBox 16">
            <a:extLst>
              <a:ext uri="{FF2B5EF4-FFF2-40B4-BE49-F238E27FC236}">
                <a16:creationId xmlns:a16="http://schemas.microsoft.com/office/drawing/2014/main" id="{68BE34D1-E862-824F-A5E8-C0F5F877BED1}"/>
              </a:ext>
            </a:extLst>
          </p:cNvPr>
          <p:cNvSpPr txBox="1"/>
          <p:nvPr/>
        </p:nvSpPr>
        <p:spPr>
          <a:xfrm>
            <a:off x="6604000" y="3323771"/>
            <a:ext cx="1480457" cy="830997"/>
          </a:xfrm>
          <a:prstGeom prst="rect">
            <a:avLst/>
          </a:prstGeom>
          <a:noFill/>
        </p:spPr>
        <p:txBody>
          <a:bodyPr wrap="square" rtlCol="0">
            <a:spAutoFit/>
          </a:bodyPr>
          <a:lstStyle/>
          <a:p>
            <a:pPr algn="ctr"/>
            <a:r>
              <a:rPr lang="en-US" sz="2400" dirty="0"/>
              <a:t>COTENTIN</a:t>
            </a:r>
          </a:p>
          <a:p>
            <a:pPr algn="ctr"/>
            <a:r>
              <a:rPr lang="en-US" sz="2400" i="1" dirty="0">
                <a:solidFill>
                  <a:schemeClr val="bg1"/>
                </a:solidFill>
              </a:rPr>
              <a:t>(FRANCE)</a:t>
            </a:r>
          </a:p>
        </p:txBody>
      </p:sp>
    </p:spTree>
    <p:extLst>
      <p:ext uri="{BB962C8B-B14F-4D97-AF65-F5344CB8AC3E}">
        <p14:creationId xmlns:p14="http://schemas.microsoft.com/office/powerpoint/2010/main" val="2753208702"/>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4FBF474-897A-464B-8A4F-170533DF8B82}"/>
              </a:ext>
            </a:extLst>
          </p:cNvPr>
          <p:cNvSpPr txBox="1"/>
          <p:nvPr/>
        </p:nvSpPr>
        <p:spPr>
          <a:xfrm>
            <a:off x="696685" y="174171"/>
            <a:ext cx="9768115" cy="646331"/>
          </a:xfrm>
          <a:prstGeom prst="rect">
            <a:avLst/>
          </a:prstGeom>
          <a:noFill/>
        </p:spPr>
        <p:txBody>
          <a:bodyPr wrap="square" rtlCol="0">
            <a:spAutoFit/>
          </a:bodyPr>
          <a:lstStyle/>
          <a:p>
            <a:r>
              <a:rPr lang="en-US" dirty="0"/>
              <a:t>About nine and a half thousand years ago in 7500BC the sea level had risen considerably, however, the Channel Islands were all still part of  and we know as France</a:t>
            </a:r>
          </a:p>
        </p:txBody>
      </p:sp>
      <p:pic>
        <p:nvPicPr>
          <p:cNvPr id="8" name="Picture 7" descr="A picture containing map&#10;&#10;Description automatically generated">
            <a:extLst>
              <a:ext uri="{FF2B5EF4-FFF2-40B4-BE49-F238E27FC236}">
                <a16:creationId xmlns:a16="http://schemas.microsoft.com/office/drawing/2014/main" id="{78F9513C-5427-EB49-A746-9A0BF8607C60}"/>
              </a:ext>
            </a:extLst>
          </p:cNvPr>
          <p:cNvPicPr>
            <a:picLocks noChangeAspect="1"/>
          </p:cNvPicPr>
          <p:nvPr/>
        </p:nvPicPr>
        <p:blipFill rotWithShape="1">
          <a:blip r:embed="rId2"/>
          <a:srcRect t="5460" b="13578"/>
          <a:stretch/>
        </p:blipFill>
        <p:spPr>
          <a:xfrm>
            <a:off x="2749526" y="1009188"/>
            <a:ext cx="6338253" cy="6528781"/>
          </a:xfrm>
          <a:prstGeom prst="rect">
            <a:avLst/>
          </a:prstGeom>
        </p:spPr>
      </p:pic>
      <p:sp>
        <p:nvSpPr>
          <p:cNvPr id="9" name="Oval 8">
            <a:extLst>
              <a:ext uri="{FF2B5EF4-FFF2-40B4-BE49-F238E27FC236}">
                <a16:creationId xmlns:a16="http://schemas.microsoft.com/office/drawing/2014/main" id="{8C765752-08DE-694B-B964-59ECB6B0519D}"/>
              </a:ext>
            </a:extLst>
          </p:cNvPr>
          <p:cNvSpPr/>
          <p:nvPr/>
        </p:nvSpPr>
        <p:spPr>
          <a:xfrm>
            <a:off x="4786844" y="5201545"/>
            <a:ext cx="1449615" cy="614879"/>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D3768073-3876-0545-B613-09FC7CB6357C}"/>
              </a:ext>
            </a:extLst>
          </p:cNvPr>
          <p:cNvSpPr txBox="1"/>
          <p:nvPr/>
        </p:nvSpPr>
        <p:spPr>
          <a:xfrm>
            <a:off x="499370" y="5047320"/>
            <a:ext cx="1257300" cy="923330"/>
          </a:xfrm>
          <a:prstGeom prst="rect">
            <a:avLst/>
          </a:prstGeom>
          <a:noFill/>
        </p:spPr>
        <p:txBody>
          <a:bodyPr wrap="square" rtlCol="0">
            <a:spAutoFit/>
          </a:bodyPr>
          <a:lstStyle/>
          <a:p>
            <a:r>
              <a:rPr lang="en-US" dirty="0"/>
              <a:t>Area that became Jersey</a:t>
            </a:r>
          </a:p>
        </p:txBody>
      </p:sp>
      <p:sp>
        <p:nvSpPr>
          <p:cNvPr id="11" name="TextBox 10">
            <a:extLst>
              <a:ext uri="{FF2B5EF4-FFF2-40B4-BE49-F238E27FC236}">
                <a16:creationId xmlns:a16="http://schemas.microsoft.com/office/drawing/2014/main" id="{239D566A-FA80-B546-90FC-27D5850ECFF3}"/>
              </a:ext>
            </a:extLst>
          </p:cNvPr>
          <p:cNvSpPr txBox="1"/>
          <p:nvPr/>
        </p:nvSpPr>
        <p:spPr>
          <a:xfrm>
            <a:off x="345400" y="1128953"/>
            <a:ext cx="1907698" cy="923330"/>
          </a:xfrm>
          <a:prstGeom prst="rect">
            <a:avLst/>
          </a:prstGeom>
          <a:noFill/>
        </p:spPr>
        <p:txBody>
          <a:bodyPr wrap="square" rtlCol="0">
            <a:spAutoFit/>
          </a:bodyPr>
          <a:lstStyle/>
          <a:p>
            <a:r>
              <a:rPr lang="en-US" dirty="0"/>
              <a:t>Area that became Guernsey, Sark and Herm </a:t>
            </a:r>
          </a:p>
        </p:txBody>
      </p:sp>
      <p:cxnSp>
        <p:nvCxnSpPr>
          <p:cNvPr id="14" name="Straight Arrow Connector 13">
            <a:extLst>
              <a:ext uri="{FF2B5EF4-FFF2-40B4-BE49-F238E27FC236}">
                <a16:creationId xmlns:a16="http://schemas.microsoft.com/office/drawing/2014/main" id="{DB5D9D4F-95A8-3744-BBD1-E6AC6326F78A}"/>
              </a:ext>
            </a:extLst>
          </p:cNvPr>
          <p:cNvCxnSpPr>
            <a:cxnSpLocks/>
          </p:cNvCxnSpPr>
          <p:nvPr/>
        </p:nvCxnSpPr>
        <p:spPr>
          <a:xfrm flipV="1">
            <a:off x="1508810" y="5355771"/>
            <a:ext cx="3455076" cy="153214"/>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68BE34D1-E862-824F-A5E8-C0F5F877BED1}"/>
              </a:ext>
            </a:extLst>
          </p:cNvPr>
          <p:cNvSpPr txBox="1"/>
          <p:nvPr/>
        </p:nvSpPr>
        <p:spPr>
          <a:xfrm>
            <a:off x="6604000" y="3323771"/>
            <a:ext cx="1480457" cy="830997"/>
          </a:xfrm>
          <a:prstGeom prst="rect">
            <a:avLst/>
          </a:prstGeom>
          <a:noFill/>
        </p:spPr>
        <p:txBody>
          <a:bodyPr wrap="square" rtlCol="0">
            <a:spAutoFit/>
          </a:bodyPr>
          <a:lstStyle/>
          <a:p>
            <a:pPr algn="ctr"/>
            <a:r>
              <a:rPr lang="en-US" sz="2400" dirty="0"/>
              <a:t>COTENTIN</a:t>
            </a:r>
          </a:p>
          <a:p>
            <a:pPr algn="ctr"/>
            <a:r>
              <a:rPr lang="en-US" sz="2400" i="1" dirty="0">
                <a:solidFill>
                  <a:schemeClr val="bg1"/>
                </a:solidFill>
              </a:rPr>
              <a:t>(FRANCE)</a:t>
            </a:r>
          </a:p>
        </p:txBody>
      </p:sp>
      <p:sp>
        <p:nvSpPr>
          <p:cNvPr id="18" name="TextBox 17">
            <a:extLst>
              <a:ext uri="{FF2B5EF4-FFF2-40B4-BE49-F238E27FC236}">
                <a16:creationId xmlns:a16="http://schemas.microsoft.com/office/drawing/2014/main" id="{E9A45F11-4C42-A646-94B0-FA3EEC5C558F}"/>
              </a:ext>
            </a:extLst>
          </p:cNvPr>
          <p:cNvSpPr txBox="1"/>
          <p:nvPr/>
        </p:nvSpPr>
        <p:spPr>
          <a:xfrm>
            <a:off x="4963886" y="5355771"/>
            <a:ext cx="1131208" cy="276999"/>
          </a:xfrm>
          <a:prstGeom prst="rect">
            <a:avLst/>
          </a:prstGeom>
          <a:noFill/>
        </p:spPr>
        <p:txBody>
          <a:bodyPr wrap="square" rtlCol="0">
            <a:spAutoFit/>
          </a:bodyPr>
          <a:lstStyle/>
          <a:p>
            <a:r>
              <a:rPr lang="en-US" sz="1200" i="1" dirty="0"/>
              <a:t>High Ground</a:t>
            </a:r>
          </a:p>
        </p:txBody>
      </p:sp>
      <p:sp>
        <p:nvSpPr>
          <p:cNvPr id="19" name="TextBox 18">
            <a:extLst>
              <a:ext uri="{FF2B5EF4-FFF2-40B4-BE49-F238E27FC236}">
                <a16:creationId xmlns:a16="http://schemas.microsoft.com/office/drawing/2014/main" id="{B8C7B522-FB05-8441-846F-D700A272E027}"/>
              </a:ext>
            </a:extLst>
          </p:cNvPr>
          <p:cNvSpPr txBox="1"/>
          <p:nvPr/>
        </p:nvSpPr>
        <p:spPr>
          <a:xfrm>
            <a:off x="3511132" y="3152001"/>
            <a:ext cx="988296" cy="276999"/>
          </a:xfrm>
          <a:prstGeom prst="rect">
            <a:avLst/>
          </a:prstGeom>
          <a:noFill/>
        </p:spPr>
        <p:txBody>
          <a:bodyPr wrap="square" rtlCol="0">
            <a:spAutoFit/>
          </a:bodyPr>
          <a:lstStyle/>
          <a:p>
            <a:r>
              <a:rPr lang="en-US" sz="1200" i="1" dirty="0"/>
              <a:t>High Ground</a:t>
            </a:r>
          </a:p>
        </p:txBody>
      </p:sp>
      <p:cxnSp>
        <p:nvCxnSpPr>
          <p:cNvPr id="13" name="Straight Arrow Connector 12">
            <a:extLst>
              <a:ext uri="{FF2B5EF4-FFF2-40B4-BE49-F238E27FC236}">
                <a16:creationId xmlns:a16="http://schemas.microsoft.com/office/drawing/2014/main" id="{B5D1F351-A183-6B45-8CF5-21FA9668C604}"/>
              </a:ext>
            </a:extLst>
          </p:cNvPr>
          <p:cNvCxnSpPr/>
          <p:nvPr/>
        </p:nvCxnSpPr>
        <p:spPr>
          <a:xfrm>
            <a:off x="1654629" y="1930400"/>
            <a:ext cx="2177142" cy="1233714"/>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20FE22A0-5C1A-3B4E-B17B-11300AC3BE9D}"/>
              </a:ext>
            </a:extLst>
          </p:cNvPr>
          <p:cNvSpPr txBox="1"/>
          <p:nvPr/>
        </p:nvSpPr>
        <p:spPr>
          <a:xfrm>
            <a:off x="2743200" y="1139240"/>
            <a:ext cx="1611085" cy="461665"/>
          </a:xfrm>
          <a:prstGeom prst="rect">
            <a:avLst/>
          </a:prstGeom>
          <a:noFill/>
        </p:spPr>
        <p:txBody>
          <a:bodyPr wrap="square" rtlCol="0">
            <a:spAutoFit/>
          </a:bodyPr>
          <a:lstStyle/>
          <a:p>
            <a:r>
              <a:rPr lang="en-US" sz="2400" dirty="0"/>
              <a:t>7500 BC</a:t>
            </a:r>
          </a:p>
        </p:txBody>
      </p:sp>
    </p:spTree>
    <p:extLst>
      <p:ext uri="{BB962C8B-B14F-4D97-AF65-F5344CB8AC3E}">
        <p14:creationId xmlns:p14="http://schemas.microsoft.com/office/powerpoint/2010/main" val="670111879"/>
      </p:ext>
    </p:extLst>
  </p:cSld>
  <p:clrMapOvr>
    <a:masterClrMapping/>
  </p:clrMapOvr>
  <mc:AlternateContent xmlns:mc="http://schemas.openxmlformats.org/markup-compatibility/2006">
    <mc:Choice xmlns:p14="http://schemas.microsoft.com/office/powerpoint/2010/main" Requires="p14">
      <p:transition spd="slow" p14:dur="175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icon&#10;&#10;Description automatically generated">
            <a:extLst>
              <a:ext uri="{FF2B5EF4-FFF2-40B4-BE49-F238E27FC236}">
                <a16:creationId xmlns:a16="http://schemas.microsoft.com/office/drawing/2014/main" id="{70892884-8AAC-8147-859C-98FFA06BF78F}"/>
              </a:ext>
            </a:extLst>
          </p:cNvPr>
          <p:cNvPicPr>
            <a:picLocks noChangeAspect="1"/>
          </p:cNvPicPr>
          <p:nvPr/>
        </p:nvPicPr>
        <p:blipFill rotWithShape="1">
          <a:blip r:embed="rId2"/>
          <a:srcRect l="-794" t="-11964" r="794" b="31635"/>
          <a:stretch/>
        </p:blipFill>
        <p:spPr>
          <a:xfrm>
            <a:off x="2680838" y="130801"/>
            <a:ext cx="6234562" cy="6727199"/>
          </a:xfrm>
          <a:prstGeom prst="rect">
            <a:avLst/>
          </a:prstGeom>
        </p:spPr>
      </p:pic>
      <p:sp>
        <p:nvSpPr>
          <p:cNvPr id="4" name="TextBox 3">
            <a:extLst>
              <a:ext uri="{FF2B5EF4-FFF2-40B4-BE49-F238E27FC236}">
                <a16:creationId xmlns:a16="http://schemas.microsoft.com/office/drawing/2014/main" id="{14FBF474-897A-464B-8A4F-170533DF8B82}"/>
              </a:ext>
            </a:extLst>
          </p:cNvPr>
          <p:cNvSpPr txBox="1"/>
          <p:nvPr/>
        </p:nvSpPr>
        <p:spPr>
          <a:xfrm>
            <a:off x="696685" y="174171"/>
            <a:ext cx="9768115" cy="646331"/>
          </a:xfrm>
          <a:prstGeom prst="rect">
            <a:avLst/>
          </a:prstGeom>
          <a:noFill/>
        </p:spPr>
        <p:txBody>
          <a:bodyPr wrap="square" rtlCol="0">
            <a:spAutoFit/>
          </a:bodyPr>
          <a:lstStyle/>
          <a:p>
            <a:r>
              <a:rPr lang="en-US" dirty="0"/>
              <a:t>By 7000 BC (about 9000 years ago) the sea-level had risen further submerging more land and leading to the formation of Guernsey, Sark and Herm and </a:t>
            </a:r>
            <a:r>
              <a:rPr lang="en-US" dirty="0" err="1"/>
              <a:t>Alderney</a:t>
            </a:r>
            <a:r>
              <a:rPr lang="en-US" dirty="0"/>
              <a:t> further North </a:t>
            </a:r>
          </a:p>
        </p:txBody>
      </p:sp>
      <p:sp>
        <p:nvSpPr>
          <p:cNvPr id="9" name="Oval 8">
            <a:extLst>
              <a:ext uri="{FF2B5EF4-FFF2-40B4-BE49-F238E27FC236}">
                <a16:creationId xmlns:a16="http://schemas.microsoft.com/office/drawing/2014/main" id="{8C765752-08DE-694B-B964-59ECB6B0519D}"/>
              </a:ext>
            </a:extLst>
          </p:cNvPr>
          <p:cNvSpPr/>
          <p:nvPr/>
        </p:nvSpPr>
        <p:spPr>
          <a:xfrm>
            <a:off x="5328120" y="4904868"/>
            <a:ext cx="1290412" cy="551057"/>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3768073-3876-0545-B613-09FC7CB6357C}"/>
              </a:ext>
            </a:extLst>
          </p:cNvPr>
          <p:cNvSpPr txBox="1"/>
          <p:nvPr/>
        </p:nvSpPr>
        <p:spPr>
          <a:xfrm>
            <a:off x="499370" y="5047320"/>
            <a:ext cx="1257300" cy="923330"/>
          </a:xfrm>
          <a:prstGeom prst="rect">
            <a:avLst/>
          </a:prstGeom>
          <a:noFill/>
        </p:spPr>
        <p:txBody>
          <a:bodyPr wrap="square" rtlCol="0">
            <a:spAutoFit/>
          </a:bodyPr>
          <a:lstStyle/>
          <a:p>
            <a:r>
              <a:rPr lang="en-US"/>
              <a:t>Area that became Jersey</a:t>
            </a:r>
          </a:p>
        </p:txBody>
      </p:sp>
      <p:sp>
        <p:nvSpPr>
          <p:cNvPr id="11" name="TextBox 10">
            <a:extLst>
              <a:ext uri="{FF2B5EF4-FFF2-40B4-BE49-F238E27FC236}">
                <a16:creationId xmlns:a16="http://schemas.microsoft.com/office/drawing/2014/main" id="{239D566A-FA80-B546-90FC-27D5850ECFF3}"/>
              </a:ext>
            </a:extLst>
          </p:cNvPr>
          <p:cNvSpPr txBox="1"/>
          <p:nvPr/>
        </p:nvSpPr>
        <p:spPr>
          <a:xfrm>
            <a:off x="281704" y="3010812"/>
            <a:ext cx="2177142" cy="1200329"/>
          </a:xfrm>
          <a:prstGeom prst="rect">
            <a:avLst/>
          </a:prstGeom>
          <a:noFill/>
        </p:spPr>
        <p:txBody>
          <a:bodyPr wrap="square" rtlCol="0">
            <a:spAutoFit/>
          </a:bodyPr>
          <a:lstStyle/>
          <a:p>
            <a:r>
              <a:rPr lang="en-US"/>
              <a:t>Guernsey, Sark and Herm become islands surrounded by water</a:t>
            </a:r>
          </a:p>
        </p:txBody>
      </p:sp>
      <p:cxnSp>
        <p:nvCxnSpPr>
          <p:cNvPr id="14" name="Straight Arrow Connector 13">
            <a:extLst>
              <a:ext uri="{FF2B5EF4-FFF2-40B4-BE49-F238E27FC236}">
                <a16:creationId xmlns:a16="http://schemas.microsoft.com/office/drawing/2014/main" id="{DB5D9D4F-95A8-3744-BBD1-E6AC6326F78A}"/>
              </a:ext>
            </a:extLst>
          </p:cNvPr>
          <p:cNvCxnSpPr>
            <a:cxnSpLocks/>
          </p:cNvCxnSpPr>
          <p:nvPr/>
        </p:nvCxnSpPr>
        <p:spPr>
          <a:xfrm flipV="1">
            <a:off x="1508810" y="5217271"/>
            <a:ext cx="3819310" cy="291714"/>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68BE34D1-E862-824F-A5E8-C0F5F877BED1}"/>
              </a:ext>
            </a:extLst>
          </p:cNvPr>
          <p:cNvSpPr txBox="1"/>
          <p:nvPr/>
        </p:nvSpPr>
        <p:spPr>
          <a:xfrm>
            <a:off x="7248949" y="2779979"/>
            <a:ext cx="1480457" cy="830997"/>
          </a:xfrm>
          <a:prstGeom prst="rect">
            <a:avLst/>
          </a:prstGeom>
          <a:noFill/>
        </p:spPr>
        <p:txBody>
          <a:bodyPr wrap="square" rtlCol="0">
            <a:spAutoFit/>
          </a:bodyPr>
          <a:lstStyle/>
          <a:p>
            <a:pPr algn="ctr"/>
            <a:r>
              <a:rPr lang="en-US" sz="2400"/>
              <a:t>COTENTIN</a:t>
            </a:r>
          </a:p>
          <a:p>
            <a:pPr algn="ctr"/>
            <a:r>
              <a:rPr lang="en-US" sz="2400" i="1">
                <a:solidFill>
                  <a:schemeClr val="bg1"/>
                </a:solidFill>
              </a:rPr>
              <a:t>(FRANCE)</a:t>
            </a:r>
          </a:p>
        </p:txBody>
      </p:sp>
      <p:sp>
        <p:nvSpPr>
          <p:cNvPr id="18" name="TextBox 17">
            <a:extLst>
              <a:ext uri="{FF2B5EF4-FFF2-40B4-BE49-F238E27FC236}">
                <a16:creationId xmlns:a16="http://schemas.microsoft.com/office/drawing/2014/main" id="{E9A45F11-4C42-A646-94B0-FA3EEC5C558F}"/>
              </a:ext>
            </a:extLst>
          </p:cNvPr>
          <p:cNvSpPr txBox="1"/>
          <p:nvPr/>
        </p:nvSpPr>
        <p:spPr>
          <a:xfrm>
            <a:off x="5487324" y="5078772"/>
            <a:ext cx="1131208" cy="276999"/>
          </a:xfrm>
          <a:prstGeom prst="rect">
            <a:avLst/>
          </a:prstGeom>
          <a:noFill/>
        </p:spPr>
        <p:txBody>
          <a:bodyPr wrap="square" rtlCol="0">
            <a:spAutoFit/>
          </a:bodyPr>
          <a:lstStyle/>
          <a:p>
            <a:r>
              <a:rPr lang="en-US" sz="1200" i="1"/>
              <a:t>High Ground</a:t>
            </a:r>
          </a:p>
        </p:txBody>
      </p:sp>
      <p:sp>
        <p:nvSpPr>
          <p:cNvPr id="19" name="TextBox 18">
            <a:extLst>
              <a:ext uri="{FF2B5EF4-FFF2-40B4-BE49-F238E27FC236}">
                <a16:creationId xmlns:a16="http://schemas.microsoft.com/office/drawing/2014/main" id="{B8C7B522-FB05-8441-846F-D700A272E027}"/>
              </a:ext>
            </a:extLst>
          </p:cNvPr>
          <p:cNvSpPr txBox="1"/>
          <p:nvPr/>
        </p:nvSpPr>
        <p:spPr>
          <a:xfrm>
            <a:off x="3462596" y="3373103"/>
            <a:ext cx="988296" cy="276999"/>
          </a:xfrm>
          <a:prstGeom prst="rect">
            <a:avLst/>
          </a:prstGeom>
          <a:noFill/>
        </p:spPr>
        <p:txBody>
          <a:bodyPr wrap="square" rtlCol="0">
            <a:spAutoFit/>
          </a:bodyPr>
          <a:lstStyle/>
          <a:p>
            <a:r>
              <a:rPr lang="en-US" sz="1200" i="1"/>
              <a:t>High Ground</a:t>
            </a:r>
          </a:p>
        </p:txBody>
      </p:sp>
      <p:cxnSp>
        <p:nvCxnSpPr>
          <p:cNvPr id="13" name="Straight Arrow Connector 12">
            <a:extLst>
              <a:ext uri="{FF2B5EF4-FFF2-40B4-BE49-F238E27FC236}">
                <a16:creationId xmlns:a16="http://schemas.microsoft.com/office/drawing/2014/main" id="{B5D1F351-A183-6B45-8CF5-21FA9668C604}"/>
              </a:ext>
            </a:extLst>
          </p:cNvPr>
          <p:cNvCxnSpPr>
            <a:cxnSpLocks/>
          </p:cNvCxnSpPr>
          <p:nvPr/>
        </p:nvCxnSpPr>
        <p:spPr>
          <a:xfrm>
            <a:off x="2197100" y="3610976"/>
            <a:ext cx="1265496" cy="0"/>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20FE22A0-5C1A-3B4E-B17B-11300AC3BE9D}"/>
              </a:ext>
            </a:extLst>
          </p:cNvPr>
          <p:cNvSpPr txBox="1"/>
          <p:nvPr/>
        </p:nvSpPr>
        <p:spPr>
          <a:xfrm>
            <a:off x="2743200" y="1139240"/>
            <a:ext cx="1611085" cy="461665"/>
          </a:xfrm>
          <a:prstGeom prst="rect">
            <a:avLst/>
          </a:prstGeom>
          <a:noFill/>
        </p:spPr>
        <p:txBody>
          <a:bodyPr wrap="square" rtlCol="0">
            <a:spAutoFit/>
          </a:bodyPr>
          <a:lstStyle/>
          <a:p>
            <a:r>
              <a:rPr lang="en-US" sz="2400"/>
              <a:t>7000 BC</a:t>
            </a:r>
          </a:p>
        </p:txBody>
      </p:sp>
      <p:sp>
        <p:nvSpPr>
          <p:cNvPr id="21" name="TextBox 20">
            <a:extLst>
              <a:ext uri="{FF2B5EF4-FFF2-40B4-BE49-F238E27FC236}">
                <a16:creationId xmlns:a16="http://schemas.microsoft.com/office/drawing/2014/main" id="{466E73E5-FD6E-A047-AB07-AC39379CD383}"/>
              </a:ext>
            </a:extLst>
          </p:cNvPr>
          <p:cNvSpPr txBox="1"/>
          <p:nvPr/>
        </p:nvSpPr>
        <p:spPr>
          <a:xfrm>
            <a:off x="392700" y="1348818"/>
            <a:ext cx="2177142" cy="923330"/>
          </a:xfrm>
          <a:prstGeom prst="rect">
            <a:avLst/>
          </a:prstGeom>
          <a:noFill/>
        </p:spPr>
        <p:txBody>
          <a:bodyPr wrap="square" rtlCol="0">
            <a:spAutoFit/>
          </a:bodyPr>
          <a:lstStyle/>
          <a:p>
            <a:r>
              <a:rPr lang="en-US" err="1"/>
              <a:t>Alderney</a:t>
            </a:r>
            <a:r>
              <a:rPr lang="en-US"/>
              <a:t> has  become an island surrounded by water</a:t>
            </a:r>
          </a:p>
        </p:txBody>
      </p:sp>
      <p:cxnSp>
        <p:nvCxnSpPr>
          <p:cNvPr id="22" name="Straight Arrow Connector 21">
            <a:extLst>
              <a:ext uri="{FF2B5EF4-FFF2-40B4-BE49-F238E27FC236}">
                <a16:creationId xmlns:a16="http://schemas.microsoft.com/office/drawing/2014/main" id="{C4D483DE-07B2-5340-BED0-66799851E618}"/>
              </a:ext>
            </a:extLst>
          </p:cNvPr>
          <p:cNvCxnSpPr>
            <a:cxnSpLocks/>
          </p:cNvCxnSpPr>
          <p:nvPr/>
        </p:nvCxnSpPr>
        <p:spPr>
          <a:xfrm>
            <a:off x="2283246" y="1814659"/>
            <a:ext cx="2923754" cy="0"/>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785240"/>
      </p:ext>
    </p:extLst>
  </p:cSld>
  <p:clrMapOvr>
    <a:masterClrMapping/>
  </p:clrMapOvr>
  <mc:AlternateContent xmlns:mc="http://schemas.openxmlformats.org/markup-compatibility/2006">
    <mc:Choice xmlns:p14="http://schemas.microsoft.com/office/powerpoint/2010/main" Requires="p14">
      <p:transition spd="slow" p14:dur="20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checkerboard(across)">
                                      <p:cBhvr>
                                        <p:cTn id="15" dur="500"/>
                                        <p:tgtEl>
                                          <p:spTgt spid="22"/>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checkerboard(across)">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1000" fill="hold"/>
                                        <p:tgtEl>
                                          <p:spTgt spid="10"/>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ap&#10;&#10;Description automatically generated">
            <a:extLst>
              <a:ext uri="{FF2B5EF4-FFF2-40B4-BE49-F238E27FC236}">
                <a16:creationId xmlns:a16="http://schemas.microsoft.com/office/drawing/2014/main" id="{E61A81E4-F9CA-FA40-B93D-AA819655402D}"/>
              </a:ext>
            </a:extLst>
          </p:cNvPr>
          <p:cNvPicPr>
            <a:picLocks noChangeAspect="1"/>
          </p:cNvPicPr>
          <p:nvPr/>
        </p:nvPicPr>
        <p:blipFill rotWithShape="1">
          <a:blip r:embed="rId2"/>
          <a:srcRect t="5371" b="9815"/>
          <a:stretch/>
        </p:blipFill>
        <p:spPr>
          <a:xfrm>
            <a:off x="3745122" y="918633"/>
            <a:ext cx="5665577" cy="6585016"/>
          </a:xfrm>
          <a:prstGeom prst="rect">
            <a:avLst/>
          </a:prstGeom>
        </p:spPr>
      </p:pic>
      <p:sp>
        <p:nvSpPr>
          <p:cNvPr id="4" name="TextBox 3">
            <a:extLst>
              <a:ext uri="{FF2B5EF4-FFF2-40B4-BE49-F238E27FC236}">
                <a16:creationId xmlns:a16="http://schemas.microsoft.com/office/drawing/2014/main" id="{14FBF474-897A-464B-8A4F-170533DF8B82}"/>
              </a:ext>
            </a:extLst>
          </p:cNvPr>
          <p:cNvSpPr txBox="1"/>
          <p:nvPr/>
        </p:nvSpPr>
        <p:spPr>
          <a:xfrm>
            <a:off x="696685" y="174171"/>
            <a:ext cx="9768115" cy="646331"/>
          </a:xfrm>
          <a:prstGeom prst="rect">
            <a:avLst/>
          </a:prstGeom>
          <a:noFill/>
        </p:spPr>
        <p:txBody>
          <a:bodyPr wrap="square" rtlCol="0">
            <a:spAutoFit/>
          </a:bodyPr>
          <a:lstStyle/>
          <a:p>
            <a:r>
              <a:rPr lang="en-US"/>
              <a:t>By 4000 BC (about 6000 years ago) the sea-level had risen even further submerging more land and leading to the formation of Jersey, and the French island of </a:t>
            </a:r>
            <a:r>
              <a:rPr lang="en-US" err="1"/>
              <a:t>Chausey</a:t>
            </a:r>
            <a:endParaRPr lang="en-US"/>
          </a:p>
        </p:txBody>
      </p:sp>
      <p:sp>
        <p:nvSpPr>
          <p:cNvPr id="10" name="TextBox 9">
            <a:extLst>
              <a:ext uri="{FF2B5EF4-FFF2-40B4-BE49-F238E27FC236}">
                <a16:creationId xmlns:a16="http://schemas.microsoft.com/office/drawing/2014/main" id="{D3768073-3876-0545-B613-09FC7CB6357C}"/>
              </a:ext>
            </a:extLst>
          </p:cNvPr>
          <p:cNvSpPr txBox="1"/>
          <p:nvPr/>
        </p:nvSpPr>
        <p:spPr>
          <a:xfrm>
            <a:off x="392700" y="3129734"/>
            <a:ext cx="2070472" cy="923330"/>
          </a:xfrm>
          <a:prstGeom prst="rect">
            <a:avLst/>
          </a:prstGeom>
          <a:noFill/>
        </p:spPr>
        <p:txBody>
          <a:bodyPr wrap="square" rtlCol="0">
            <a:spAutoFit/>
          </a:bodyPr>
          <a:lstStyle/>
          <a:p>
            <a:r>
              <a:rPr lang="en-US"/>
              <a:t>Jersey, is now an island cut off from France</a:t>
            </a:r>
          </a:p>
        </p:txBody>
      </p:sp>
      <p:cxnSp>
        <p:nvCxnSpPr>
          <p:cNvPr id="14" name="Straight Arrow Connector 13">
            <a:extLst>
              <a:ext uri="{FF2B5EF4-FFF2-40B4-BE49-F238E27FC236}">
                <a16:creationId xmlns:a16="http://schemas.microsoft.com/office/drawing/2014/main" id="{DB5D9D4F-95A8-3744-BBD1-E6AC6326F78A}"/>
              </a:ext>
            </a:extLst>
          </p:cNvPr>
          <p:cNvCxnSpPr>
            <a:cxnSpLocks/>
          </p:cNvCxnSpPr>
          <p:nvPr/>
        </p:nvCxnSpPr>
        <p:spPr>
          <a:xfrm>
            <a:off x="2276690" y="3595576"/>
            <a:ext cx="3819310" cy="615565"/>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68BE34D1-E862-824F-A5E8-C0F5F877BED1}"/>
              </a:ext>
            </a:extLst>
          </p:cNvPr>
          <p:cNvSpPr txBox="1"/>
          <p:nvPr/>
        </p:nvSpPr>
        <p:spPr>
          <a:xfrm>
            <a:off x="7930242" y="1941779"/>
            <a:ext cx="1480457" cy="830997"/>
          </a:xfrm>
          <a:prstGeom prst="rect">
            <a:avLst/>
          </a:prstGeom>
          <a:noFill/>
        </p:spPr>
        <p:txBody>
          <a:bodyPr wrap="square" rtlCol="0">
            <a:spAutoFit/>
          </a:bodyPr>
          <a:lstStyle/>
          <a:p>
            <a:pPr algn="ctr"/>
            <a:r>
              <a:rPr lang="en-US" sz="2400"/>
              <a:t>COTENTIN</a:t>
            </a:r>
          </a:p>
          <a:p>
            <a:pPr algn="ctr"/>
            <a:r>
              <a:rPr lang="en-US" sz="2400" i="1">
                <a:solidFill>
                  <a:schemeClr val="bg1"/>
                </a:solidFill>
              </a:rPr>
              <a:t>(FRANCE)</a:t>
            </a:r>
          </a:p>
        </p:txBody>
      </p:sp>
      <p:sp>
        <p:nvSpPr>
          <p:cNvPr id="2" name="TextBox 1">
            <a:extLst>
              <a:ext uri="{FF2B5EF4-FFF2-40B4-BE49-F238E27FC236}">
                <a16:creationId xmlns:a16="http://schemas.microsoft.com/office/drawing/2014/main" id="{20FE22A0-5C1A-3B4E-B17B-11300AC3BE9D}"/>
              </a:ext>
            </a:extLst>
          </p:cNvPr>
          <p:cNvSpPr txBox="1"/>
          <p:nvPr/>
        </p:nvSpPr>
        <p:spPr>
          <a:xfrm>
            <a:off x="3851793" y="1018462"/>
            <a:ext cx="1611085" cy="461665"/>
          </a:xfrm>
          <a:prstGeom prst="rect">
            <a:avLst/>
          </a:prstGeom>
          <a:noFill/>
        </p:spPr>
        <p:txBody>
          <a:bodyPr wrap="square" rtlCol="0">
            <a:spAutoFit/>
          </a:bodyPr>
          <a:lstStyle/>
          <a:p>
            <a:r>
              <a:rPr lang="en-US" sz="2400"/>
              <a:t>4000 BC</a:t>
            </a:r>
          </a:p>
        </p:txBody>
      </p:sp>
    </p:spTree>
    <p:extLst>
      <p:ext uri="{BB962C8B-B14F-4D97-AF65-F5344CB8AC3E}">
        <p14:creationId xmlns:p14="http://schemas.microsoft.com/office/powerpoint/2010/main" val="432650742"/>
      </p:ext>
    </p:extLst>
  </p:cSld>
  <p:clrMapOvr>
    <a:masterClrMapping/>
  </p:clrMapOvr>
  <mc:AlternateContent xmlns:mc="http://schemas.openxmlformats.org/markup-compatibility/2006">
    <mc:Choice xmlns:p14="http://schemas.microsoft.com/office/powerpoint/2010/main" Requires="p14">
      <p:transition spd="slow" p14:dur="20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F1F02-BE06-7E47-BAC5-861D2D075CDA}"/>
              </a:ext>
            </a:extLst>
          </p:cNvPr>
          <p:cNvSpPr>
            <a:spLocks noGrp="1"/>
          </p:cNvSpPr>
          <p:nvPr>
            <p:ph type="title"/>
          </p:nvPr>
        </p:nvSpPr>
        <p:spPr/>
        <p:txBody>
          <a:bodyPr/>
          <a:lstStyle/>
          <a:p>
            <a:r>
              <a:rPr lang="en-US" dirty="0"/>
              <a:t>Make your own model</a:t>
            </a:r>
          </a:p>
        </p:txBody>
      </p:sp>
      <p:sp>
        <p:nvSpPr>
          <p:cNvPr id="15" name="Freeform 14">
            <a:extLst>
              <a:ext uri="{FF2B5EF4-FFF2-40B4-BE49-F238E27FC236}">
                <a16:creationId xmlns:a16="http://schemas.microsoft.com/office/drawing/2014/main" id="{1D07952D-DD8F-FE46-B86D-5594BC1CA6D0}"/>
              </a:ext>
            </a:extLst>
          </p:cNvPr>
          <p:cNvSpPr/>
          <p:nvPr/>
        </p:nvSpPr>
        <p:spPr>
          <a:xfrm>
            <a:off x="1488141" y="2671482"/>
            <a:ext cx="7368988" cy="3657600"/>
          </a:xfrm>
          <a:custGeom>
            <a:avLst/>
            <a:gdLst>
              <a:gd name="connsiteX0" fmla="*/ 0 w 7368988"/>
              <a:gd name="connsiteY0" fmla="*/ 1362636 h 3657600"/>
              <a:gd name="connsiteX1" fmla="*/ 0 w 7368988"/>
              <a:gd name="connsiteY1" fmla="*/ 3639671 h 3657600"/>
              <a:gd name="connsiteX2" fmla="*/ 7368988 w 7368988"/>
              <a:gd name="connsiteY2" fmla="*/ 3657600 h 3657600"/>
              <a:gd name="connsiteX3" fmla="*/ 7368988 w 7368988"/>
              <a:gd name="connsiteY3" fmla="*/ 1775012 h 3657600"/>
              <a:gd name="connsiteX4" fmla="*/ 7368988 w 7368988"/>
              <a:gd name="connsiteY4" fmla="*/ 1775012 h 3657600"/>
              <a:gd name="connsiteX5" fmla="*/ 7117977 w 7368988"/>
              <a:gd name="connsiteY5" fmla="*/ 1757083 h 3657600"/>
              <a:gd name="connsiteX6" fmla="*/ 7117977 w 7368988"/>
              <a:gd name="connsiteY6" fmla="*/ 1757083 h 3657600"/>
              <a:gd name="connsiteX7" fmla="*/ 6920753 w 7368988"/>
              <a:gd name="connsiteY7" fmla="*/ 1541930 h 3657600"/>
              <a:gd name="connsiteX8" fmla="*/ 6902824 w 7368988"/>
              <a:gd name="connsiteY8" fmla="*/ 1308847 h 3657600"/>
              <a:gd name="connsiteX9" fmla="*/ 6795247 w 7368988"/>
              <a:gd name="connsiteY9" fmla="*/ 896471 h 3657600"/>
              <a:gd name="connsiteX10" fmla="*/ 6508377 w 7368988"/>
              <a:gd name="connsiteY10" fmla="*/ 286871 h 3657600"/>
              <a:gd name="connsiteX11" fmla="*/ 6096000 w 7368988"/>
              <a:gd name="connsiteY11" fmla="*/ 107577 h 3657600"/>
              <a:gd name="connsiteX12" fmla="*/ 5593977 w 7368988"/>
              <a:gd name="connsiteY12" fmla="*/ 17930 h 3657600"/>
              <a:gd name="connsiteX13" fmla="*/ 5181600 w 7368988"/>
              <a:gd name="connsiteY13" fmla="*/ 0 h 3657600"/>
              <a:gd name="connsiteX14" fmla="*/ 4823012 w 7368988"/>
              <a:gd name="connsiteY14" fmla="*/ 0 h 3657600"/>
              <a:gd name="connsiteX15" fmla="*/ 4536141 w 7368988"/>
              <a:gd name="connsiteY15" fmla="*/ 125506 h 3657600"/>
              <a:gd name="connsiteX16" fmla="*/ 4356847 w 7368988"/>
              <a:gd name="connsiteY16" fmla="*/ 376518 h 3657600"/>
              <a:gd name="connsiteX17" fmla="*/ 4195482 w 7368988"/>
              <a:gd name="connsiteY17" fmla="*/ 788894 h 3657600"/>
              <a:gd name="connsiteX18" fmla="*/ 3998259 w 7368988"/>
              <a:gd name="connsiteY18" fmla="*/ 1075765 h 3657600"/>
              <a:gd name="connsiteX19" fmla="*/ 3872753 w 7368988"/>
              <a:gd name="connsiteY19" fmla="*/ 1093694 h 3657600"/>
              <a:gd name="connsiteX20" fmla="*/ 3334871 w 7368988"/>
              <a:gd name="connsiteY20" fmla="*/ 1165412 h 3657600"/>
              <a:gd name="connsiteX21" fmla="*/ 3048000 w 7368988"/>
              <a:gd name="connsiteY21" fmla="*/ 1165412 h 3657600"/>
              <a:gd name="connsiteX22" fmla="*/ 2707341 w 7368988"/>
              <a:gd name="connsiteY22" fmla="*/ 1237130 h 3657600"/>
              <a:gd name="connsiteX23" fmla="*/ 2151530 w 7368988"/>
              <a:gd name="connsiteY23" fmla="*/ 1380565 h 3657600"/>
              <a:gd name="connsiteX24" fmla="*/ 1882588 w 7368988"/>
              <a:gd name="connsiteY24" fmla="*/ 1362636 h 3657600"/>
              <a:gd name="connsiteX25" fmla="*/ 1380565 w 7368988"/>
              <a:gd name="connsiteY25" fmla="*/ 1308847 h 3657600"/>
              <a:gd name="connsiteX26" fmla="*/ 1111624 w 7368988"/>
              <a:gd name="connsiteY26" fmla="*/ 1416424 h 3657600"/>
              <a:gd name="connsiteX27" fmla="*/ 1039906 w 7368988"/>
              <a:gd name="connsiteY27" fmla="*/ 1434353 h 3657600"/>
              <a:gd name="connsiteX28" fmla="*/ 555812 w 7368988"/>
              <a:gd name="connsiteY28" fmla="*/ 1434353 h 3657600"/>
              <a:gd name="connsiteX29" fmla="*/ 0 w 7368988"/>
              <a:gd name="connsiteY29" fmla="*/ 1416424 h 3657600"/>
              <a:gd name="connsiteX30" fmla="*/ 0 w 7368988"/>
              <a:gd name="connsiteY30" fmla="*/ 1416424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368988" h="3657600">
                <a:moveTo>
                  <a:pt x="0" y="1362636"/>
                </a:moveTo>
                <a:lnTo>
                  <a:pt x="0" y="3639671"/>
                </a:lnTo>
                <a:lnTo>
                  <a:pt x="7368988" y="3657600"/>
                </a:lnTo>
                <a:lnTo>
                  <a:pt x="7368988" y="1775012"/>
                </a:lnTo>
                <a:lnTo>
                  <a:pt x="7368988" y="1775012"/>
                </a:lnTo>
                <a:lnTo>
                  <a:pt x="7117977" y="1757083"/>
                </a:lnTo>
                <a:lnTo>
                  <a:pt x="7117977" y="1757083"/>
                </a:lnTo>
                <a:lnTo>
                  <a:pt x="6920753" y="1541930"/>
                </a:lnTo>
                <a:lnTo>
                  <a:pt x="6902824" y="1308847"/>
                </a:lnTo>
                <a:lnTo>
                  <a:pt x="6795247" y="896471"/>
                </a:lnTo>
                <a:lnTo>
                  <a:pt x="6508377" y="286871"/>
                </a:lnTo>
                <a:lnTo>
                  <a:pt x="6096000" y="107577"/>
                </a:lnTo>
                <a:lnTo>
                  <a:pt x="5593977" y="17930"/>
                </a:lnTo>
                <a:lnTo>
                  <a:pt x="5181600" y="0"/>
                </a:lnTo>
                <a:lnTo>
                  <a:pt x="4823012" y="0"/>
                </a:lnTo>
                <a:lnTo>
                  <a:pt x="4536141" y="125506"/>
                </a:lnTo>
                <a:lnTo>
                  <a:pt x="4356847" y="376518"/>
                </a:lnTo>
                <a:lnTo>
                  <a:pt x="4195482" y="788894"/>
                </a:lnTo>
                <a:lnTo>
                  <a:pt x="3998259" y="1075765"/>
                </a:lnTo>
                <a:lnTo>
                  <a:pt x="3872753" y="1093694"/>
                </a:lnTo>
                <a:lnTo>
                  <a:pt x="3334871" y="1165412"/>
                </a:lnTo>
                <a:lnTo>
                  <a:pt x="3048000" y="1165412"/>
                </a:lnTo>
                <a:lnTo>
                  <a:pt x="2707341" y="1237130"/>
                </a:lnTo>
                <a:lnTo>
                  <a:pt x="2151530" y="1380565"/>
                </a:lnTo>
                <a:lnTo>
                  <a:pt x="1882588" y="1362636"/>
                </a:lnTo>
                <a:lnTo>
                  <a:pt x="1380565" y="1308847"/>
                </a:lnTo>
                <a:lnTo>
                  <a:pt x="1111624" y="1416424"/>
                </a:lnTo>
                <a:lnTo>
                  <a:pt x="1039906" y="1434353"/>
                </a:lnTo>
                <a:lnTo>
                  <a:pt x="555812" y="1434353"/>
                </a:lnTo>
                <a:lnTo>
                  <a:pt x="0" y="1416424"/>
                </a:lnTo>
                <a:lnTo>
                  <a:pt x="0" y="1416424"/>
                </a:lnTo>
              </a:path>
            </a:pathLst>
          </a:custGeom>
          <a:solidFill>
            <a:schemeClr val="bg2">
              <a:lumMod val="90000"/>
            </a:schemeClr>
          </a:solid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76326634-DAA9-4244-9915-9B8BA550BA2E}"/>
              </a:ext>
            </a:extLst>
          </p:cNvPr>
          <p:cNvSpPr/>
          <p:nvPr/>
        </p:nvSpPr>
        <p:spPr>
          <a:xfrm>
            <a:off x="1434353" y="1972235"/>
            <a:ext cx="7458635" cy="4374777"/>
          </a:xfrm>
          <a:prstGeom prst="rect">
            <a:avLst/>
          </a:prstGeom>
          <a:noFill/>
          <a:ln w="1143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993276BD-E362-274F-BF6E-947E0EBE1762}"/>
              </a:ext>
            </a:extLst>
          </p:cNvPr>
          <p:cNvSpPr/>
          <p:nvPr/>
        </p:nvSpPr>
        <p:spPr>
          <a:xfrm>
            <a:off x="2886635" y="4607859"/>
            <a:ext cx="1004047" cy="1344706"/>
          </a:xfrm>
          <a:custGeom>
            <a:avLst/>
            <a:gdLst>
              <a:gd name="connsiteX0" fmla="*/ 161365 w 1004047"/>
              <a:gd name="connsiteY0" fmla="*/ 161364 h 1344706"/>
              <a:gd name="connsiteX1" fmla="*/ 251012 w 1004047"/>
              <a:gd name="connsiteY1" fmla="*/ 71717 h 1344706"/>
              <a:gd name="connsiteX2" fmla="*/ 304800 w 1004047"/>
              <a:gd name="connsiteY2" fmla="*/ 35859 h 1344706"/>
              <a:gd name="connsiteX3" fmla="*/ 448236 w 1004047"/>
              <a:gd name="connsiteY3" fmla="*/ 0 h 1344706"/>
              <a:gd name="connsiteX4" fmla="*/ 824753 w 1004047"/>
              <a:gd name="connsiteY4" fmla="*/ 53788 h 1344706"/>
              <a:gd name="connsiteX5" fmla="*/ 878541 w 1004047"/>
              <a:gd name="connsiteY5" fmla="*/ 161364 h 1344706"/>
              <a:gd name="connsiteX6" fmla="*/ 950259 w 1004047"/>
              <a:gd name="connsiteY6" fmla="*/ 322729 h 1344706"/>
              <a:gd name="connsiteX7" fmla="*/ 986118 w 1004047"/>
              <a:gd name="connsiteY7" fmla="*/ 466164 h 1344706"/>
              <a:gd name="connsiteX8" fmla="*/ 1004047 w 1004047"/>
              <a:gd name="connsiteY8" fmla="*/ 537882 h 1344706"/>
              <a:gd name="connsiteX9" fmla="*/ 986118 w 1004047"/>
              <a:gd name="connsiteY9" fmla="*/ 968188 h 1344706"/>
              <a:gd name="connsiteX10" fmla="*/ 932330 w 1004047"/>
              <a:gd name="connsiteY10" fmla="*/ 1147482 h 1344706"/>
              <a:gd name="connsiteX11" fmla="*/ 860612 w 1004047"/>
              <a:gd name="connsiteY11" fmla="*/ 1255059 h 1344706"/>
              <a:gd name="connsiteX12" fmla="*/ 753036 w 1004047"/>
              <a:gd name="connsiteY12" fmla="*/ 1326776 h 1344706"/>
              <a:gd name="connsiteX13" fmla="*/ 663388 w 1004047"/>
              <a:gd name="connsiteY13" fmla="*/ 1344706 h 1344706"/>
              <a:gd name="connsiteX14" fmla="*/ 430306 w 1004047"/>
              <a:gd name="connsiteY14" fmla="*/ 1308847 h 1344706"/>
              <a:gd name="connsiteX15" fmla="*/ 215153 w 1004047"/>
              <a:gd name="connsiteY15" fmla="*/ 1272988 h 1344706"/>
              <a:gd name="connsiteX16" fmla="*/ 161365 w 1004047"/>
              <a:gd name="connsiteY16" fmla="*/ 1255059 h 1344706"/>
              <a:gd name="connsiteX17" fmla="*/ 53788 w 1004047"/>
              <a:gd name="connsiteY17" fmla="*/ 1165412 h 1344706"/>
              <a:gd name="connsiteX18" fmla="*/ 35859 w 1004047"/>
              <a:gd name="connsiteY18" fmla="*/ 1111623 h 1344706"/>
              <a:gd name="connsiteX19" fmla="*/ 0 w 1004047"/>
              <a:gd name="connsiteY19" fmla="*/ 968188 h 1344706"/>
              <a:gd name="connsiteX20" fmla="*/ 17930 w 1004047"/>
              <a:gd name="connsiteY20" fmla="*/ 824753 h 1344706"/>
              <a:gd name="connsiteX21" fmla="*/ 53788 w 1004047"/>
              <a:gd name="connsiteY21" fmla="*/ 430306 h 1344706"/>
              <a:gd name="connsiteX22" fmla="*/ 125506 w 1004047"/>
              <a:gd name="connsiteY22" fmla="*/ 268941 h 1344706"/>
              <a:gd name="connsiteX23" fmla="*/ 161365 w 1004047"/>
              <a:gd name="connsiteY23" fmla="*/ 161364 h 134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04047" h="1344706">
                <a:moveTo>
                  <a:pt x="161365" y="161364"/>
                </a:moveTo>
                <a:cubicBezTo>
                  <a:pt x="182283" y="128493"/>
                  <a:pt x="219208" y="99545"/>
                  <a:pt x="251012" y="71717"/>
                </a:cubicBezTo>
                <a:cubicBezTo>
                  <a:pt x="267229" y="57527"/>
                  <a:pt x="285527" y="45496"/>
                  <a:pt x="304800" y="35859"/>
                </a:cubicBezTo>
                <a:cubicBezTo>
                  <a:pt x="341559" y="17479"/>
                  <a:pt x="414131" y="6821"/>
                  <a:pt x="448236" y="0"/>
                </a:cubicBezTo>
                <a:cubicBezTo>
                  <a:pt x="789749" y="37946"/>
                  <a:pt x="668281" y="1632"/>
                  <a:pt x="824753" y="53788"/>
                </a:cubicBezTo>
                <a:cubicBezTo>
                  <a:pt x="927517" y="207933"/>
                  <a:pt x="804313" y="12907"/>
                  <a:pt x="878541" y="161364"/>
                </a:cubicBezTo>
                <a:cubicBezTo>
                  <a:pt x="937409" y="279102"/>
                  <a:pt x="904003" y="137705"/>
                  <a:pt x="950259" y="322729"/>
                </a:cubicBezTo>
                <a:lnTo>
                  <a:pt x="986118" y="466164"/>
                </a:lnTo>
                <a:lnTo>
                  <a:pt x="1004047" y="537882"/>
                </a:lnTo>
                <a:cubicBezTo>
                  <a:pt x="998071" y="681317"/>
                  <a:pt x="996346" y="824993"/>
                  <a:pt x="986118" y="968188"/>
                </a:cubicBezTo>
                <a:cubicBezTo>
                  <a:pt x="983655" y="1002670"/>
                  <a:pt x="938193" y="1129893"/>
                  <a:pt x="932330" y="1147482"/>
                </a:cubicBezTo>
                <a:cubicBezTo>
                  <a:pt x="911388" y="1210307"/>
                  <a:pt x="921046" y="1208054"/>
                  <a:pt x="860612" y="1255059"/>
                </a:cubicBezTo>
                <a:cubicBezTo>
                  <a:pt x="826594" y="1281518"/>
                  <a:pt x="795296" y="1318324"/>
                  <a:pt x="753036" y="1326776"/>
                </a:cubicBezTo>
                <a:lnTo>
                  <a:pt x="663388" y="1344706"/>
                </a:lnTo>
                <a:cubicBezTo>
                  <a:pt x="316566" y="1301352"/>
                  <a:pt x="676709" y="1349914"/>
                  <a:pt x="430306" y="1308847"/>
                </a:cubicBezTo>
                <a:cubicBezTo>
                  <a:pt x="339235" y="1293668"/>
                  <a:pt x="299654" y="1294113"/>
                  <a:pt x="215153" y="1272988"/>
                </a:cubicBezTo>
                <a:cubicBezTo>
                  <a:pt x="196818" y="1268404"/>
                  <a:pt x="179294" y="1261035"/>
                  <a:pt x="161365" y="1255059"/>
                </a:cubicBezTo>
                <a:cubicBezTo>
                  <a:pt x="121677" y="1228600"/>
                  <a:pt x="81397" y="1206825"/>
                  <a:pt x="53788" y="1165412"/>
                </a:cubicBezTo>
                <a:cubicBezTo>
                  <a:pt x="43304" y="1149687"/>
                  <a:pt x="40832" y="1129857"/>
                  <a:pt x="35859" y="1111623"/>
                </a:cubicBezTo>
                <a:cubicBezTo>
                  <a:pt x="22892" y="1064076"/>
                  <a:pt x="0" y="968188"/>
                  <a:pt x="0" y="968188"/>
                </a:cubicBezTo>
                <a:cubicBezTo>
                  <a:pt x="5977" y="920376"/>
                  <a:pt x="13756" y="872756"/>
                  <a:pt x="17930" y="824753"/>
                </a:cubicBezTo>
                <a:cubicBezTo>
                  <a:pt x="24564" y="748462"/>
                  <a:pt x="29788" y="534306"/>
                  <a:pt x="53788" y="430306"/>
                </a:cubicBezTo>
                <a:cubicBezTo>
                  <a:pt x="93435" y="258501"/>
                  <a:pt x="70405" y="379141"/>
                  <a:pt x="125506" y="268941"/>
                </a:cubicBezTo>
                <a:cubicBezTo>
                  <a:pt x="166712" y="186530"/>
                  <a:pt x="140447" y="194235"/>
                  <a:pt x="161365" y="161364"/>
                </a:cubicBezTo>
                <a:close/>
              </a:path>
            </a:pathLst>
          </a:custGeom>
          <a:pattFill prst="dkDnDiag">
            <a:fgClr>
              <a:schemeClr val="bg2">
                <a:lumMod val="90000"/>
              </a:schemeClr>
            </a:fgClr>
            <a:bgClr>
              <a:schemeClr val="tx1"/>
            </a:bgClr>
          </a:patt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a:extLst>
              <a:ext uri="{FF2B5EF4-FFF2-40B4-BE49-F238E27FC236}">
                <a16:creationId xmlns:a16="http://schemas.microsoft.com/office/drawing/2014/main" id="{BC774038-FD5B-5645-A674-8251E3EE7B5C}"/>
              </a:ext>
            </a:extLst>
          </p:cNvPr>
          <p:cNvSpPr/>
          <p:nvPr/>
        </p:nvSpPr>
        <p:spPr>
          <a:xfrm rot="4995634">
            <a:off x="6463551" y="2702093"/>
            <a:ext cx="1004047" cy="1344706"/>
          </a:xfrm>
          <a:custGeom>
            <a:avLst/>
            <a:gdLst>
              <a:gd name="connsiteX0" fmla="*/ 161365 w 1004047"/>
              <a:gd name="connsiteY0" fmla="*/ 161364 h 1344706"/>
              <a:gd name="connsiteX1" fmla="*/ 251012 w 1004047"/>
              <a:gd name="connsiteY1" fmla="*/ 71717 h 1344706"/>
              <a:gd name="connsiteX2" fmla="*/ 304800 w 1004047"/>
              <a:gd name="connsiteY2" fmla="*/ 35859 h 1344706"/>
              <a:gd name="connsiteX3" fmla="*/ 448236 w 1004047"/>
              <a:gd name="connsiteY3" fmla="*/ 0 h 1344706"/>
              <a:gd name="connsiteX4" fmla="*/ 824753 w 1004047"/>
              <a:gd name="connsiteY4" fmla="*/ 53788 h 1344706"/>
              <a:gd name="connsiteX5" fmla="*/ 878541 w 1004047"/>
              <a:gd name="connsiteY5" fmla="*/ 161364 h 1344706"/>
              <a:gd name="connsiteX6" fmla="*/ 950259 w 1004047"/>
              <a:gd name="connsiteY6" fmla="*/ 322729 h 1344706"/>
              <a:gd name="connsiteX7" fmla="*/ 986118 w 1004047"/>
              <a:gd name="connsiteY7" fmla="*/ 466164 h 1344706"/>
              <a:gd name="connsiteX8" fmla="*/ 1004047 w 1004047"/>
              <a:gd name="connsiteY8" fmla="*/ 537882 h 1344706"/>
              <a:gd name="connsiteX9" fmla="*/ 986118 w 1004047"/>
              <a:gd name="connsiteY9" fmla="*/ 968188 h 1344706"/>
              <a:gd name="connsiteX10" fmla="*/ 932330 w 1004047"/>
              <a:gd name="connsiteY10" fmla="*/ 1147482 h 1344706"/>
              <a:gd name="connsiteX11" fmla="*/ 860612 w 1004047"/>
              <a:gd name="connsiteY11" fmla="*/ 1255059 h 1344706"/>
              <a:gd name="connsiteX12" fmla="*/ 753036 w 1004047"/>
              <a:gd name="connsiteY12" fmla="*/ 1326776 h 1344706"/>
              <a:gd name="connsiteX13" fmla="*/ 663388 w 1004047"/>
              <a:gd name="connsiteY13" fmla="*/ 1344706 h 1344706"/>
              <a:gd name="connsiteX14" fmla="*/ 430306 w 1004047"/>
              <a:gd name="connsiteY14" fmla="*/ 1308847 h 1344706"/>
              <a:gd name="connsiteX15" fmla="*/ 215153 w 1004047"/>
              <a:gd name="connsiteY15" fmla="*/ 1272988 h 1344706"/>
              <a:gd name="connsiteX16" fmla="*/ 161365 w 1004047"/>
              <a:gd name="connsiteY16" fmla="*/ 1255059 h 1344706"/>
              <a:gd name="connsiteX17" fmla="*/ 53788 w 1004047"/>
              <a:gd name="connsiteY17" fmla="*/ 1165412 h 1344706"/>
              <a:gd name="connsiteX18" fmla="*/ 35859 w 1004047"/>
              <a:gd name="connsiteY18" fmla="*/ 1111623 h 1344706"/>
              <a:gd name="connsiteX19" fmla="*/ 0 w 1004047"/>
              <a:gd name="connsiteY19" fmla="*/ 968188 h 1344706"/>
              <a:gd name="connsiteX20" fmla="*/ 17930 w 1004047"/>
              <a:gd name="connsiteY20" fmla="*/ 824753 h 1344706"/>
              <a:gd name="connsiteX21" fmla="*/ 53788 w 1004047"/>
              <a:gd name="connsiteY21" fmla="*/ 430306 h 1344706"/>
              <a:gd name="connsiteX22" fmla="*/ 125506 w 1004047"/>
              <a:gd name="connsiteY22" fmla="*/ 268941 h 1344706"/>
              <a:gd name="connsiteX23" fmla="*/ 161365 w 1004047"/>
              <a:gd name="connsiteY23" fmla="*/ 161364 h 134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04047" h="1344706">
                <a:moveTo>
                  <a:pt x="161365" y="161364"/>
                </a:moveTo>
                <a:cubicBezTo>
                  <a:pt x="182283" y="128493"/>
                  <a:pt x="219208" y="99545"/>
                  <a:pt x="251012" y="71717"/>
                </a:cubicBezTo>
                <a:cubicBezTo>
                  <a:pt x="267229" y="57527"/>
                  <a:pt x="285527" y="45496"/>
                  <a:pt x="304800" y="35859"/>
                </a:cubicBezTo>
                <a:cubicBezTo>
                  <a:pt x="341559" y="17479"/>
                  <a:pt x="414131" y="6821"/>
                  <a:pt x="448236" y="0"/>
                </a:cubicBezTo>
                <a:cubicBezTo>
                  <a:pt x="789749" y="37946"/>
                  <a:pt x="668281" y="1632"/>
                  <a:pt x="824753" y="53788"/>
                </a:cubicBezTo>
                <a:cubicBezTo>
                  <a:pt x="927517" y="207933"/>
                  <a:pt x="804313" y="12907"/>
                  <a:pt x="878541" y="161364"/>
                </a:cubicBezTo>
                <a:cubicBezTo>
                  <a:pt x="937409" y="279102"/>
                  <a:pt x="904003" y="137705"/>
                  <a:pt x="950259" y="322729"/>
                </a:cubicBezTo>
                <a:lnTo>
                  <a:pt x="986118" y="466164"/>
                </a:lnTo>
                <a:lnTo>
                  <a:pt x="1004047" y="537882"/>
                </a:lnTo>
                <a:cubicBezTo>
                  <a:pt x="998071" y="681317"/>
                  <a:pt x="996346" y="824993"/>
                  <a:pt x="986118" y="968188"/>
                </a:cubicBezTo>
                <a:cubicBezTo>
                  <a:pt x="983655" y="1002670"/>
                  <a:pt x="938193" y="1129893"/>
                  <a:pt x="932330" y="1147482"/>
                </a:cubicBezTo>
                <a:cubicBezTo>
                  <a:pt x="911388" y="1210307"/>
                  <a:pt x="921046" y="1208054"/>
                  <a:pt x="860612" y="1255059"/>
                </a:cubicBezTo>
                <a:cubicBezTo>
                  <a:pt x="826594" y="1281518"/>
                  <a:pt x="795296" y="1318324"/>
                  <a:pt x="753036" y="1326776"/>
                </a:cubicBezTo>
                <a:lnTo>
                  <a:pt x="663388" y="1344706"/>
                </a:lnTo>
                <a:cubicBezTo>
                  <a:pt x="316566" y="1301352"/>
                  <a:pt x="676709" y="1349914"/>
                  <a:pt x="430306" y="1308847"/>
                </a:cubicBezTo>
                <a:cubicBezTo>
                  <a:pt x="339235" y="1293668"/>
                  <a:pt x="299654" y="1294113"/>
                  <a:pt x="215153" y="1272988"/>
                </a:cubicBezTo>
                <a:cubicBezTo>
                  <a:pt x="196818" y="1268404"/>
                  <a:pt x="179294" y="1261035"/>
                  <a:pt x="161365" y="1255059"/>
                </a:cubicBezTo>
                <a:cubicBezTo>
                  <a:pt x="121677" y="1228600"/>
                  <a:pt x="81397" y="1206825"/>
                  <a:pt x="53788" y="1165412"/>
                </a:cubicBezTo>
                <a:cubicBezTo>
                  <a:pt x="43304" y="1149687"/>
                  <a:pt x="40832" y="1129857"/>
                  <a:pt x="35859" y="1111623"/>
                </a:cubicBezTo>
                <a:cubicBezTo>
                  <a:pt x="22892" y="1064076"/>
                  <a:pt x="0" y="968188"/>
                  <a:pt x="0" y="968188"/>
                </a:cubicBezTo>
                <a:cubicBezTo>
                  <a:pt x="5977" y="920376"/>
                  <a:pt x="13756" y="872756"/>
                  <a:pt x="17930" y="824753"/>
                </a:cubicBezTo>
                <a:cubicBezTo>
                  <a:pt x="24564" y="748462"/>
                  <a:pt x="29788" y="534306"/>
                  <a:pt x="53788" y="430306"/>
                </a:cubicBezTo>
                <a:cubicBezTo>
                  <a:pt x="93435" y="258501"/>
                  <a:pt x="70405" y="379141"/>
                  <a:pt x="125506" y="268941"/>
                </a:cubicBezTo>
                <a:cubicBezTo>
                  <a:pt x="166712" y="186530"/>
                  <a:pt x="140447" y="194235"/>
                  <a:pt x="161365" y="161364"/>
                </a:cubicBezTo>
                <a:close/>
              </a:path>
            </a:pathLst>
          </a:custGeom>
          <a:pattFill prst="dkDnDiag">
            <a:fgClr>
              <a:schemeClr val="bg2">
                <a:lumMod val="90000"/>
              </a:schemeClr>
            </a:fgClr>
            <a:bgClr>
              <a:schemeClr val="tx1"/>
            </a:bgClr>
          </a:patt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87DC8469-1F64-B745-AABE-6EF96B0560A1}"/>
              </a:ext>
            </a:extLst>
          </p:cNvPr>
          <p:cNvCxnSpPr>
            <a:cxnSpLocks/>
          </p:cNvCxnSpPr>
          <p:nvPr/>
        </p:nvCxnSpPr>
        <p:spPr>
          <a:xfrm>
            <a:off x="2886635" y="3209365"/>
            <a:ext cx="466165" cy="139849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2D811707-3ACA-794C-A3B2-ABC7A609C67F}"/>
              </a:ext>
            </a:extLst>
          </p:cNvPr>
          <p:cNvSpPr txBox="1"/>
          <p:nvPr/>
        </p:nvSpPr>
        <p:spPr>
          <a:xfrm>
            <a:off x="2026023" y="2474259"/>
            <a:ext cx="3514165" cy="646331"/>
          </a:xfrm>
          <a:prstGeom prst="rect">
            <a:avLst/>
          </a:prstGeom>
          <a:noFill/>
        </p:spPr>
        <p:txBody>
          <a:bodyPr wrap="square" rtlCol="0">
            <a:spAutoFit/>
          </a:bodyPr>
          <a:lstStyle/>
          <a:p>
            <a:r>
              <a:rPr lang="en-US" dirty="0"/>
              <a:t>These bits need to be higher than the rest of the clay</a:t>
            </a:r>
          </a:p>
        </p:txBody>
      </p:sp>
      <p:cxnSp>
        <p:nvCxnSpPr>
          <p:cNvPr id="22" name="Straight Arrow Connector 21">
            <a:extLst>
              <a:ext uri="{FF2B5EF4-FFF2-40B4-BE49-F238E27FC236}">
                <a16:creationId xmlns:a16="http://schemas.microsoft.com/office/drawing/2014/main" id="{8E264089-71A2-FF4A-8D34-C8E297C36155}"/>
              </a:ext>
            </a:extLst>
          </p:cNvPr>
          <p:cNvCxnSpPr>
            <a:cxnSpLocks/>
          </p:cNvCxnSpPr>
          <p:nvPr/>
        </p:nvCxnSpPr>
        <p:spPr>
          <a:xfrm>
            <a:off x="4545105" y="2923367"/>
            <a:ext cx="1693847" cy="38912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F3D7BCF6-88EE-AB41-A253-CA912F6EB69F}"/>
              </a:ext>
            </a:extLst>
          </p:cNvPr>
          <p:cNvSpPr txBox="1"/>
          <p:nvPr/>
        </p:nvSpPr>
        <p:spPr>
          <a:xfrm>
            <a:off x="4966447" y="4966446"/>
            <a:ext cx="1990165" cy="369332"/>
          </a:xfrm>
          <a:prstGeom prst="rect">
            <a:avLst/>
          </a:prstGeom>
          <a:noFill/>
        </p:spPr>
        <p:txBody>
          <a:bodyPr wrap="square" rtlCol="0">
            <a:spAutoFit/>
          </a:bodyPr>
          <a:lstStyle/>
          <a:p>
            <a:r>
              <a:rPr lang="en-US" dirty="0"/>
              <a:t>clay</a:t>
            </a:r>
          </a:p>
        </p:txBody>
      </p:sp>
      <p:sp>
        <p:nvSpPr>
          <p:cNvPr id="25" name="TextBox 24">
            <a:extLst>
              <a:ext uri="{FF2B5EF4-FFF2-40B4-BE49-F238E27FC236}">
                <a16:creationId xmlns:a16="http://schemas.microsoft.com/office/drawing/2014/main" id="{10D74150-9E4C-EF41-95E0-2FBF868D8382}"/>
              </a:ext>
            </a:extLst>
          </p:cNvPr>
          <p:cNvSpPr txBox="1"/>
          <p:nvPr/>
        </p:nvSpPr>
        <p:spPr>
          <a:xfrm>
            <a:off x="10323339" y="2348316"/>
            <a:ext cx="1088731" cy="646331"/>
          </a:xfrm>
          <a:prstGeom prst="rect">
            <a:avLst/>
          </a:prstGeom>
          <a:noFill/>
        </p:spPr>
        <p:txBody>
          <a:bodyPr wrap="square" rtlCol="0">
            <a:spAutoFit/>
          </a:bodyPr>
          <a:lstStyle/>
          <a:p>
            <a:r>
              <a:rPr lang="en-US" dirty="0"/>
              <a:t>Plastic </a:t>
            </a:r>
          </a:p>
          <a:p>
            <a:r>
              <a:rPr lang="en-US" dirty="0"/>
              <a:t>container</a:t>
            </a:r>
          </a:p>
        </p:txBody>
      </p:sp>
      <p:cxnSp>
        <p:nvCxnSpPr>
          <p:cNvPr id="27" name="Straight Arrow Connector 26">
            <a:extLst>
              <a:ext uri="{FF2B5EF4-FFF2-40B4-BE49-F238E27FC236}">
                <a16:creationId xmlns:a16="http://schemas.microsoft.com/office/drawing/2014/main" id="{50CCE62F-1444-5C42-B724-E1441542376A}"/>
              </a:ext>
            </a:extLst>
          </p:cNvPr>
          <p:cNvCxnSpPr>
            <a:cxnSpLocks/>
          </p:cNvCxnSpPr>
          <p:nvPr/>
        </p:nvCxnSpPr>
        <p:spPr>
          <a:xfrm flipH="1">
            <a:off x="9001044" y="2673228"/>
            <a:ext cx="1264025" cy="12375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4981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9D09A55-C6D9-0444-B0FE-B817096BA09C}"/>
              </a:ext>
            </a:extLst>
          </p:cNvPr>
          <p:cNvSpPr txBox="1"/>
          <p:nvPr/>
        </p:nvSpPr>
        <p:spPr>
          <a:xfrm>
            <a:off x="556054" y="296562"/>
            <a:ext cx="11368216" cy="769441"/>
          </a:xfrm>
          <a:prstGeom prst="rect">
            <a:avLst/>
          </a:prstGeom>
          <a:noFill/>
        </p:spPr>
        <p:txBody>
          <a:bodyPr wrap="square" rtlCol="0">
            <a:spAutoFit/>
          </a:bodyPr>
          <a:lstStyle/>
          <a:p>
            <a:pPr algn="ctr"/>
            <a:r>
              <a:rPr lang="en-US" sz="4400">
                <a:latin typeface="Impact" panose="020B0806030902050204" pitchFamily="34" charset="0"/>
              </a:rPr>
              <a:t>Climate Change Facts</a:t>
            </a:r>
          </a:p>
        </p:txBody>
      </p:sp>
      <p:sp>
        <p:nvSpPr>
          <p:cNvPr id="5" name="Rectangle 4">
            <a:extLst>
              <a:ext uri="{FF2B5EF4-FFF2-40B4-BE49-F238E27FC236}">
                <a16:creationId xmlns:a16="http://schemas.microsoft.com/office/drawing/2014/main" id="{FCFCA7E5-4878-964C-8558-C8517EA5E52D}"/>
              </a:ext>
            </a:extLst>
          </p:cNvPr>
          <p:cNvSpPr/>
          <p:nvPr/>
        </p:nvSpPr>
        <p:spPr>
          <a:xfrm>
            <a:off x="166814" y="1278005"/>
            <a:ext cx="11467071" cy="1200329"/>
          </a:xfrm>
          <a:prstGeom prst="rect">
            <a:avLst/>
          </a:prstGeom>
        </p:spPr>
        <p:txBody>
          <a:bodyPr wrap="square">
            <a:spAutoFit/>
          </a:bodyPr>
          <a:lstStyle/>
          <a:p>
            <a:r>
              <a:rPr lang="en-GB">
                <a:solidFill>
                  <a:srgbClr val="2B2B2B"/>
                </a:solidFill>
                <a:latin typeface="Helvetica" pitchFamily="2" charset="0"/>
              </a:rPr>
              <a:t>The planet's average surface temperature has risen about 1.18 degrees Celsius since the late 19th century, a change driven largely by increased carbon dioxide emissions into the atmosphere and other human activities.</a:t>
            </a:r>
            <a:r>
              <a:rPr lang="en-GB" baseline="30000">
                <a:solidFill>
                  <a:srgbClr val="0E7EE0"/>
                </a:solidFill>
                <a:latin typeface="Helvetica" pitchFamily="2" charset="0"/>
                <a:hlinkClick r:id="rId2"/>
              </a:rPr>
              <a:t>4</a:t>
            </a:r>
            <a:r>
              <a:rPr lang="en-GB">
                <a:solidFill>
                  <a:srgbClr val="2B2B2B"/>
                </a:solidFill>
                <a:latin typeface="Helvetica" pitchFamily="2" charset="0"/>
              </a:rPr>
              <a:t> Most of the warming occurred in the past 40 years, with the seven most recent years being the warmest. The years 2016 and 2020 are tied for the warmest year on record.</a:t>
            </a:r>
            <a:endParaRPr lang="en-US"/>
          </a:p>
        </p:txBody>
      </p:sp>
      <p:sp>
        <p:nvSpPr>
          <p:cNvPr id="6" name="Rectangle 5">
            <a:extLst>
              <a:ext uri="{FF2B5EF4-FFF2-40B4-BE49-F238E27FC236}">
                <a16:creationId xmlns:a16="http://schemas.microsoft.com/office/drawing/2014/main" id="{CF6EC1A7-CB21-1E44-96A7-FDFD1A034EB4}"/>
              </a:ext>
            </a:extLst>
          </p:cNvPr>
          <p:cNvSpPr/>
          <p:nvPr/>
        </p:nvSpPr>
        <p:spPr>
          <a:xfrm>
            <a:off x="166814" y="2690336"/>
            <a:ext cx="11467071" cy="646331"/>
          </a:xfrm>
          <a:prstGeom prst="rect">
            <a:avLst/>
          </a:prstGeom>
        </p:spPr>
        <p:txBody>
          <a:bodyPr wrap="square">
            <a:spAutoFit/>
          </a:bodyPr>
          <a:lstStyle/>
          <a:p>
            <a:r>
              <a:rPr lang="en-GB">
                <a:solidFill>
                  <a:srgbClr val="2B2B2B"/>
                </a:solidFill>
                <a:latin typeface="Helvetica" pitchFamily="2" charset="0"/>
              </a:rPr>
              <a:t>The ocean has absorbed much of this increased heat, with the top 100 meters (about 328 feet) of ocean showing warming of more than 0.33 degrees Celsius since 1969.</a:t>
            </a:r>
            <a:endParaRPr lang="en-US"/>
          </a:p>
        </p:txBody>
      </p:sp>
      <p:sp>
        <p:nvSpPr>
          <p:cNvPr id="7" name="Rectangle 6">
            <a:extLst>
              <a:ext uri="{FF2B5EF4-FFF2-40B4-BE49-F238E27FC236}">
                <a16:creationId xmlns:a16="http://schemas.microsoft.com/office/drawing/2014/main" id="{39A7CC93-64C5-D14B-9822-38DEEDC8A2F1}"/>
              </a:ext>
            </a:extLst>
          </p:cNvPr>
          <p:cNvSpPr/>
          <p:nvPr/>
        </p:nvSpPr>
        <p:spPr>
          <a:xfrm>
            <a:off x="166813" y="3548669"/>
            <a:ext cx="11467071" cy="923330"/>
          </a:xfrm>
          <a:prstGeom prst="rect">
            <a:avLst/>
          </a:prstGeom>
        </p:spPr>
        <p:txBody>
          <a:bodyPr wrap="square">
            <a:spAutoFit/>
          </a:bodyPr>
          <a:lstStyle/>
          <a:p>
            <a:r>
              <a:rPr lang="en-GB">
                <a:solidFill>
                  <a:srgbClr val="2B2B2B"/>
                </a:solidFill>
                <a:latin typeface="Helvetica" pitchFamily="2" charset="0"/>
              </a:rPr>
              <a:t>The Greenland and Antarctic ice sheets have decreased in mass. Data from NASA's Gravity Recovery and Climate Experiment show Greenland lost an average of 279 billion tons of ice per year between 1993 and 2019, while Antarctica lost about 148 billion tons of ice per year.</a:t>
            </a:r>
            <a:endParaRPr lang="en-US"/>
          </a:p>
        </p:txBody>
      </p:sp>
      <p:sp>
        <p:nvSpPr>
          <p:cNvPr id="8" name="Rectangle 7">
            <a:extLst>
              <a:ext uri="{FF2B5EF4-FFF2-40B4-BE49-F238E27FC236}">
                <a16:creationId xmlns:a16="http://schemas.microsoft.com/office/drawing/2014/main" id="{9A4C029D-B360-6D4D-A236-A38C9B0F3186}"/>
              </a:ext>
            </a:extLst>
          </p:cNvPr>
          <p:cNvSpPr/>
          <p:nvPr/>
        </p:nvSpPr>
        <p:spPr>
          <a:xfrm>
            <a:off x="166813" y="4690179"/>
            <a:ext cx="11467070" cy="646331"/>
          </a:xfrm>
          <a:prstGeom prst="rect">
            <a:avLst/>
          </a:prstGeom>
        </p:spPr>
        <p:txBody>
          <a:bodyPr wrap="square">
            <a:spAutoFit/>
          </a:bodyPr>
          <a:lstStyle/>
          <a:p>
            <a:r>
              <a:rPr lang="en-GB">
                <a:solidFill>
                  <a:srgbClr val="2B2B2B"/>
                </a:solidFill>
                <a:latin typeface="Helvetica" pitchFamily="2" charset="0"/>
              </a:rPr>
              <a:t>Global sea level rose about 20 cm in the last century. The rate in the last two decades, however, is nearly double that of the last century and accelerating slightly every year.</a:t>
            </a:r>
            <a:endParaRPr lang="en-US"/>
          </a:p>
        </p:txBody>
      </p:sp>
      <p:sp>
        <p:nvSpPr>
          <p:cNvPr id="9" name="Rectangle 8">
            <a:extLst>
              <a:ext uri="{FF2B5EF4-FFF2-40B4-BE49-F238E27FC236}">
                <a16:creationId xmlns:a16="http://schemas.microsoft.com/office/drawing/2014/main" id="{B17800D4-1DA1-8644-9DF1-686652A074A0}"/>
              </a:ext>
            </a:extLst>
          </p:cNvPr>
          <p:cNvSpPr/>
          <p:nvPr/>
        </p:nvSpPr>
        <p:spPr>
          <a:xfrm>
            <a:off x="166813" y="5532024"/>
            <a:ext cx="11757457" cy="923330"/>
          </a:xfrm>
          <a:prstGeom prst="rect">
            <a:avLst/>
          </a:prstGeom>
        </p:spPr>
        <p:txBody>
          <a:bodyPr wrap="square">
            <a:spAutoFit/>
          </a:bodyPr>
          <a:lstStyle/>
          <a:p>
            <a:r>
              <a:rPr lang="en-GB">
                <a:solidFill>
                  <a:srgbClr val="2B2B2B"/>
                </a:solidFill>
                <a:latin typeface="Helvetica" pitchFamily="2" charset="0"/>
              </a:rPr>
              <a:t>The number of record high temperature events throughout the world has been increasing, while the number of record low temperature events has been decreasing, since 1950. Many countries have also witnessed increasing numbers of intense rainfall events.</a:t>
            </a:r>
            <a:endParaRPr lang="en-US"/>
          </a:p>
        </p:txBody>
      </p:sp>
    </p:spTree>
    <p:extLst>
      <p:ext uri="{BB962C8B-B14F-4D97-AF65-F5344CB8AC3E}">
        <p14:creationId xmlns:p14="http://schemas.microsoft.com/office/powerpoint/2010/main" val="8228854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1032</TotalTime>
  <Words>639</Words>
  <Application>Microsoft Macintosh PowerPoint</Application>
  <PresentationFormat>Widescreen</PresentationFormat>
  <Paragraphs>59</Paragraphs>
  <Slides>10</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Calibri Light</vt:lpstr>
      <vt:lpstr>Helvetica</vt:lpstr>
      <vt:lpstr>Helvetica Neue</vt:lpstr>
      <vt:lpstr>Impact</vt:lpstr>
      <vt:lpstr>Office Theme</vt:lpstr>
      <vt:lpstr>How Jersey and the Channel Islands were formed</vt:lpstr>
      <vt:lpstr>PowerPoint Presentation</vt:lpstr>
      <vt:lpstr>PowerPoint Presentation</vt:lpstr>
      <vt:lpstr>PowerPoint Presentation</vt:lpstr>
      <vt:lpstr>PowerPoint Presentation</vt:lpstr>
      <vt:lpstr>PowerPoint Presentation</vt:lpstr>
      <vt:lpstr>PowerPoint Presentation</vt:lpstr>
      <vt:lpstr>Make your own model</vt:lpstr>
      <vt:lpstr>PowerPoint Presentation</vt:lpstr>
      <vt:lpstr>What will happen if nothing changes?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Jersey and the Channel islands were formed</dc:title>
  <dc:creator>Charlie Le Maistre</dc:creator>
  <cp:lastModifiedBy>Charlie Le Maistre</cp:lastModifiedBy>
  <cp:revision>32</cp:revision>
  <dcterms:created xsi:type="dcterms:W3CDTF">2021-01-27T11:03:39Z</dcterms:created>
  <dcterms:modified xsi:type="dcterms:W3CDTF">2022-09-27T11:40:36Z</dcterms:modified>
</cp:coreProperties>
</file>