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8" r:id="rId2"/>
    <p:sldId id="270" r:id="rId3"/>
    <p:sldId id="271" r:id="rId4"/>
    <p:sldId id="257" r:id="rId5"/>
    <p:sldId id="260" r:id="rId6"/>
    <p:sldId id="273" r:id="rId7"/>
    <p:sldId id="262" r:id="rId8"/>
    <p:sldId id="27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2F76"/>
    <a:srgbClr val="8385E1"/>
    <a:srgbClr val="4C91D0"/>
    <a:srgbClr val="B8C7EA"/>
    <a:srgbClr val="4AC5F0"/>
    <a:srgbClr val="F5FF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8" autoAdjust="0"/>
    <p:restoredTop sz="85802" autoAdjust="0"/>
  </p:normalViewPr>
  <p:slideViewPr>
    <p:cSldViewPr snapToGrid="0">
      <p:cViewPr varScale="1">
        <p:scale>
          <a:sx n="105" d="100"/>
          <a:sy n="105" d="100"/>
        </p:scale>
        <p:origin x="200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4142A-A585-49C4-829C-220342A619EE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72EB1D-C3D4-4C7B-B034-72DCCC44DC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408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Adjective match up in books. Then ask students how  they would describe the surrounding</a:t>
            </a:r>
            <a:r>
              <a:rPr lang="en-GB" baseline="0" dirty="0"/>
              <a:t> photos using the adjectives.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2EB1D-C3D4-4C7B-B034-72DCCC44DC2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871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Adjective match up in books. Then ask students how  they would describe the surrounding</a:t>
            </a:r>
            <a:r>
              <a:rPr lang="en-GB" baseline="0" dirty="0"/>
              <a:t> photos using the adjectives.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2EB1D-C3D4-4C7B-B034-72DCCC44DC2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690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Race in pairs to correctly write down</a:t>
            </a:r>
            <a:r>
              <a:rPr lang="en-GB" baseline="0" dirty="0"/>
              <a:t> the time phrases. Whole group feedback &amp; copy/correct.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2EB1D-C3D4-4C7B-B034-72DCCC44DC2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930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72EB1D-C3D4-4C7B-B034-72DCCC44DC2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422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F2B9-0DE3-4158-AB0D-7913A0C659BF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F051-70B9-4B91-AFD0-AF30F682A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678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F2B9-0DE3-4158-AB0D-7913A0C659BF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F051-70B9-4B91-AFD0-AF30F682A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906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F2B9-0DE3-4158-AB0D-7913A0C659BF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F051-70B9-4B91-AFD0-AF30F682A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967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F2B9-0DE3-4158-AB0D-7913A0C659BF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F051-70B9-4B91-AFD0-AF30F682A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49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F2B9-0DE3-4158-AB0D-7913A0C659BF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F051-70B9-4B91-AFD0-AF30F682A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199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F2B9-0DE3-4158-AB0D-7913A0C659BF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F051-70B9-4B91-AFD0-AF30F682A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16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F2B9-0DE3-4158-AB0D-7913A0C659BF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F051-70B9-4B91-AFD0-AF30F682A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9974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F2B9-0DE3-4158-AB0D-7913A0C659BF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F051-70B9-4B91-AFD0-AF30F682A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32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F2B9-0DE3-4158-AB0D-7913A0C659BF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F051-70B9-4B91-AFD0-AF30F682A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98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F2B9-0DE3-4158-AB0D-7913A0C659BF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F051-70B9-4B91-AFD0-AF30F682A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677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F2B9-0DE3-4158-AB0D-7913A0C659BF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0F051-70B9-4B91-AFD0-AF30F682A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71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5FFFC"/>
            </a:gs>
            <a:gs pos="74000">
              <a:srgbClr val="4AC5F0"/>
            </a:gs>
            <a:gs pos="83000">
              <a:srgbClr val="8385E1"/>
            </a:gs>
            <a:gs pos="100000">
              <a:srgbClr val="4C91D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4F2B9-0DE3-4158-AB0D-7913A0C659BF}" type="datetimeFigureOut">
              <a:rPr lang="en-GB" smtClean="0"/>
              <a:t>09/11/2021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20F051-70B9-4B91-AFD0-AF30F682AEE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914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583" y="-74736"/>
            <a:ext cx="10515600" cy="1325563"/>
          </a:xfrm>
        </p:spPr>
        <p:txBody>
          <a:bodyPr/>
          <a:lstStyle/>
          <a:p>
            <a:r>
              <a:rPr lang="en-GB" dirty="0" err="1"/>
              <a:t>Entouor</a:t>
            </a:r>
            <a:r>
              <a:rPr lang="en-GB" dirty="0"/>
              <a:t> </a:t>
            </a:r>
            <a:r>
              <a:rPr lang="en-GB" dirty="0" err="1"/>
              <a:t>tchi</a:t>
            </a:r>
            <a:r>
              <a:rPr lang="en-GB" dirty="0"/>
              <a:t> </a:t>
            </a:r>
            <a:r>
              <a:rPr lang="en-GB" dirty="0" err="1"/>
              <a:t>qu’j’allons</a:t>
            </a:r>
            <a:r>
              <a:rPr lang="en-GB" dirty="0"/>
              <a:t> </a:t>
            </a:r>
            <a:r>
              <a:rPr lang="en-GB" dirty="0" err="1"/>
              <a:t>pâler</a:t>
            </a:r>
            <a:r>
              <a:rPr lang="en-GB" dirty="0"/>
              <a:t> </a:t>
            </a:r>
            <a:r>
              <a:rPr lang="en-GB" dirty="0" err="1"/>
              <a:t>aniet</a:t>
            </a:r>
            <a:r>
              <a:rPr lang="en-GB" dirty="0"/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086" y="1250827"/>
            <a:ext cx="3371097" cy="47445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83" y="3861734"/>
            <a:ext cx="3810000" cy="213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01382" y="2076773"/>
            <a:ext cx="55040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/>
              <a:t>J’allons</a:t>
            </a:r>
            <a:r>
              <a:rPr lang="en-US" sz="2800" b="1" dirty="0"/>
              <a:t> </a:t>
            </a:r>
            <a:r>
              <a:rPr lang="en-US" sz="2800" b="1" dirty="0" err="1"/>
              <a:t>pâler</a:t>
            </a:r>
            <a:r>
              <a:rPr lang="en-US" sz="2800" b="1" dirty="0"/>
              <a:t> </a:t>
            </a:r>
            <a:r>
              <a:rPr lang="en-US" sz="2800" b="1" dirty="0" err="1"/>
              <a:t>entouor</a:t>
            </a:r>
            <a:r>
              <a:rPr lang="en-US" sz="2800" b="1" dirty="0"/>
              <a:t> la </a:t>
            </a:r>
            <a:r>
              <a:rPr lang="en-US" sz="2800" b="1" dirty="0" err="1"/>
              <a:t>télévision</a:t>
            </a:r>
            <a:r>
              <a:rPr lang="en-US" sz="2800" b="1" dirty="0"/>
              <a:t>!</a:t>
            </a:r>
          </a:p>
          <a:p>
            <a:r>
              <a:rPr lang="en-US" sz="2800" b="1" dirty="0" err="1"/>
              <a:t>Tchi</a:t>
            </a:r>
            <a:r>
              <a:rPr lang="en-US" sz="2800" b="1" dirty="0"/>
              <a:t> </a:t>
            </a:r>
            <a:r>
              <a:rPr lang="en-US" sz="2800" b="1" dirty="0" err="1"/>
              <a:t>programme</a:t>
            </a:r>
            <a:r>
              <a:rPr lang="en-US" sz="2800" b="1" dirty="0"/>
              <a:t> </a:t>
            </a:r>
            <a:r>
              <a:rPr lang="en-US" sz="2800" b="1" dirty="0" err="1"/>
              <a:t>qué</a:t>
            </a:r>
            <a:r>
              <a:rPr lang="en-US" sz="2800" b="1" dirty="0"/>
              <a:t> </a:t>
            </a:r>
            <a:r>
              <a:rPr lang="en-US" sz="2800" b="1" dirty="0" err="1"/>
              <a:t>tu</a:t>
            </a:r>
            <a:r>
              <a:rPr lang="en-US" sz="2800" b="1" dirty="0"/>
              <a:t> </a:t>
            </a:r>
            <a:r>
              <a:rPr lang="en-US" sz="2800" b="1" dirty="0" err="1"/>
              <a:t>r’gardes</a:t>
            </a:r>
            <a:r>
              <a:rPr lang="en-US" sz="2800" b="1" dirty="0"/>
              <a:t>?</a:t>
            </a:r>
          </a:p>
          <a:p>
            <a:r>
              <a:rPr lang="en-US" sz="2800" b="1" dirty="0" err="1"/>
              <a:t>Combein</a:t>
            </a:r>
            <a:r>
              <a:rPr lang="en-US" sz="2800" b="1" dirty="0"/>
              <a:t> </a:t>
            </a:r>
            <a:r>
              <a:rPr lang="en-US" sz="2800" b="1" dirty="0" err="1"/>
              <a:t>souvent</a:t>
            </a:r>
            <a:r>
              <a:rPr lang="en-US" sz="2800" b="1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7F2C39-EDF7-A044-9893-01A186691D0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383" y="6167787"/>
            <a:ext cx="1970230" cy="601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3966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5473" y="0"/>
            <a:ext cx="10910940" cy="1209982"/>
          </a:xfrm>
        </p:spPr>
        <p:txBody>
          <a:bodyPr>
            <a:normAutofit/>
          </a:bodyPr>
          <a:lstStyle/>
          <a:p>
            <a:r>
              <a:rPr lang="en-GB" sz="6000" dirty="0" err="1">
                <a:latin typeface="Algerian" panose="04020705040A02060702" pitchFamily="82" charset="0"/>
              </a:rPr>
              <a:t>Tch’est</a:t>
            </a:r>
            <a:r>
              <a:rPr lang="en-GB" sz="6000" dirty="0">
                <a:latin typeface="Algerian" panose="04020705040A02060702" pitchFamily="82" charset="0"/>
              </a:rPr>
              <a:t> </a:t>
            </a:r>
            <a:r>
              <a:rPr lang="en-GB" sz="6000" dirty="0" err="1">
                <a:latin typeface="Algerian" panose="04020705040A02060702" pitchFamily="82" charset="0"/>
              </a:rPr>
              <a:t>qu’ch’est</a:t>
            </a:r>
            <a:r>
              <a:rPr lang="en-GB" sz="6000" dirty="0">
                <a:latin typeface="Algerian" panose="04020705040A02060702" pitchFamily="82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6301" y="1028064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arenR"/>
            </a:pPr>
            <a:r>
              <a:rPr lang="en-GB" sz="3600" dirty="0" err="1"/>
              <a:t>eune</a:t>
            </a:r>
            <a:r>
              <a:rPr lang="en-GB" sz="3600" dirty="0"/>
              <a:t> </a:t>
            </a:r>
            <a:r>
              <a:rPr lang="en-GB" sz="3600" dirty="0" err="1"/>
              <a:t>sornette</a:t>
            </a:r>
            <a:r>
              <a:rPr lang="en-GB" sz="3600" dirty="0"/>
              <a:t> </a:t>
            </a:r>
            <a:r>
              <a:rPr lang="en-GB" sz="3600" dirty="0" err="1"/>
              <a:t>annînmée</a:t>
            </a:r>
            <a:endParaRPr lang="en-GB" sz="3600" dirty="0"/>
          </a:p>
          <a:p>
            <a:pPr marL="514350" indent="-514350">
              <a:buAutoNum type="arabicParenR"/>
            </a:pPr>
            <a:r>
              <a:rPr lang="en-GB" sz="3600" dirty="0"/>
              <a:t>un programme de </a:t>
            </a:r>
            <a:r>
              <a:rPr lang="en-GB" sz="3600" dirty="0" err="1"/>
              <a:t>télé-réalité</a:t>
            </a:r>
            <a:r>
              <a:rPr lang="en-GB" sz="3600" dirty="0"/>
              <a:t> </a:t>
            </a:r>
          </a:p>
          <a:p>
            <a:pPr marL="514350" indent="-514350">
              <a:buAutoNum type="arabicParenR"/>
            </a:pPr>
            <a:r>
              <a:rPr lang="en-GB" sz="3600" dirty="0"/>
              <a:t>un programme </a:t>
            </a:r>
            <a:r>
              <a:rPr lang="en-GB" sz="3600" dirty="0" err="1"/>
              <a:t>dé</a:t>
            </a:r>
            <a:r>
              <a:rPr lang="en-GB" sz="3600" dirty="0"/>
              <a:t> sport</a:t>
            </a:r>
          </a:p>
          <a:p>
            <a:pPr marL="514350" indent="-514350">
              <a:buAutoNum type="arabicParenR"/>
            </a:pPr>
            <a:r>
              <a:rPr lang="en-GB" sz="3600" dirty="0"/>
              <a:t>un </a:t>
            </a:r>
            <a:r>
              <a:rPr lang="en-GB" sz="3600" dirty="0" err="1"/>
              <a:t>dotchumentaithe</a:t>
            </a:r>
            <a:r>
              <a:rPr lang="en-GB" sz="3600" dirty="0"/>
              <a:t> </a:t>
            </a:r>
          </a:p>
          <a:p>
            <a:pPr marL="514350" indent="-514350">
              <a:buAutoNum type="arabicParenR"/>
            </a:pPr>
            <a:r>
              <a:rPr lang="en-GB" sz="3600" dirty="0" err="1"/>
              <a:t>eune</a:t>
            </a:r>
            <a:r>
              <a:rPr lang="en-GB" sz="3600" dirty="0"/>
              <a:t> </a:t>
            </a:r>
            <a:r>
              <a:rPr lang="en-GB" sz="3600" dirty="0" err="1"/>
              <a:t>séthie</a:t>
            </a:r>
            <a:r>
              <a:rPr lang="en-GB" sz="3600" dirty="0"/>
              <a:t> </a:t>
            </a:r>
          </a:p>
          <a:p>
            <a:pPr marL="514350" indent="-514350">
              <a:buAutoNum type="arabicParenR"/>
            </a:pPr>
            <a:r>
              <a:rPr lang="en-GB" sz="3600" dirty="0"/>
              <a:t>l’s </a:t>
            </a:r>
            <a:r>
              <a:rPr lang="en-GB" sz="3600" dirty="0" err="1"/>
              <a:t>annonches</a:t>
            </a:r>
            <a:endParaRPr lang="en-GB" sz="3600" dirty="0"/>
          </a:p>
          <a:p>
            <a:pPr marL="514350" indent="-514350">
              <a:buAutoNum type="arabicParenR"/>
            </a:pPr>
            <a:r>
              <a:rPr lang="en-GB" sz="3600" dirty="0"/>
              <a:t>l’s </a:t>
            </a:r>
            <a:r>
              <a:rPr lang="en-GB" sz="3600" dirty="0" err="1"/>
              <a:t>opéras</a:t>
            </a:r>
            <a:r>
              <a:rPr lang="en-GB" sz="3600" dirty="0"/>
              <a:t> </a:t>
            </a:r>
            <a:r>
              <a:rPr lang="en-GB" sz="3600" dirty="0" err="1"/>
              <a:t>d’savon</a:t>
            </a:r>
            <a:r>
              <a:rPr lang="en-GB" sz="3600" dirty="0"/>
              <a:t>  </a:t>
            </a:r>
          </a:p>
          <a:p>
            <a:pPr marL="514350" indent="-514350">
              <a:buAutoNum type="arabicParenR"/>
            </a:pPr>
            <a:r>
              <a:rPr lang="en-GB" sz="3600" dirty="0"/>
              <a:t>un programme </a:t>
            </a:r>
            <a:r>
              <a:rPr lang="en-GB" sz="3600" dirty="0" err="1"/>
              <a:t>dé</a:t>
            </a:r>
            <a:r>
              <a:rPr lang="en-GB" sz="3600" dirty="0"/>
              <a:t> </a:t>
            </a:r>
            <a:r>
              <a:rPr lang="en-GB" sz="3600" dirty="0" err="1"/>
              <a:t>musique</a:t>
            </a:r>
            <a:endParaRPr lang="en-GB" sz="3600" dirty="0"/>
          </a:p>
          <a:p>
            <a:pPr marL="514350" indent="-514350">
              <a:buAutoNum type="arabicParenR"/>
            </a:pPr>
            <a:r>
              <a:rPr lang="en-GB" sz="3600" dirty="0"/>
              <a:t>les </a:t>
            </a:r>
            <a:r>
              <a:rPr lang="en-GB" sz="3600" dirty="0" err="1"/>
              <a:t>nouvelles</a:t>
            </a:r>
            <a:endParaRPr lang="en-GB" sz="3600" dirty="0"/>
          </a:p>
          <a:p>
            <a:pPr marL="514350" indent="-514350">
              <a:buAutoNum type="arabicParenR"/>
            </a:pPr>
            <a:r>
              <a:rPr lang="en-GB" sz="3600" dirty="0"/>
              <a:t>les </a:t>
            </a:r>
            <a:r>
              <a:rPr lang="en-GB" sz="3600" dirty="0" err="1"/>
              <a:t>prédictions</a:t>
            </a:r>
            <a:r>
              <a:rPr lang="en-GB" sz="3600" dirty="0"/>
              <a:t> du temps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98806">
            <a:off x="9690882" y="145392"/>
            <a:ext cx="2209800" cy="2066925"/>
          </a:xfrm>
          <a:prstGeom prst="rect">
            <a:avLst/>
          </a:prstGeom>
        </p:spPr>
      </p:pic>
      <p:pic>
        <p:nvPicPr>
          <p:cNvPr id="1028" name="Picture 4" descr="http://www.edp24.co.uk/polopoly_fs/1.1885734.1360345040!/image/3392366053.jpg_gen/derivatives/landscape_630/33923660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0781">
            <a:off x="-344352" y="22604"/>
            <a:ext cx="2834184" cy="201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415069">
            <a:off x="9115869" y="4993952"/>
            <a:ext cx="2762893" cy="1671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74830">
            <a:off x="9714567" y="3297549"/>
            <a:ext cx="2315103" cy="17251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942835">
            <a:off x="80182" y="4857168"/>
            <a:ext cx="2859973" cy="17159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6396">
            <a:off x="9015665" y="1340675"/>
            <a:ext cx="2030763" cy="2030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F75D94-010D-C54F-B424-E061354A42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267" y="5214987"/>
            <a:ext cx="2806700" cy="1524000"/>
          </a:xfrm>
          <a:prstGeom prst="rect">
            <a:avLst/>
          </a:prstGeom>
        </p:spPr>
      </p:pic>
      <p:pic>
        <p:nvPicPr>
          <p:cNvPr id="11" name="Picture 10" descr="A picture containing text, outdoor, snake&#10;&#10;Description automatically generated">
            <a:extLst>
              <a:ext uri="{FF2B5EF4-FFF2-40B4-BE49-F238E27FC236}">
                <a16:creationId xmlns:a16="http://schemas.microsoft.com/office/drawing/2014/main" id="{363D2640-23A3-CF41-9F68-2CAB6208607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" y="1740013"/>
            <a:ext cx="2667000" cy="1498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83EE66-1C59-0F41-B314-BD86AA8934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009" y="5437701"/>
            <a:ext cx="2267307" cy="1269692"/>
          </a:xfrm>
          <a:prstGeom prst="rect">
            <a:avLst/>
          </a:prstGeom>
        </p:spPr>
      </p:pic>
      <p:pic>
        <p:nvPicPr>
          <p:cNvPr id="12" name="Picture 11" descr="A collage of a person&#10;&#10;Description automatically generated with medium confidence">
            <a:extLst>
              <a:ext uri="{FF2B5EF4-FFF2-40B4-BE49-F238E27FC236}">
                <a16:creationId xmlns:a16="http://schemas.microsoft.com/office/drawing/2014/main" id="{860294C1-9F61-454C-BC24-5B28D5DCB80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9" y="3274373"/>
            <a:ext cx="266918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552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2328" y="86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6000" dirty="0" err="1">
                <a:latin typeface="Algerian" panose="04020705040A02060702" pitchFamily="82" charset="0"/>
              </a:rPr>
              <a:t>Tch’est</a:t>
            </a:r>
            <a:r>
              <a:rPr lang="en-GB" sz="6000" dirty="0">
                <a:latin typeface="Algerian" panose="04020705040A02060702" pitchFamily="82" charset="0"/>
              </a:rPr>
              <a:t> </a:t>
            </a:r>
            <a:r>
              <a:rPr lang="en-GB" sz="6000" dirty="0" err="1">
                <a:latin typeface="Algerian" panose="04020705040A02060702" pitchFamily="82" charset="0"/>
              </a:rPr>
              <a:t>qu’ch’est</a:t>
            </a:r>
            <a:r>
              <a:rPr lang="en-GB" sz="6000" dirty="0">
                <a:latin typeface="Algerian" panose="04020705040A02060702" pitchFamily="82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9909" y="127378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arenR"/>
            </a:pPr>
            <a:r>
              <a:rPr lang="en-GB" sz="4400" dirty="0" err="1"/>
              <a:t>rîsibl’ye</a:t>
            </a:r>
            <a:endParaRPr lang="en-GB" sz="4400" dirty="0"/>
          </a:p>
          <a:p>
            <a:pPr marL="514350" indent="-514350">
              <a:buAutoNum type="arabicParenR"/>
            </a:pPr>
            <a:r>
              <a:rPr lang="en-GB" sz="4400" dirty="0" err="1"/>
              <a:t>ennyant</a:t>
            </a:r>
            <a:endParaRPr lang="en-GB" sz="4400" dirty="0"/>
          </a:p>
          <a:p>
            <a:pPr marL="514350" indent="-514350">
              <a:buAutoNum type="arabicParenR"/>
            </a:pPr>
            <a:r>
              <a:rPr lang="en-GB" sz="4400" dirty="0" err="1"/>
              <a:t>întéressant</a:t>
            </a:r>
            <a:r>
              <a:rPr lang="en-GB" sz="4400" dirty="0"/>
              <a:t> </a:t>
            </a:r>
          </a:p>
          <a:p>
            <a:pPr marL="514350" indent="-514350">
              <a:buAutoNum type="arabicParenR"/>
            </a:pPr>
            <a:r>
              <a:rPr lang="en-GB" sz="4400" dirty="0" err="1"/>
              <a:t>pon</a:t>
            </a:r>
            <a:r>
              <a:rPr lang="en-GB" sz="4400" dirty="0"/>
              <a:t> ma</a:t>
            </a:r>
          </a:p>
          <a:p>
            <a:pPr marL="514350" indent="-514350">
              <a:buAutoNum type="arabicParenR"/>
            </a:pPr>
            <a:r>
              <a:rPr lang="en-GB" sz="4400" dirty="0" err="1"/>
              <a:t>nou</a:t>
            </a:r>
            <a:r>
              <a:rPr lang="en-GB" sz="4400" dirty="0"/>
              <a:t> </a:t>
            </a:r>
            <a:r>
              <a:rPr lang="en-GB" sz="4400" dirty="0" err="1"/>
              <a:t>peut</a:t>
            </a:r>
            <a:r>
              <a:rPr lang="en-GB" sz="4400" dirty="0"/>
              <a:t> </a:t>
            </a:r>
            <a:r>
              <a:rPr lang="en-GB" sz="4400" dirty="0" err="1"/>
              <a:t>s’înstruithe</a:t>
            </a:r>
            <a:r>
              <a:rPr lang="en-GB" sz="4400" dirty="0"/>
              <a:t> </a:t>
            </a:r>
          </a:p>
          <a:p>
            <a:pPr marL="514350" indent="-514350">
              <a:buAutoNum type="arabicParenR"/>
            </a:pPr>
            <a:r>
              <a:rPr lang="en-GB" sz="4400" dirty="0" err="1"/>
              <a:t>êffritant</a:t>
            </a:r>
            <a:endParaRPr lang="en-GB" sz="4400" dirty="0"/>
          </a:p>
          <a:p>
            <a:pPr marL="514350" indent="-514350">
              <a:buAutoNum type="arabicParenR"/>
            </a:pPr>
            <a:r>
              <a:rPr lang="en-GB" sz="4400" dirty="0"/>
              <a:t>du </a:t>
            </a:r>
            <a:r>
              <a:rPr lang="en-GB" sz="4400" dirty="0" err="1"/>
              <a:t>fanne</a:t>
            </a:r>
            <a:r>
              <a:rPr lang="en-GB" sz="4400" dirty="0"/>
              <a:t>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387591" y="1411688"/>
            <a:ext cx="3882683" cy="422751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lphaUcPeriod"/>
            </a:pPr>
            <a:r>
              <a:rPr lang="en-GB" sz="4400" dirty="0"/>
              <a:t>funny</a:t>
            </a:r>
          </a:p>
          <a:p>
            <a:pPr marL="742950" indent="-742950">
              <a:buFont typeface="+mj-lt"/>
              <a:buAutoNum type="alphaUcPeriod"/>
            </a:pPr>
            <a:r>
              <a:rPr lang="en-GB" sz="4400" dirty="0"/>
              <a:t>f</a:t>
            </a:r>
            <a:r>
              <a:rPr lang="en-GB" sz="4400"/>
              <a:t>un</a:t>
            </a:r>
            <a:endParaRPr lang="en-GB" sz="4400" dirty="0"/>
          </a:p>
          <a:p>
            <a:pPr marL="742950" indent="-742950">
              <a:buFont typeface="+mj-lt"/>
              <a:buAutoNum type="alphaUcPeriod"/>
            </a:pPr>
            <a:r>
              <a:rPr lang="en-GB" sz="4400" dirty="0"/>
              <a:t>educational </a:t>
            </a:r>
          </a:p>
          <a:p>
            <a:pPr marL="742950" indent="-742950">
              <a:buFont typeface="+mj-lt"/>
              <a:buAutoNum type="alphaUcPeriod"/>
            </a:pPr>
            <a:r>
              <a:rPr lang="en-GB" sz="4400" dirty="0"/>
              <a:t>scary</a:t>
            </a:r>
          </a:p>
          <a:p>
            <a:pPr marL="742950" indent="-742950">
              <a:buFont typeface="+mj-lt"/>
              <a:buAutoNum type="alphaUcPeriod"/>
            </a:pPr>
            <a:r>
              <a:rPr lang="en-GB" sz="4400" dirty="0"/>
              <a:t>boring</a:t>
            </a:r>
          </a:p>
          <a:p>
            <a:pPr marL="742950" indent="-742950">
              <a:buFont typeface="+mj-lt"/>
              <a:buAutoNum type="alphaUcPeriod"/>
            </a:pPr>
            <a:r>
              <a:rPr lang="en-GB" sz="4400" dirty="0"/>
              <a:t>not bad</a:t>
            </a:r>
          </a:p>
          <a:p>
            <a:pPr marL="742950" indent="-742950">
              <a:buFont typeface="+mj-lt"/>
              <a:buAutoNum type="alphaUcPeriod"/>
            </a:pPr>
            <a:r>
              <a:rPr lang="en-GB" sz="4400" dirty="0"/>
              <a:t>interesting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98806">
            <a:off x="9690882" y="145392"/>
            <a:ext cx="2209800" cy="2066925"/>
          </a:xfrm>
          <a:prstGeom prst="rect">
            <a:avLst/>
          </a:prstGeom>
        </p:spPr>
      </p:pic>
      <p:pic>
        <p:nvPicPr>
          <p:cNvPr id="1026" name="Picture 2" descr="http://i.dailymail.co.uk/i/pix/2013/08/13/article-2390931-1B42A18D000005DC-627_634x4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98602">
            <a:off x="9748788" y="5254744"/>
            <a:ext cx="1906141" cy="121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39395">
            <a:off x="136017" y="4751968"/>
            <a:ext cx="2590983" cy="1731597"/>
          </a:xfrm>
          <a:prstGeom prst="rect">
            <a:avLst/>
          </a:prstGeom>
        </p:spPr>
      </p:pic>
      <p:pic>
        <p:nvPicPr>
          <p:cNvPr id="1028" name="Picture 4" descr="http://www.edp24.co.uk/polopoly_fs/1.1885734.1360345040!/image/3392366053.jpg_gen/derivatives/landscape_630/339236605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30781">
            <a:off x="-379514" y="115941"/>
            <a:ext cx="2834184" cy="2010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7592" y="5451183"/>
            <a:ext cx="2020117" cy="12224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93869" y="3045530"/>
            <a:ext cx="2315103" cy="17251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9544" y="2568756"/>
            <a:ext cx="2603278" cy="156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11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Tch’est</a:t>
            </a:r>
            <a:r>
              <a:rPr lang="en-GB" dirty="0"/>
              <a:t> </a:t>
            </a:r>
            <a:r>
              <a:rPr lang="en-GB" dirty="0" err="1"/>
              <a:t>qu’i</a:t>
            </a:r>
            <a:r>
              <a:rPr lang="en-GB" dirty="0"/>
              <a:t>’ </a:t>
            </a:r>
            <a:r>
              <a:rPr lang="en-GB" dirty="0" err="1"/>
              <a:t>manque</a:t>
            </a:r>
            <a:r>
              <a:rPr lang="en-GB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697308" cy="2901120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en-GB" sz="3200" dirty="0" err="1"/>
              <a:t>J’aime</a:t>
            </a:r>
            <a:r>
              <a:rPr lang="en-GB" sz="3200" dirty="0"/>
              <a:t> </a:t>
            </a:r>
            <a:r>
              <a:rPr lang="en-GB" sz="3200" dirty="0" err="1"/>
              <a:t>bein</a:t>
            </a:r>
            <a:r>
              <a:rPr lang="en-GB" sz="3200" dirty="0"/>
              <a:t> </a:t>
            </a:r>
            <a:r>
              <a:rPr lang="en-GB" sz="3200" dirty="0" err="1"/>
              <a:t>r’garder</a:t>
            </a:r>
            <a:r>
              <a:rPr lang="en-GB" sz="3200" dirty="0"/>
              <a:t> les Simpsons </a:t>
            </a:r>
            <a:r>
              <a:rPr lang="en-GB" sz="3200" dirty="0" err="1"/>
              <a:t>pa’ce</a:t>
            </a:r>
            <a:r>
              <a:rPr lang="en-GB" sz="3200" dirty="0"/>
              <a:t> </a:t>
            </a:r>
            <a:r>
              <a:rPr lang="en-GB" sz="3200" dirty="0" err="1"/>
              <a:t>qu’i</a:t>
            </a:r>
            <a:r>
              <a:rPr lang="en-GB" sz="3200" dirty="0"/>
              <a:t>’ </a:t>
            </a:r>
            <a:r>
              <a:rPr lang="en-GB" sz="3200" dirty="0" err="1"/>
              <a:t>rîsibl’yes</a:t>
            </a:r>
            <a:r>
              <a:rPr lang="en-GB" sz="3200" dirty="0"/>
              <a:t>.</a:t>
            </a:r>
          </a:p>
          <a:p>
            <a:pPr marL="514350" indent="-514350">
              <a:buAutoNum type="arabicParenR"/>
            </a:pPr>
            <a:r>
              <a:rPr lang="en-GB" sz="3200" dirty="0" err="1"/>
              <a:t>J’aime</a:t>
            </a:r>
            <a:r>
              <a:rPr lang="en-GB" sz="3200" dirty="0"/>
              <a:t> </a:t>
            </a:r>
            <a:r>
              <a:rPr lang="en-GB" sz="3200" dirty="0" err="1"/>
              <a:t>hardi</a:t>
            </a:r>
            <a:r>
              <a:rPr lang="en-GB" sz="3200" dirty="0"/>
              <a:t> les </a:t>
            </a:r>
            <a:r>
              <a:rPr lang="en-GB" sz="3200" dirty="0" err="1"/>
              <a:t>dotchumentaithes</a:t>
            </a:r>
            <a:r>
              <a:rPr lang="en-GB" sz="3200" dirty="0"/>
              <a:t> </a:t>
            </a:r>
            <a:r>
              <a:rPr lang="en-GB" sz="3200" dirty="0" err="1"/>
              <a:t>viyant</a:t>
            </a:r>
            <a:r>
              <a:rPr lang="en-GB" sz="3200" dirty="0"/>
              <a:t> </a:t>
            </a:r>
            <a:r>
              <a:rPr lang="en-GB" sz="3200" dirty="0" err="1"/>
              <a:t>qu’i</a:t>
            </a:r>
            <a:r>
              <a:rPr lang="en-GB" sz="3200" dirty="0"/>
              <a:t>’ </a:t>
            </a:r>
            <a:r>
              <a:rPr lang="en-GB" sz="3200" dirty="0" err="1"/>
              <a:t>sont</a:t>
            </a:r>
            <a:r>
              <a:rPr lang="en-GB" sz="3200" dirty="0"/>
              <a:t> </a:t>
            </a:r>
            <a:r>
              <a:rPr lang="en-GB" sz="3200" dirty="0" err="1"/>
              <a:t>întéressants</a:t>
            </a:r>
            <a:r>
              <a:rPr lang="en-GB" sz="3200" dirty="0"/>
              <a:t>.</a:t>
            </a:r>
          </a:p>
          <a:p>
            <a:pPr marL="514350" indent="-514350">
              <a:buAutoNum type="arabicParenR"/>
            </a:pPr>
            <a:r>
              <a:rPr lang="en-GB" sz="3200" dirty="0"/>
              <a:t>Je </a:t>
            </a:r>
            <a:r>
              <a:rPr lang="en-GB" sz="3200" dirty="0" err="1"/>
              <a:t>n’aime</a:t>
            </a:r>
            <a:r>
              <a:rPr lang="en-GB" sz="3200" dirty="0"/>
              <a:t> </a:t>
            </a:r>
            <a:r>
              <a:rPr lang="en-GB" sz="3200" dirty="0" err="1"/>
              <a:t>pon</a:t>
            </a:r>
            <a:r>
              <a:rPr lang="en-GB" sz="3200" dirty="0"/>
              <a:t> </a:t>
            </a:r>
            <a:r>
              <a:rPr lang="en-GB" sz="3200" dirty="0" err="1"/>
              <a:t>r’garder</a:t>
            </a:r>
            <a:r>
              <a:rPr lang="en-GB" sz="3200" dirty="0"/>
              <a:t> les </a:t>
            </a:r>
            <a:r>
              <a:rPr lang="en-GB" sz="3200" dirty="0" err="1"/>
              <a:t>nouvelles</a:t>
            </a:r>
            <a:r>
              <a:rPr lang="en-GB" sz="3200" dirty="0"/>
              <a:t> car </a:t>
            </a:r>
            <a:r>
              <a:rPr lang="en-GB" sz="3200" dirty="0" err="1"/>
              <a:t>i</a:t>
            </a:r>
            <a:r>
              <a:rPr lang="en-GB" sz="3200" dirty="0"/>
              <a:t>’ </a:t>
            </a:r>
            <a:r>
              <a:rPr lang="en-GB" sz="3200" dirty="0" err="1"/>
              <a:t>sont</a:t>
            </a:r>
            <a:r>
              <a:rPr lang="en-GB" sz="3200" dirty="0"/>
              <a:t> </a:t>
            </a:r>
            <a:r>
              <a:rPr lang="en-GB" sz="3200" dirty="0" err="1"/>
              <a:t>attristantes</a:t>
            </a:r>
            <a:r>
              <a:rPr lang="en-GB" sz="3200" dirty="0"/>
              <a:t>.</a:t>
            </a:r>
          </a:p>
          <a:p>
            <a:pPr marL="514350" indent="-514350">
              <a:buAutoNum type="arabicParenR"/>
            </a:pPr>
            <a:r>
              <a:rPr lang="en-GB" sz="3200" dirty="0" err="1"/>
              <a:t>J’n’aime</a:t>
            </a:r>
            <a:r>
              <a:rPr lang="en-GB" sz="3200" dirty="0"/>
              <a:t> </a:t>
            </a:r>
            <a:r>
              <a:rPr lang="en-GB" sz="3200" dirty="0" err="1"/>
              <a:t>pon</a:t>
            </a:r>
            <a:r>
              <a:rPr lang="en-GB" sz="3200" dirty="0"/>
              <a:t> du tout </a:t>
            </a:r>
            <a:r>
              <a:rPr lang="en-GB" sz="3200" dirty="0" err="1"/>
              <a:t>r’garder</a:t>
            </a:r>
            <a:r>
              <a:rPr lang="en-GB" sz="3200" dirty="0"/>
              <a:t> les films </a:t>
            </a:r>
            <a:r>
              <a:rPr lang="en-GB" sz="3200" dirty="0" err="1"/>
              <a:t>d’hôrreu</a:t>
            </a:r>
            <a:r>
              <a:rPr lang="en-GB" sz="3200" dirty="0"/>
              <a:t> </a:t>
            </a:r>
            <a:r>
              <a:rPr lang="en-GB" sz="3200" dirty="0" err="1"/>
              <a:t>pa’ce</a:t>
            </a:r>
            <a:r>
              <a:rPr lang="en-GB" sz="3200" dirty="0"/>
              <a:t> </a:t>
            </a:r>
            <a:r>
              <a:rPr lang="en-GB" sz="3200" dirty="0" err="1"/>
              <a:t>qu’i</a:t>
            </a:r>
            <a:r>
              <a:rPr lang="en-GB" sz="3200" dirty="0"/>
              <a:t>’ </a:t>
            </a:r>
            <a:r>
              <a:rPr lang="en-GB" sz="3200" dirty="0" err="1"/>
              <a:t>sont</a:t>
            </a:r>
            <a:r>
              <a:rPr lang="en-GB" sz="3200" dirty="0"/>
              <a:t> </a:t>
            </a:r>
            <a:r>
              <a:rPr lang="en-GB" sz="3200" dirty="0" err="1"/>
              <a:t>êffritants</a:t>
            </a:r>
            <a:r>
              <a:rPr lang="en-GB" sz="3200" dirty="0"/>
              <a:t>.</a:t>
            </a:r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4" name="Rectangle 3"/>
          <p:cNvSpPr/>
          <p:nvPr/>
        </p:nvSpPr>
        <p:spPr>
          <a:xfrm>
            <a:off x="8703380" y="1624473"/>
            <a:ext cx="1958424" cy="579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975631" y="2311790"/>
            <a:ext cx="3111053" cy="579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9044773" y="3145373"/>
            <a:ext cx="2309027" cy="5672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2248634" y="4167069"/>
            <a:ext cx="2058907" cy="579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42BB7F-B734-4842-B8AE-91B90D2C978E}"/>
              </a:ext>
            </a:extLst>
          </p:cNvPr>
          <p:cNvSpPr txBox="1"/>
          <p:nvPr/>
        </p:nvSpPr>
        <p:spPr>
          <a:xfrm>
            <a:off x="3047330" y="5228023"/>
            <a:ext cx="6635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attristantes</a:t>
            </a:r>
            <a:r>
              <a:rPr lang="en-US" dirty="0"/>
              <a:t>  / </a:t>
            </a:r>
            <a:r>
              <a:rPr lang="en-US" dirty="0" err="1"/>
              <a:t>rîsibl’yes</a:t>
            </a:r>
            <a:r>
              <a:rPr lang="en-US" dirty="0"/>
              <a:t> / </a:t>
            </a:r>
            <a:r>
              <a:rPr lang="en-US" dirty="0" err="1"/>
              <a:t>êffritants</a:t>
            </a:r>
            <a:r>
              <a:rPr lang="en-US" dirty="0"/>
              <a:t>/ </a:t>
            </a:r>
            <a:r>
              <a:rPr lang="en-US" dirty="0" err="1"/>
              <a:t>dotchumentaithes</a:t>
            </a: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7F2C39-EDF7-A044-9893-01A186691D0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872" y="5896708"/>
            <a:ext cx="1973605" cy="7112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396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Race: Can you remember how to say these time phrases?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Normally </a:t>
            </a:r>
            <a:r>
              <a:rPr lang="en-GB" sz="3600" dirty="0">
                <a:sym typeface="Wingdings" panose="05000000000000000000" pitchFamily="2" charset="2"/>
              </a:rPr>
              <a:t> _</a:t>
            </a:r>
            <a:r>
              <a:rPr lang="en-GB" sz="3600" dirty="0" err="1">
                <a:sym typeface="Wingdings" panose="05000000000000000000" pitchFamily="2" charset="2"/>
              </a:rPr>
              <a:t>or_al_ment</a:t>
            </a:r>
            <a:endParaRPr lang="en-GB" sz="3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sz="3600" dirty="0">
                <a:sym typeface="Wingdings" panose="05000000000000000000" pitchFamily="2" charset="2"/>
              </a:rPr>
              <a:t>Rarely  _</a:t>
            </a:r>
            <a:r>
              <a:rPr lang="en-GB" sz="3600" dirty="0" err="1">
                <a:sym typeface="Wingdings" panose="05000000000000000000" pitchFamily="2" charset="2"/>
              </a:rPr>
              <a:t>ar_me</a:t>
            </a:r>
            <a:r>
              <a:rPr lang="en-GB" sz="3600" dirty="0">
                <a:sym typeface="Wingdings" panose="05000000000000000000" pitchFamily="2" charset="2"/>
              </a:rPr>
              <a:t>_ _</a:t>
            </a:r>
          </a:p>
          <a:p>
            <a:pPr marL="0" indent="0">
              <a:buNone/>
            </a:pPr>
            <a:r>
              <a:rPr lang="en-GB" sz="3600" dirty="0">
                <a:sym typeface="Wingdings" panose="05000000000000000000" pitchFamily="2" charset="2"/>
              </a:rPr>
              <a:t>From time to time  </a:t>
            </a:r>
            <a:r>
              <a:rPr lang="en-GB" sz="3600" dirty="0" err="1">
                <a:sym typeface="Wingdings" panose="05000000000000000000" pitchFamily="2" charset="2"/>
              </a:rPr>
              <a:t>Dé</a:t>
            </a:r>
            <a:r>
              <a:rPr lang="en-GB" sz="3600" dirty="0">
                <a:sym typeface="Wingdings" panose="05000000000000000000" pitchFamily="2" charset="2"/>
              </a:rPr>
              <a:t>  _</a:t>
            </a:r>
            <a:r>
              <a:rPr lang="en-GB" sz="3600" dirty="0" err="1">
                <a:sym typeface="Wingdings" panose="05000000000000000000" pitchFamily="2" charset="2"/>
              </a:rPr>
              <a:t>e_p</a:t>
            </a:r>
            <a:r>
              <a:rPr lang="en-GB" sz="3600" dirty="0">
                <a:sym typeface="Wingdings" panose="05000000000000000000" pitchFamily="2" charset="2"/>
              </a:rPr>
              <a:t>_   </a:t>
            </a:r>
            <a:r>
              <a:rPr lang="en-GB" sz="3600" dirty="0" err="1">
                <a:sym typeface="Wingdings" panose="05000000000000000000" pitchFamily="2" charset="2"/>
              </a:rPr>
              <a:t>en</a:t>
            </a:r>
            <a:r>
              <a:rPr lang="en-GB" sz="3600" dirty="0">
                <a:sym typeface="Wingdings" panose="05000000000000000000" pitchFamily="2" charset="2"/>
              </a:rPr>
              <a:t> </a:t>
            </a:r>
            <a:r>
              <a:rPr lang="en-GB" sz="3600" dirty="0" err="1">
                <a:sym typeface="Wingdings" panose="05000000000000000000" pitchFamily="2" charset="2"/>
              </a:rPr>
              <a:t>t_m_s</a:t>
            </a:r>
            <a:endParaRPr lang="en-GB" sz="3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sz="3600" dirty="0">
                <a:sym typeface="Wingdings" panose="05000000000000000000" pitchFamily="2" charset="2"/>
              </a:rPr>
              <a:t>Often  S_ _</a:t>
            </a:r>
            <a:r>
              <a:rPr lang="en-GB" sz="3600" dirty="0" err="1">
                <a:sym typeface="Wingdings" panose="05000000000000000000" pitchFamily="2" charset="2"/>
              </a:rPr>
              <a:t>v_n</a:t>
            </a:r>
            <a:r>
              <a:rPr lang="en-GB" sz="3600" dirty="0">
                <a:sym typeface="Wingdings" panose="05000000000000000000" pitchFamily="2" charset="2"/>
              </a:rPr>
              <a:t>_</a:t>
            </a:r>
          </a:p>
          <a:p>
            <a:pPr marL="0" indent="0">
              <a:buNone/>
            </a:pPr>
            <a:r>
              <a:rPr lang="en-GB" sz="3600" dirty="0">
                <a:sym typeface="Wingdings" panose="05000000000000000000" pitchFamily="2" charset="2"/>
              </a:rPr>
              <a:t>Usually  </a:t>
            </a:r>
            <a:r>
              <a:rPr lang="en-GB" sz="3600" dirty="0" err="1">
                <a:sym typeface="Wingdings" panose="05000000000000000000" pitchFamily="2" charset="2"/>
              </a:rPr>
              <a:t>D’ha</a:t>
            </a:r>
            <a:r>
              <a:rPr lang="en-GB" sz="3600" dirty="0">
                <a:sym typeface="Wingdings" panose="05000000000000000000" pitchFamily="2" charset="2"/>
              </a:rPr>
              <a:t>_ _ _</a:t>
            </a:r>
            <a:r>
              <a:rPr lang="en-GB" sz="3600" dirty="0" err="1">
                <a:sym typeface="Wingdings" panose="05000000000000000000" pitchFamily="2" charset="2"/>
              </a:rPr>
              <a:t>u_e</a:t>
            </a:r>
            <a:endParaRPr lang="en-GB" sz="3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GB" sz="3600" dirty="0">
                <a:sym typeface="Wingdings" panose="05000000000000000000" pitchFamily="2" charset="2"/>
              </a:rPr>
              <a:t>Always  </a:t>
            </a:r>
            <a:r>
              <a:rPr lang="en-GB" sz="3600" dirty="0" err="1">
                <a:sym typeface="Wingdings" panose="05000000000000000000" pitchFamily="2" charset="2"/>
              </a:rPr>
              <a:t>Tr_j_u</a:t>
            </a:r>
            <a:r>
              <a:rPr lang="en-GB" sz="3600" dirty="0">
                <a:sym typeface="Wingdings" panose="05000000000000000000" pitchFamily="2" charset="2"/>
              </a:rPr>
              <a:t>_</a:t>
            </a:r>
          </a:p>
          <a:p>
            <a:pPr marL="0" indent="0">
              <a:buNone/>
            </a:pPr>
            <a:r>
              <a:rPr lang="en-GB" sz="3600" dirty="0">
                <a:sym typeface="Wingdings" panose="05000000000000000000" pitchFamily="2" charset="2"/>
              </a:rPr>
              <a:t>Never  </a:t>
            </a:r>
            <a:r>
              <a:rPr lang="en-GB" sz="3600" dirty="0" err="1">
                <a:sym typeface="Wingdings" panose="05000000000000000000" pitchFamily="2" charset="2"/>
              </a:rPr>
              <a:t>Ja_m_i</a:t>
            </a:r>
            <a:r>
              <a:rPr lang="en-GB" sz="3600" dirty="0">
                <a:sym typeface="Wingdings" panose="05000000000000000000" pitchFamily="2" charset="2"/>
              </a:rPr>
              <a:t>_</a:t>
            </a:r>
          </a:p>
          <a:p>
            <a:pPr marL="0" indent="0">
              <a:buNone/>
            </a:pPr>
            <a:endParaRPr lang="en-GB" sz="3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36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 rot="1381889">
            <a:off x="7686520" y="4358019"/>
            <a:ext cx="3255818" cy="189807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err="1"/>
              <a:t>Y’a</a:t>
            </a:r>
            <a:r>
              <a:rPr lang="en-GB" sz="5400" dirty="0"/>
              <a:t> du </a:t>
            </a:r>
            <a:r>
              <a:rPr lang="en-GB" sz="5400" dirty="0" err="1"/>
              <a:t>bouôn</a:t>
            </a:r>
            <a:r>
              <a:rPr lang="en-GB" sz="5400" dirty="0"/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17273" y="1753572"/>
            <a:ext cx="360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26414" y="1825625"/>
            <a:ext cx="360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35555" y="1811626"/>
            <a:ext cx="360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88240" y="2410400"/>
            <a:ext cx="360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82610" y="2462787"/>
            <a:ext cx="69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86632" y="2424399"/>
            <a:ext cx="69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n 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8610" y="3047562"/>
            <a:ext cx="69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97642" y="3066787"/>
            <a:ext cx="69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23656" y="3080786"/>
            <a:ext cx="69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79785" y="3066787"/>
            <a:ext cx="69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42728" y="3066787"/>
            <a:ext cx="69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p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770680" y="3676819"/>
            <a:ext cx="1205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O 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59930" y="3676818"/>
            <a:ext cx="69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30067" y="3662819"/>
            <a:ext cx="69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67862" y="4299981"/>
            <a:ext cx="1718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 </a:t>
            </a:r>
            <a:r>
              <a:rPr lang="en-GB" sz="3200" dirty="0" err="1"/>
              <a:t>i</a:t>
            </a:r>
            <a:r>
              <a:rPr lang="en-GB" sz="3200" dirty="0"/>
              <a:t>  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793328" y="4294374"/>
            <a:ext cx="693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F526A0B-FC10-7F41-82C1-747ECBF3D6A2}"/>
              </a:ext>
            </a:extLst>
          </p:cNvPr>
          <p:cNvSpPr txBox="1"/>
          <p:nvPr/>
        </p:nvSpPr>
        <p:spPr>
          <a:xfrm>
            <a:off x="3117274" y="4865151"/>
            <a:ext cx="3546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err="1"/>
              <a:t>é</a:t>
            </a:r>
            <a:r>
              <a:rPr lang="en-GB" sz="3200" dirty="0"/>
              <a:t>  o.  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97F2C39-EDF7-A044-9893-01A186691D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169" y="5838092"/>
            <a:ext cx="1610216" cy="72907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E9F9D1B-CA22-E64F-BEFE-39648027875D}"/>
              </a:ext>
            </a:extLst>
          </p:cNvPr>
          <p:cNvSpPr txBox="1"/>
          <p:nvPr/>
        </p:nvSpPr>
        <p:spPr>
          <a:xfrm>
            <a:off x="2973976" y="5516142"/>
            <a:ext cx="3546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n    a  s</a:t>
            </a:r>
          </a:p>
        </p:txBody>
      </p:sp>
    </p:spTree>
    <p:extLst>
      <p:ext uri="{BB962C8B-B14F-4D97-AF65-F5344CB8AC3E}">
        <p14:creationId xmlns:p14="http://schemas.microsoft.com/office/powerpoint/2010/main" val="279341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6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E8A37-0A97-6844-98E7-21A528E55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29682" cy="1325563"/>
          </a:xfrm>
        </p:spPr>
        <p:txBody>
          <a:bodyPr/>
          <a:lstStyle/>
          <a:p>
            <a:r>
              <a:rPr lang="en-US" dirty="0"/>
              <a:t>Do you know other frequency and time expressions?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62EDB8-544E-9147-B4AB-9CC8E94B0DF5}"/>
              </a:ext>
            </a:extLst>
          </p:cNvPr>
          <p:cNvSpPr txBox="1"/>
          <p:nvPr/>
        </p:nvSpPr>
        <p:spPr>
          <a:xfrm>
            <a:off x="1106935" y="1671613"/>
            <a:ext cx="32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touos</a:t>
            </a:r>
            <a:r>
              <a:rPr lang="en-US" sz="2800" dirty="0"/>
              <a:t> les </a:t>
            </a:r>
            <a:r>
              <a:rPr lang="en-US" sz="2800" dirty="0" err="1"/>
              <a:t>jour</a:t>
            </a:r>
            <a:r>
              <a:rPr lang="en-US" sz="2800" b="1" u="sng" dirty="0" err="1"/>
              <a:t>s</a:t>
            </a:r>
            <a:r>
              <a:rPr lang="en-US" sz="2800" dirty="0"/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8B5A3D-06D0-D44E-B8DA-010B1435264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122368" y="2135295"/>
            <a:ext cx="10515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 err="1"/>
              <a:t>châque</a:t>
            </a:r>
            <a:r>
              <a:rPr lang="en-US" dirty="0"/>
              <a:t> jour 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98DFF4E9-2BB4-3D45-8E1A-431014E908B3}"/>
              </a:ext>
            </a:extLst>
          </p:cNvPr>
          <p:cNvSpPr txBox="1">
            <a:spLocks/>
          </p:cNvSpPr>
          <p:nvPr/>
        </p:nvSpPr>
        <p:spPr>
          <a:xfrm>
            <a:off x="1122368" y="2854772"/>
            <a:ext cx="105156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touos</a:t>
            </a:r>
            <a:r>
              <a:rPr lang="en-US" dirty="0"/>
              <a:t> les week-end</a:t>
            </a:r>
            <a:r>
              <a:rPr lang="en-US" b="1" u="sng" dirty="0"/>
              <a:t>s</a:t>
            </a:r>
            <a:r>
              <a:rPr lang="en-US" dirty="0"/>
              <a:t>  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07B33A3-26C8-AE43-A78E-5D44FC570A00}"/>
              </a:ext>
            </a:extLst>
          </p:cNvPr>
          <p:cNvSpPr txBox="1">
            <a:spLocks/>
          </p:cNvSpPr>
          <p:nvPr/>
        </p:nvSpPr>
        <p:spPr>
          <a:xfrm>
            <a:off x="1145152" y="3308527"/>
            <a:ext cx="105156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châque</a:t>
            </a:r>
            <a:r>
              <a:rPr lang="en-US" dirty="0"/>
              <a:t> week-end  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0A822C9F-E7D2-5E4D-830B-9EC8AC458ADD}"/>
              </a:ext>
            </a:extLst>
          </p:cNvPr>
          <p:cNvSpPr txBox="1">
            <a:spLocks/>
          </p:cNvSpPr>
          <p:nvPr/>
        </p:nvSpPr>
        <p:spPr>
          <a:xfrm>
            <a:off x="1145152" y="5612057"/>
            <a:ext cx="105156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tchiquefais</a:t>
            </a:r>
            <a:r>
              <a:rPr lang="en-US" sz="2400" dirty="0"/>
              <a:t>  </a:t>
            </a: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9E70092-C580-ED48-91A5-9E906D078ABE}"/>
              </a:ext>
            </a:extLst>
          </p:cNvPr>
          <p:cNvSpPr txBox="1">
            <a:spLocks/>
          </p:cNvSpPr>
          <p:nvPr/>
        </p:nvSpPr>
        <p:spPr>
          <a:xfrm>
            <a:off x="7478676" y="1566523"/>
            <a:ext cx="105156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lé</a:t>
            </a:r>
            <a:r>
              <a:rPr lang="en-US" dirty="0"/>
              <a:t> </a:t>
            </a:r>
            <a:r>
              <a:rPr lang="en-US" dirty="0" err="1"/>
              <a:t>matîn</a:t>
            </a:r>
            <a:r>
              <a:rPr lang="en-US" dirty="0"/>
              <a:t>  </a:t>
            </a:r>
          </a:p>
        </p:txBody>
      </p:sp>
      <p:sp>
        <p:nvSpPr>
          <p:cNvPr id="10" name="Content Placeholder 4">
            <a:extLst>
              <a:ext uri="{FF2B5EF4-FFF2-40B4-BE49-F238E27FC236}">
                <a16:creationId xmlns:a16="http://schemas.microsoft.com/office/drawing/2014/main" id="{233527F9-BFC9-9446-B4A1-49AA48387A8D}"/>
              </a:ext>
            </a:extLst>
          </p:cNvPr>
          <p:cNvSpPr txBox="1">
            <a:spLocks/>
          </p:cNvSpPr>
          <p:nvPr/>
        </p:nvSpPr>
        <p:spPr>
          <a:xfrm>
            <a:off x="7473490" y="2055919"/>
            <a:ext cx="105156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l’ </a:t>
            </a:r>
            <a:r>
              <a:rPr lang="en-US" dirty="0" err="1"/>
              <a:t>arlévée</a:t>
            </a:r>
            <a:r>
              <a:rPr lang="en-US" dirty="0"/>
              <a:t>  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395F153A-7BB3-2843-A70E-61FE14E6230D}"/>
              </a:ext>
            </a:extLst>
          </p:cNvPr>
          <p:cNvSpPr txBox="1">
            <a:spLocks/>
          </p:cNvSpPr>
          <p:nvPr/>
        </p:nvSpPr>
        <p:spPr>
          <a:xfrm>
            <a:off x="7478676" y="2494965"/>
            <a:ext cx="105156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lé</a:t>
            </a:r>
            <a:r>
              <a:rPr lang="en-US" dirty="0"/>
              <a:t> </a:t>
            </a:r>
            <a:r>
              <a:rPr lang="en-US" dirty="0" err="1"/>
              <a:t>sé</a:t>
            </a:r>
            <a:r>
              <a:rPr lang="en-US" dirty="0"/>
              <a:t>  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547821D7-F305-C54E-A178-CB2DFCBE19B8}"/>
              </a:ext>
            </a:extLst>
          </p:cNvPr>
          <p:cNvSpPr txBox="1">
            <a:spLocks/>
          </p:cNvSpPr>
          <p:nvPr/>
        </p:nvSpPr>
        <p:spPr>
          <a:xfrm>
            <a:off x="7468304" y="3946942"/>
            <a:ext cx="10515600" cy="151220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eune</a:t>
            </a:r>
            <a:r>
              <a:rPr lang="en-US" dirty="0"/>
              <a:t> </a:t>
            </a:r>
            <a:r>
              <a:rPr lang="en-US" dirty="0" err="1"/>
              <a:t>fais</a:t>
            </a:r>
            <a:r>
              <a:rPr lang="en-US" dirty="0"/>
              <a:t> la </a:t>
            </a:r>
            <a:r>
              <a:rPr lang="en-US" dirty="0" err="1"/>
              <a:t>s’maine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deux</a:t>
            </a:r>
            <a:r>
              <a:rPr lang="en-US" dirty="0"/>
              <a:t> </a:t>
            </a:r>
            <a:r>
              <a:rPr lang="en-US" dirty="0" err="1"/>
              <a:t>fais</a:t>
            </a:r>
            <a:r>
              <a:rPr lang="en-US" dirty="0"/>
              <a:t> la </a:t>
            </a:r>
            <a:r>
              <a:rPr lang="en-US" dirty="0" err="1"/>
              <a:t>s’maine</a:t>
            </a: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etc</a:t>
            </a:r>
            <a:r>
              <a:rPr lang="en-US" dirty="0"/>
              <a:t>…  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97F2C39-EDF7-A044-9893-01A186691D0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872" y="5814646"/>
            <a:ext cx="1821205" cy="73005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052AB5D2-3782-F24A-B967-13CAB6052F41}"/>
              </a:ext>
            </a:extLst>
          </p:cNvPr>
          <p:cNvSpPr txBox="1">
            <a:spLocks/>
          </p:cNvSpPr>
          <p:nvPr/>
        </p:nvSpPr>
        <p:spPr>
          <a:xfrm>
            <a:off x="7468304" y="3166250"/>
            <a:ext cx="105156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matîn</a:t>
            </a:r>
            <a:r>
              <a:rPr lang="en-US" dirty="0"/>
              <a:t>/ 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ch’t’arlévée</a:t>
            </a:r>
            <a:r>
              <a:rPr lang="en-US" dirty="0"/>
              <a:t>/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ces</a:t>
            </a:r>
            <a:r>
              <a:rPr lang="en-US" dirty="0"/>
              <a:t> </a:t>
            </a:r>
            <a:r>
              <a:rPr lang="en-US" dirty="0" err="1"/>
              <a:t>sé</a:t>
            </a:r>
            <a:r>
              <a:rPr lang="en-US" dirty="0"/>
              <a:t>  </a:t>
            </a: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ABA61121-39E0-524E-AA53-0B66C0150AE9}"/>
              </a:ext>
            </a:extLst>
          </p:cNvPr>
          <p:cNvSpPr txBox="1">
            <a:spLocks/>
          </p:cNvSpPr>
          <p:nvPr/>
        </p:nvSpPr>
        <p:spPr>
          <a:xfrm>
            <a:off x="1122368" y="4242413"/>
            <a:ext cx="105156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touos</a:t>
            </a:r>
            <a:r>
              <a:rPr lang="en-US" dirty="0"/>
              <a:t> les </a:t>
            </a:r>
            <a:r>
              <a:rPr lang="en-US" dirty="0" err="1"/>
              <a:t>sièrs</a:t>
            </a:r>
            <a:r>
              <a:rPr lang="en-US" dirty="0"/>
              <a:t>  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DB518078-A59A-3C49-A63C-2A8A9680430C}"/>
              </a:ext>
            </a:extLst>
          </p:cNvPr>
          <p:cNvSpPr txBox="1">
            <a:spLocks/>
          </p:cNvSpPr>
          <p:nvPr/>
        </p:nvSpPr>
        <p:spPr>
          <a:xfrm>
            <a:off x="1122368" y="4790566"/>
            <a:ext cx="105156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châque</a:t>
            </a:r>
            <a:r>
              <a:rPr lang="en-US" dirty="0"/>
              <a:t> </a:t>
            </a:r>
            <a:r>
              <a:rPr lang="en-US" dirty="0" err="1"/>
              <a:t>sé</a:t>
            </a:r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99779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2" grpId="1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6000" dirty="0">
                <a:latin typeface="Algerian" panose="04020705040A02060702" pitchFamily="82" charset="0"/>
              </a:rPr>
              <a:t>Include Your opinion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439" y="2411904"/>
            <a:ext cx="3501980" cy="2025158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err="1"/>
              <a:t>À</a:t>
            </a:r>
            <a:r>
              <a:rPr lang="en-GB" sz="3600" dirty="0"/>
              <a:t> </a:t>
            </a:r>
            <a:r>
              <a:rPr lang="en-GB" sz="3600" dirty="0" err="1"/>
              <a:t>m’n</a:t>
            </a:r>
            <a:r>
              <a:rPr lang="en-GB" sz="3600" dirty="0"/>
              <a:t> </a:t>
            </a:r>
            <a:r>
              <a:rPr lang="en-GB" sz="3600" dirty="0" err="1"/>
              <a:t>avis</a:t>
            </a:r>
            <a:endParaRPr lang="en-GB" sz="3600" dirty="0"/>
          </a:p>
          <a:p>
            <a:pPr marL="0" indent="0">
              <a:buNone/>
            </a:pPr>
            <a:r>
              <a:rPr lang="en-GB" sz="3600" dirty="0"/>
              <a:t>J’ </a:t>
            </a:r>
            <a:r>
              <a:rPr lang="en-GB" sz="3600" dirty="0" err="1"/>
              <a:t>trouve</a:t>
            </a:r>
            <a:r>
              <a:rPr lang="en-GB" sz="3600" dirty="0"/>
              <a:t> </a:t>
            </a:r>
            <a:r>
              <a:rPr lang="en-GB" sz="3600" dirty="0" err="1"/>
              <a:t>qué</a:t>
            </a:r>
            <a:endParaRPr lang="en-GB" sz="3600" dirty="0"/>
          </a:p>
          <a:p>
            <a:pPr marL="0" indent="0">
              <a:buNone/>
            </a:pPr>
            <a:r>
              <a:rPr lang="en-GB" sz="3600" dirty="0" err="1"/>
              <a:t>J’crai</a:t>
            </a:r>
            <a:r>
              <a:rPr lang="en-GB" sz="3600" dirty="0"/>
              <a:t> </a:t>
            </a:r>
            <a:r>
              <a:rPr lang="en-GB" sz="3600" dirty="0" err="1"/>
              <a:t>qu</a:t>
            </a:r>
            <a:r>
              <a:rPr lang="en-GB" sz="3600" dirty="0"/>
              <a:t>’</a:t>
            </a:r>
          </a:p>
        </p:txBody>
      </p:sp>
      <p:sp>
        <p:nvSpPr>
          <p:cNvPr id="4" name="Rectangle 3"/>
          <p:cNvSpPr/>
          <p:nvPr/>
        </p:nvSpPr>
        <p:spPr>
          <a:xfrm>
            <a:off x="4739426" y="2819176"/>
            <a:ext cx="2228045" cy="12106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 err="1"/>
              <a:t>ch’est</a:t>
            </a:r>
            <a:endParaRPr lang="en-GB" sz="6000" b="1" dirty="0"/>
          </a:p>
        </p:txBody>
      </p:sp>
      <p:sp>
        <p:nvSpPr>
          <p:cNvPr id="5" name="Rectangle 4"/>
          <p:cNvSpPr/>
          <p:nvPr/>
        </p:nvSpPr>
        <p:spPr>
          <a:xfrm>
            <a:off x="7946265" y="1936973"/>
            <a:ext cx="3832538" cy="378742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i="1" dirty="0" err="1"/>
              <a:t>fascinnant</a:t>
            </a:r>
            <a:endParaRPr lang="en-GB" sz="2800" b="1" i="1" dirty="0"/>
          </a:p>
          <a:p>
            <a:pPr algn="ctr"/>
            <a:r>
              <a:rPr lang="en-GB" sz="2800" b="1" i="1" dirty="0" err="1"/>
              <a:t>rîsibl’ye</a:t>
            </a:r>
            <a:r>
              <a:rPr lang="en-GB" sz="2800" b="1" i="1" dirty="0"/>
              <a:t>/</a:t>
            </a:r>
            <a:r>
              <a:rPr lang="en-GB" sz="2800" b="1" i="1" dirty="0" err="1"/>
              <a:t>conmique</a:t>
            </a:r>
            <a:endParaRPr lang="en-GB" sz="2800" b="1" i="1" dirty="0"/>
          </a:p>
          <a:p>
            <a:pPr algn="ctr"/>
            <a:r>
              <a:rPr lang="en-GB" sz="2800" b="1" i="1" dirty="0" err="1"/>
              <a:t>amusant</a:t>
            </a:r>
            <a:endParaRPr lang="en-GB" sz="2800" b="1" i="1" dirty="0"/>
          </a:p>
          <a:p>
            <a:pPr algn="ctr"/>
            <a:r>
              <a:rPr lang="en-GB" sz="2800" b="1" i="1" dirty="0"/>
              <a:t>du </a:t>
            </a:r>
            <a:r>
              <a:rPr lang="en-GB" sz="2800" b="1" i="1" dirty="0" err="1"/>
              <a:t>fanne</a:t>
            </a:r>
            <a:r>
              <a:rPr lang="en-GB" sz="2800" b="1" i="1" dirty="0"/>
              <a:t> </a:t>
            </a:r>
          </a:p>
          <a:p>
            <a:pPr algn="ctr"/>
            <a:r>
              <a:rPr lang="en-GB" sz="2800" b="1" i="1" dirty="0"/>
              <a:t>du </a:t>
            </a:r>
            <a:r>
              <a:rPr lang="en-GB" sz="2800" b="1" i="1" dirty="0" err="1"/>
              <a:t>niolîn</a:t>
            </a:r>
            <a:r>
              <a:rPr lang="en-GB" sz="2800" b="1" i="1" dirty="0"/>
              <a:t> </a:t>
            </a:r>
          </a:p>
          <a:p>
            <a:pPr algn="ctr"/>
            <a:r>
              <a:rPr lang="en-GB" sz="2800" b="1" i="1" dirty="0" err="1"/>
              <a:t>întéressant</a:t>
            </a:r>
            <a:endParaRPr lang="en-GB" sz="2800" b="1" i="1" dirty="0"/>
          </a:p>
          <a:p>
            <a:pPr algn="ctr"/>
            <a:r>
              <a:rPr lang="en-GB" sz="2800" b="1" i="1" dirty="0" err="1"/>
              <a:t>eune</a:t>
            </a:r>
            <a:r>
              <a:rPr lang="en-GB" sz="2800" b="1" i="1" dirty="0"/>
              <a:t> </a:t>
            </a:r>
            <a:r>
              <a:rPr lang="en-GB" sz="2800" b="1" i="1" dirty="0" err="1"/>
              <a:t>pèrte</a:t>
            </a:r>
            <a:r>
              <a:rPr lang="en-GB" sz="2800" b="1" i="1" dirty="0"/>
              <a:t> </a:t>
            </a:r>
            <a:r>
              <a:rPr lang="en-GB" sz="2800" b="1" i="1" dirty="0" err="1"/>
              <a:t>dé</a:t>
            </a:r>
            <a:r>
              <a:rPr lang="en-GB" sz="2800" b="1" i="1" dirty="0"/>
              <a:t> temps</a:t>
            </a:r>
          </a:p>
          <a:p>
            <a:pPr algn="ctr"/>
            <a:r>
              <a:rPr lang="en-GB" sz="2800" b="1" i="1" dirty="0" err="1"/>
              <a:t>ennyant</a:t>
            </a:r>
            <a:endParaRPr lang="en-GB" sz="2800" b="1" i="1" dirty="0"/>
          </a:p>
        </p:txBody>
      </p:sp>
      <p:sp>
        <p:nvSpPr>
          <p:cNvPr id="7" name="Plus 6"/>
          <p:cNvSpPr/>
          <p:nvPr/>
        </p:nvSpPr>
        <p:spPr>
          <a:xfrm>
            <a:off x="3078052" y="2615540"/>
            <a:ext cx="1738648" cy="1617886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lus 7"/>
          <p:cNvSpPr/>
          <p:nvPr/>
        </p:nvSpPr>
        <p:spPr>
          <a:xfrm>
            <a:off x="6785021" y="2615540"/>
            <a:ext cx="1738648" cy="1617886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7F2C39-EDF7-A044-9893-01A186691D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872" y="5861538"/>
            <a:ext cx="1797759" cy="623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3667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58657-42FF-8245-975F-7D3D212F6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Les </a:t>
            </a:r>
            <a:r>
              <a:rPr lang="en-US" u="sng" dirty="0" err="1"/>
              <a:t>cartes</a:t>
            </a:r>
            <a:r>
              <a:rPr lang="en-US" u="sng" dirty="0"/>
              <a:t> </a:t>
            </a:r>
            <a:r>
              <a:rPr lang="en-US" u="sng" dirty="0" err="1"/>
              <a:t>dé</a:t>
            </a:r>
            <a:r>
              <a:rPr lang="en-US" u="sng" dirty="0"/>
              <a:t> </a:t>
            </a:r>
            <a:r>
              <a:rPr lang="en-US" u="sng" dirty="0" err="1"/>
              <a:t>convèrsation</a:t>
            </a:r>
            <a:endParaRPr lang="en-US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C443F-1933-3C4E-AD3C-0BA2081E1E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Prends</a:t>
            </a:r>
            <a:r>
              <a:rPr lang="en-US" b="1" dirty="0"/>
              <a:t> </a:t>
            </a:r>
            <a:r>
              <a:rPr lang="en-US" b="1" dirty="0" err="1"/>
              <a:t>eune</a:t>
            </a:r>
            <a:r>
              <a:rPr lang="en-US" b="1" dirty="0"/>
              <a:t> carte et </a:t>
            </a:r>
            <a:r>
              <a:rPr lang="en-US" b="1" dirty="0" err="1"/>
              <a:t>rêponds</a:t>
            </a:r>
            <a:r>
              <a:rPr lang="en-US" b="1" dirty="0"/>
              <a:t> </a:t>
            </a:r>
            <a:r>
              <a:rPr lang="en-US" b="1" dirty="0" err="1"/>
              <a:t>à</a:t>
            </a:r>
            <a:r>
              <a:rPr lang="en-US" b="1" dirty="0"/>
              <a:t> la </a:t>
            </a:r>
            <a:r>
              <a:rPr lang="en-US" b="1" dirty="0" err="1"/>
              <a:t>tchestchion</a:t>
            </a:r>
            <a:r>
              <a:rPr lang="en-US" b="1" dirty="0"/>
              <a:t>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655139-1EE4-F245-B6DA-F73F3FBCBFA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2489200"/>
            <a:ext cx="3251200" cy="3822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02C769-D6DD-F44C-B263-455F0D8410E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988" y="2489200"/>
            <a:ext cx="3833812" cy="3983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7F2C39-EDF7-A044-9893-01A186691D02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872" y="5920154"/>
            <a:ext cx="1727420" cy="7193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0897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400</Words>
  <Application>Microsoft Macintosh PowerPoint</Application>
  <PresentationFormat>Widescreen</PresentationFormat>
  <Paragraphs>101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Algerian</vt:lpstr>
      <vt:lpstr>Arial</vt:lpstr>
      <vt:lpstr>Calibri</vt:lpstr>
      <vt:lpstr>Calibri Light</vt:lpstr>
      <vt:lpstr>Office Theme</vt:lpstr>
      <vt:lpstr>Entouor tchi qu’j’allons pâler aniet?</vt:lpstr>
      <vt:lpstr>Tch’est qu’ch’est?</vt:lpstr>
      <vt:lpstr>Tch’est qu’ch’est?</vt:lpstr>
      <vt:lpstr>Tch’est qu’i’ manque?</vt:lpstr>
      <vt:lpstr>Race: Can you remember how to say these time phrases? </vt:lpstr>
      <vt:lpstr>Do you know other frequency and time expressions?</vt:lpstr>
      <vt:lpstr>Include Your opinion</vt:lpstr>
      <vt:lpstr>Les cartes dé convèrsation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jeudi, le 12 novembre</dc:title>
  <dc:creator>Sarah Bailey</dc:creator>
  <cp:lastModifiedBy>Aline Cattermole</cp:lastModifiedBy>
  <cp:revision>69</cp:revision>
  <dcterms:created xsi:type="dcterms:W3CDTF">2015-11-11T18:48:33Z</dcterms:created>
  <dcterms:modified xsi:type="dcterms:W3CDTF">2021-11-09T12:46:01Z</dcterms:modified>
</cp:coreProperties>
</file>