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96" r:id="rId3"/>
    <p:sldId id="294" r:id="rId4"/>
    <p:sldId id="275" r:id="rId5"/>
    <p:sldId id="295" r:id="rId6"/>
    <p:sldId id="280" r:id="rId7"/>
    <p:sldId id="281" r:id="rId8"/>
    <p:sldId id="282" r:id="rId9"/>
    <p:sldId id="293" r:id="rId10"/>
    <p:sldId id="284" r:id="rId11"/>
    <p:sldId id="29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4168"/>
  </p:normalViewPr>
  <p:slideViewPr>
    <p:cSldViewPr>
      <p:cViewPr varScale="1">
        <p:scale>
          <a:sx n="129" d="100"/>
          <a:sy n="129" d="100"/>
        </p:scale>
        <p:origin x="17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73A2-1EF9-43E0-AD2F-0D91DDDE5A78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AFD8-4CD1-405D-9D55-BD007A90B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73A2-1EF9-43E0-AD2F-0D91DDDE5A78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AFD8-4CD1-405D-9D55-BD007A90B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73A2-1EF9-43E0-AD2F-0D91DDDE5A78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AFD8-4CD1-405D-9D55-BD007A90B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73A2-1EF9-43E0-AD2F-0D91DDDE5A78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AFD8-4CD1-405D-9D55-BD007A90B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73A2-1EF9-43E0-AD2F-0D91DDDE5A78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AFD8-4CD1-405D-9D55-BD007A90B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73A2-1EF9-43E0-AD2F-0D91DDDE5A78}" type="datetimeFigureOut">
              <a:rPr lang="en-US" smtClean="0"/>
              <a:t>6/1/20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AFD8-4CD1-405D-9D55-BD007A90B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73A2-1EF9-43E0-AD2F-0D91DDDE5A78}" type="datetimeFigureOut">
              <a:rPr lang="en-US" smtClean="0"/>
              <a:t>6/1/20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AFD8-4CD1-405D-9D55-BD007A90B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73A2-1EF9-43E0-AD2F-0D91DDDE5A78}" type="datetimeFigureOut">
              <a:rPr lang="en-US" smtClean="0"/>
              <a:t>6/1/20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AFD8-4CD1-405D-9D55-BD007A90B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73A2-1EF9-43E0-AD2F-0D91DDDE5A78}" type="datetimeFigureOut">
              <a:rPr lang="en-US" smtClean="0"/>
              <a:t>6/1/20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AFD8-4CD1-405D-9D55-BD007A90B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73A2-1EF9-43E0-AD2F-0D91DDDE5A78}" type="datetimeFigureOut">
              <a:rPr lang="en-US" smtClean="0"/>
              <a:t>6/1/20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AFD8-4CD1-405D-9D55-BD007A90B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73A2-1EF9-43E0-AD2F-0D91DDDE5A78}" type="datetimeFigureOut">
              <a:rPr lang="en-US" smtClean="0"/>
              <a:t>6/1/20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AFD8-4CD1-405D-9D55-BD007A90B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C73A2-1EF9-43E0-AD2F-0D91DDDE5A78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DAFD8-4CD1-405D-9D55-BD007A90B9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>
            <a:normAutofit fontScale="90000"/>
          </a:bodyPr>
          <a:lstStyle/>
          <a:p>
            <a:br>
              <a:rPr lang="en-US" sz="6600" b="1" dirty="0">
                <a:solidFill>
                  <a:srgbClr val="FFC000"/>
                </a:solidFill>
              </a:rPr>
            </a:br>
            <a:r>
              <a:rPr lang="en-US" sz="6600" b="1" dirty="0">
                <a:solidFill>
                  <a:srgbClr val="FFC000"/>
                </a:solidFill>
              </a:rPr>
              <a:t>COMPOUND RELATIVE PRONOUNS</a:t>
            </a:r>
            <a:br>
              <a:rPr lang="en-US" b="1" dirty="0">
                <a:solidFill>
                  <a:srgbClr val="FFC000"/>
                </a:solidFill>
                <a:latin typeface="Times New Roman"/>
                <a:cs typeface="Times New Roman"/>
              </a:rPr>
            </a:br>
            <a:br>
              <a:rPr lang="en-US" b="1" dirty="0">
                <a:solidFill>
                  <a:srgbClr val="FFC000"/>
                </a:solidFill>
                <a:latin typeface="Times New Roman"/>
                <a:cs typeface="Times New Roman"/>
              </a:rPr>
            </a:br>
            <a:r>
              <a:rPr lang="en-US" dirty="0">
                <a:latin typeface="Times New Roman"/>
                <a:cs typeface="Times New Roman"/>
              </a:rPr>
              <a:t> </a:t>
            </a:r>
            <a:br>
              <a:rPr lang="en-US" dirty="0"/>
            </a:b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2743200"/>
            <a:ext cx="6400800" cy="2743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err="1">
                <a:solidFill>
                  <a:schemeClr val="accent1"/>
                </a:solidFill>
              </a:rPr>
              <a:t>dé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tchi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qué</a:t>
            </a:r>
            <a:r>
              <a:rPr lang="en-US" sz="3600" b="1" dirty="0">
                <a:solidFill>
                  <a:schemeClr val="accent1"/>
                </a:solidFill>
              </a:rPr>
              <a:t>/ </a:t>
            </a:r>
            <a:r>
              <a:rPr lang="en-US" sz="3600" b="1" dirty="0" err="1">
                <a:solidFill>
                  <a:schemeClr val="accent1"/>
                </a:solidFill>
              </a:rPr>
              <a:t>à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tchi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qué</a:t>
            </a:r>
            <a:r>
              <a:rPr lang="en-US" sz="3600" b="1" dirty="0">
                <a:solidFill>
                  <a:schemeClr val="accent1"/>
                </a:solidFill>
              </a:rPr>
              <a:t>/ </a:t>
            </a:r>
            <a:r>
              <a:rPr lang="en-US" sz="3600" b="1" dirty="0" err="1">
                <a:solidFill>
                  <a:schemeClr val="accent1"/>
                </a:solidFill>
              </a:rPr>
              <a:t>dans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tchi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qué</a:t>
            </a:r>
            <a:r>
              <a:rPr lang="en-US" sz="3600" b="1" dirty="0">
                <a:solidFill>
                  <a:schemeClr val="accent1"/>
                </a:solidFill>
              </a:rPr>
              <a:t> / </a:t>
            </a:r>
            <a:r>
              <a:rPr lang="en-US" sz="3600" b="1" dirty="0" err="1">
                <a:solidFill>
                  <a:schemeClr val="accent1"/>
                </a:solidFill>
              </a:rPr>
              <a:t>sus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tchi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qué</a:t>
            </a:r>
            <a:r>
              <a:rPr lang="en-US" sz="3600" b="1" dirty="0">
                <a:solidFill>
                  <a:schemeClr val="accent1"/>
                </a:solidFill>
              </a:rPr>
              <a:t>/ </a:t>
            </a:r>
            <a:r>
              <a:rPr lang="en-US" sz="3600" b="1" dirty="0" err="1">
                <a:solidFill>
                  <a:schemeClr val="accent1"/>
                </a:solidFill>
              </a:rPr>
              <a:t>contre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tchi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qué</a:t>
            </a:r>
            <a:r>
              <a:rPr lang="en-US" sz="3600" b="1" dirty="0">
                <a:solidFill>
                  <a:schemeClr val="accent1"/>
                </a:solidFill>
              </a:rPr>
              <a:t> / </a:t>
            </a:r>
            <a:r>
              <a:rPr lang="en-US" sz="3600" b="1" dirty="0" err="1">
                <a:solidFill>
                  <a:schemeClr val="accent1"/>
                </a:solidFill>
                <a:latin typeface="Times New Roman"/>
                <a:cs typeface="Times New Roman"/>
              </a:rPr>
              <a:t>auve</a:t>
            </a:r>
            <a:r>
              <a:rPr lang="en-US" sz="3600" b="1" dirty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/>
                <a:cs typeface="Times New Roman"/>
              </a:rPr>
              <a:t>tchi</a:t>
            </a:r>
            <a:r>
              <a:rPr lang="en-US" sz="3600" b="1" dirty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dirty="0">
                <a:solidFill>
                  <a:schemeClr val="accent1"/>
                </a:solidFill>
                <a:latin typeface="Times New Roman"/>
                <a:cs typeface="Times New Roman"/>
              </a:rPr>
              <a:t> / </a:t>
            </a:r>
            <a:r>
              <a:rPr lang="en-US" sz="3600" b="1" dirty="0" err="1">
                <a:solidFill>
                  <a:schemeClr val="accent1"/>
                </a:solidFill>
                <a:latin typeface="Times New Roman"/>
                <a:cs typeface="Times New Roman"/>
              </a:rPr>
              <a:t>siez</a:t>
            </a:r>
            <a:r>
              <a:rPr lang="en-US" sz="3600" b="1" dirty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/>
                <a:cs typeface="Times New Roman"/>
              </a:rPr>
              <a:t>tchi</a:t>
            </a:r>
            <a:r>
              <a:rPr lang="en-US" sz="3600" b="1" dirty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dirty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/>
                <a:cs typeface="Times New Roman"/>
              </a:rPr>
              <a:t>etc</a:t>
            </a:r>
            <a:r>
              <a:rPr lang="en-US" sz="3600" b="1" dirty="0">
                <a:solidFill>
                  <a:schemeClr val="accent1"/>
                </a:solidFill>
                <a:latin typeface="Times New Roman"/>
                <a:cs typeface="Times New Roman"/>
              </a:rPr>
              <a:t>… 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E588F5F-BAEB-5243-A216-7689EF8FF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867400"/>
            <a:ext cx="25050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18E736E-550D-B746-BB56-4CA0AEC4C59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081041"/>
      </p:ext>
    </p:extLst>
  </p:cSld>
  <p:clrMapOvr>
    <a:masterClrMapping/>
  </p:clrMapOvr>
  <p:transition spd="slow" advTm="147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1.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</a:rPr>
              <a:t>tch’est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</a:rPr>
              <a:t>qu’ch’est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</a:rPr>
              <a:t>en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</a:rPr>
              <a:t>Jèrriais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? </a:t>
            </a:r>
            <a:b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3200" b="1" dirty="0"/>
              <a:t>a. The girl who I am working with is my sister.</a:t>
            </a:r>
            <a:br>
              <a:rPr lang="en-GB" sz="3200" b="1" dirty="0"/>
            </a:br>
            <a:br>
              <a:rPr lang="en-GB" sz="3200" b="1" dirty="0"/>
            </a:br>
            <a:r>
              <a:rPr lang="en-GB" sz="3200" b="1" dirty="0"/>
              <a:t>b. The people who I work with are nice.</a:t>
            </a:r>
            <a:br>
              <a:rPr lang="en-GB" sz="3200" b="1" dirty="0"/>
            </a:br>
            <a:br>
              <a:rPr lang="en-GB" sz="3200" b="1" dirty="0"/>
            </a:br>
            <a:r>
              <a:rPr lang="en-GB" sz="3200" b="1" dirty="0"/>
              <a:t>c. The man who I lent money to has disappeared. </a:t>
            </a:r>
            <a:br>
              <a:rPr lang="en-GB" sz="3200" b="1" dirty="0"/>
            </a:br>
            <a:br>
              <a:rPr lang="en-GB" sz="3200" b="1" dirty="0"/>
            </a:br>
            <a:b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en-GB" sz="3200" dirty="0">
              <a:solidFill>
                <a:schemeClr val="accent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99438D-C38A-9643-B46F-5E65C15AD740}"/>
              </a:ext>
            </a:extLst>
          </p:cNvPr>
          <p:cNvSpPr txBox="1"/>
          <p:nvPr/>
        </p:nvSpPr>
        <p:spPr>
          <a:xfrm>
            <a:off x="469751" y="25998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/>
              <a:t>Traduction</a:t>
            </a:r>
            <a:endParaRPr lang="en-US" sz="2800" i="1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DBE2CAE5-AE2F-C544-907F-3ADDB3215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313" y="5950940"/>
            <a:ext cx="25050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0CFA178-CC80-CE4E-9EEB-26919919DC6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2079514"/>
      </p:ext>
    </p:extLst>
  </p:cSld>
  <p:clrMapOvr>
    <a:masterClrMapping/>
  </p:clrMapOvr>
  <p:transition spd="slow" advTm="37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2. </a:t>
            </a:r>
            <a:r>
              <a:rPr lang="en-GB" sz="2800" b="1" dirty="0" err="1">
                <a:solidFill>
                  <a:schemeClr val="accent6">
                    <a:lumMod val="75000"/>
                  </a:schemeClr>
                </a:solidFill>
              </a:rPr>
              <a:t>Tch’est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6">
                    <a:lumMod val="75000"/>
                  </a:schemeClr>
                </a:solidFill>
              </a:rPr>
              <a:t>qu’ch’est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6">
                    <a:lumMod val="75000"/>
                  </a:schemeClr>
                </a:solidFill>
              </a:rPr>
              <a:t>en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6">
                    <a:lumMod val="75000"/>
                  </a:schemeClr>
                </a:solidFill>
              </a:rPr>
              <a:t>Angliais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?  </a:t>
            </a:r>
            <a:b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en-GB" sz="2800" b="1" dirty="0">
                <a:latin typeface="Times New Roman"/>
                <a:cs typeface="Times New Roman"/>
              </a:rPr>
            </a:br>
            <a:r>
              <a:rPr lang="en-GB" sz="2800" b="1" dirty="0" err="1">
                <a:latin typeface="Times New Roman"/>
                <a:cs typeface="Times New Roman"/>
              </a:rPr>
              <a:t>Lé</a:t>
            </a:r>
            <a:r>
              <a:rPr lang="en-GB" sz="2800" b="1" dirty="0">
                <a:latin typeface="Times New Roman"/>
                <a:cs typeface="Times New Roman"/>
              </a:rPr>
              <a:t> </a:t>
            </a:r>
            <a:r>
              <a:rPr lang="en-GB" sz="2800" b="1" dirty="0" err="1">
                <a:latin typeface="Times New Roman"/>
                <a:cs typeface="Times New Roman"/>
              </a:rPr>
              <a:t>docteu</a:t>
            </a:r>
            <a:r>
              <a:rPr lang="en-GB" sz="2800" b="1" dirty="0">
                <a:latin typeface="Times New Roman"/>
                <a:cs typeface="Times New Roman"/>
              </a:rPr>
              <a:t> </a:t>
            </a:r>
            <a:r>
              <a:rPr lang="en-GB" sz="2800" b="1" dirty="0"/>
              <a:t>gr</a:t>
            </a:r>
            <a:r>
              <a:rPr lang="en-GB" sz="2800" b="1" dirty="0">
                <a:latin typeface="Times New Roman"/>
                <a:cs typeface="Times New Roman"/>
              </a:rPr>
              <a:t>âce </a:t>
            </a:r>
            <a:r>
              <a:rPr lang="en-GB" sz="2800" b="1" dirty="0" err="1">
                <a:latin typeface="Times New Roman"/>
                <a:cs typeface="Times New Roman"/>
              </a:rPr>
              <a:t>à</a:t>
            </a:r>
            <a:r>
              <a:rPr lang="en-GB" sz="2800" b="1" dirty="0">
                <a:latin typeface="Times New Roman"/>
                <a:cs typeface="Times New Roman"/>
              </a:rPr>
              <a:t> </a:t>
            </a:r>
            <a:r>
              <a:rPr lang="en-GB" sz="2800" b="1" dirty="0" err="1">
                <a:latin typeface="Times New Roman"/>
                <a:cs typeface="Times New Roman"/>
              </a:rPr>
              <a:t>tchi</a:t>
            </a:r>
            <a:r>
              <a:rPr lang="en-GB" sz="2800" b="1" dirty="0">
                <a:latin typeface="Times New Roman"/>
                <a:cs typeface="Times New Roman"/>
              </a:rPr>
              <a:t> </a:t>
            </a:r>
            <a:r>
              <a:rPr lang="en-GB" sz="2800" b="1" dirty="0" err="1">
                <a:latin typeface="Times New Roman"/>
                <a:cs typeface="Times New Roman"/>
              </a:rPr>
              <a:t>qué</a:t>
            </a:r>
            <a:r>
              <a:rPr lang="en-GB" sz="2800" b="1" dirty="0">
                <a:latin typeface="Times New Roman"/>
                <a:cs typeface="Times New Roman"/>
              </a:rPr>
              <a:t> </a:t>
            </a:r>
            <a:r>
              <a:rPr lang="en-GB" sz="2800" b="1" dirty="0" err="1">
                <a:latin typeface="Times New Roman"/>
                <a:cs typeface="Times New Roman"/>
              </a:rPr>
              <a:t>j’sis</a:t>
            </a:r>
            <a:r>
              <a:rPr lang="en-GB" sz="2800" b="1" dirty="0">
                <a:latin typeface="Times New Roman"/>
                <a:cs typeface="Times New Roman"/>
              </a:rPr>
              <a:t> </a:t>
            </a:r>
            <a:r>
              <a:rPr lang="en-GB" sz="2800" b="1" dirty="0" err="1">
                <a:latin typeface="Times New Roman"/>
                <a:cs typeface="Times New Roman"/>
              </a:rPr>
              <a:t>acouo</a:t>
            </a:r>
            <a:r>
              <a:rPr lang="en-GB" sz="2800" b="1" dirty="0">
                <a:latin typeface="Times New Roman"/>
                <a:cs typeface="Times New Roman"/>
              </a:rPr>
              <a:t> vivant a nom </a:t>
            </a:r>
            <a:r>
              <a:rPr lang="en-GB" sz="2800" b="1" dirty="0" err="1">
                <a:latin typeface="Times New Roman"/>
                <a:cs typeface="Times New Roman"/>
              </a:rPr>
              <a:t>Docteu</a:t>
            </a:r>
            <a:r>
              <a:rPr lang="en-GB" sz="2800" b="1" dirty="0">
                <a:latin typeface="Times New Roman"/>
                <a:cs typeface="Times New Roman"/>
              </a:rPr>
              <a:t> Graham.</a:t>
            </a:r>
            <a:br>
              <a:rPr lang="en-GB" sz="2800" b="1" dirty="0">
                <a:latin typeface="Times New Roman"/>
                <a:cs typeface="Times New Roman"/>
              </a:rPr>
            </a:br>
            <a:br>
              <a:rPr lang="en-GB" sz="2800" b="1" dirty="0"/>
            </a:br>
            <a:r>
              <a:rPr lang="en-GB" sz="2800" b="1" dirty="0"/>
              <a:t>Né </a:t>
            </a:r>
            <a:r>
              <a:rPr lang="en-GB" sz="2800" b="1" dirty="0" err="1"/>
              <a:t>v’chîn</a:t>
            </a:r>
            <a:r>
              <a:rPr lang="en-GB" sz="2800" b="1" dirty="0"/>
              <a:t> </a:t>
            </a:r>
            <a:r>
              <a:rPr lang="en-GB" sz="2800" b="1" dirty="0" err="1"/>
              <a:t>l’grand</a:t>
            </a:r>
            <a:r>
              <a:rPr lang="en-GB" sz="2800" b="1" dirty="0"/>
              <a:t> </a:t>
            </a:r>
            <a:r>
              <a:rPr lang="en-GB" sz="2800" b="1" dirty="0" err="1"/>
              <a:t>tchêne</a:t>
            </a:r>
            <a:r>
              <a:rPr lang="en-GB" sz="2800" b="1" dirty="0"/>
              <a:t> </a:t>
            </a:r>
            <a:r>
              <a:rPr lang="en-GB" sz="2800" b="1" dirty="0" err="1"/>
              <a:t>dans</a:t>
            </a:r>
            <a:r>
              <a:rPr lang="en-GB" sz="2800" b="1" dirty="0"/>
              <a:t> </a:t>
            </a:r>
            <a:r>
              <a:rPr lang="en-GB" sz="2800" b="1" dirty="0" err="1"/>
              <a:t>tchi</a:t>
            </a:r>
            <a:r>
              <a:rPr lang="en-GB" sz="2800" b="1" dirty="0"/>
              <a:t> </a:t>
            </a:r>
            <a:r>
              <a:rPr lang="en-GB" sz="2800" b="1" dirty="0" err="1"/>
              <a:t>qu’lé</a:t>
            </a:r>
            <a:r>
              <a:rPr lang="en-GB" sz="2800" b="1" dirty="0"/>
              <a:t> </a:t>
            </a:r>
            <a:r>
              <a:rPr lang="en-GB" sz="2800" b="1" dirty="0" err="1"/>
              <a:t>r’nard</a:t>
            </a:r>
            <a:r>
              <a:rPr lang="en-GB" sz="2800" b="1" dirty="0"/>
              <a:t> s’ </a:t>
            </a:r>
            <a:r>
              <a:rPr lang="en-GB" sz="2800" b="1" dirty="0" err="1"/>
              <a:t>muchit</a:t>
            </a:r>
            <a:r>
              <a:rPr lang="en-GB" sz="2800" b="1" dirty="0"/>
              <a:t>.</a:t>
            </a:r>
            <a:br>
              <a:rPr lang="en-GB" sz="2800" b="1" dirty="0"/>
            </a:br>
            <a:br>
              <a:rPr lang="en-GB" sz="2800" b="1" dirty="0"/>
            </a:br>
            <a:r>
              <a:rPr lang="en-GB" sz="2800" b="1" dirty="0"/>
              <a:t>Né </a:t>
            </a:r>
            <a:r>
              <a:rPr lang="en-GB" sz="2800" b="1" dirty="0" err="1"/>
              <a:t>v’chîn</a:t>
            </a:r>
            <a:r>
              <a:rPr lang="en-GB" sz="2800" b="1" dirty="0"/>
              <a:t> ma </a:t>
            </a:r>
            <a:r>
              <a:rPr lang="en-GB" sz="2800" b="1" dirty="0" err="1"/>
              <a:t>couôsinne</a:t>
            </a:r>
            <a:r>
              <a:rPr lang="en-GB" sz="2800" b="1" dirty="0"/>
              <a:t> </a:t>
            </a:r>
            <a:r>
              <a:rPr lang="en-GB" sz="2800" b="1" dirty="0" err="1"/>
              <a:t>dé</a:t>
            </a:r>
            <a:r>
              <a:rPr lang="en-GB" sz="2800" b="1" dirty="0"/>
              <a:t> </a:t>
            </a:r>
            <a:r>
              <a:rPr lang="en-GB" sz="2800" b="1" dirty="0" err="1"/>
              <a:t>tchi</a:t>
            </a:r>
            <a:r>
              <a:rPr lang="en-GB" sz="2800" b="1" dirty="0"/>
              <a:t> </a:t>
            </a:r>
            <a:r>
              <a:rPr lang="en-GB" sz="2800" b="1" dirty="0" err="1"/>
              <a:t>qué</a:t>
            </a:r>
            <a:r>
              <a:rPr lang="en-GB" sz="2800" b="1" dirty="0"/>
              <a:t> </a:t>
            </a:r>
            <a:r>
              <a:rPr lang="en-GB" sz="2800" b="1" dirty="0" err="1"/>
              <a:t>j’vos</a:t>
            </a:r>
            <a:r>
              <a:rPr lang="en-GB" sz="2800" b="1" dirty="0"/>
              <a:t> </a:t>
            </a:r>
            <a:r>
              <a:rPr lang="en-GB" sz="2800" b="1" dirty="0" err="1"/>
              <a:t>ai</a:t>
            </a:r>
            <a:r>
              <a:rPr lang="en-GB" sz="2800" b="1" dirty="0"/>
              <a:t> </a:t>
            </a:r>
            <a:r>
              <a:rPr lang="en-GB" sz="2800" b="1" dirty="0" err="1"/>
              <a:t>souvent</a:t>
            </a:r>
            <a:r>
              <a:rPr lang="en-GB" sz="2800" b="1" dirty="0"/>
              <a:t> </a:t>
            </a:r>
            <a:r>
              <a:rPr lang="en-GB" sz="2800" b="1" dirty="0" err="1"/>
              <a:t>pâlé</a:t>
            </a:r>
            <a:r>
              <a:rPr lang="en-GB" sz="2800" b="1" dirty="0"/>
              <a:t>.</a:t>
            </a:r>
            <a:endParaRPr lang="en-GB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A99F7E-38D6-4E49-9F4C-CF3081FFE189}"/>
              </a:ext>
            </a:extLst>
          </p:cNvPr>
          <p:cNvSpPr txBox="1"/>
          <p:nvPr/>
        </p:nvSpPr>
        <p:spPr>
          <a:xfrm>
            <a:off x="457200" y="5334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/>
              <a:t>Traduction</a:t>
            </a:r>
            <a:endParaRPr lang="en-US" sz="2800" i="1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07843AAC-DE25-6841-9B6E-CF043C12A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2" y="5948511"/>
            <a:ext cx="25050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C48601B-75FA-784D-9540-D5D2E802349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5865458"/>
      </p:ext>
    </p:extLst>
  </p:cSld>
  <p:clrMapOvr>
    <a:masterClrMapping/>
  </p:clrMapOvr>
  <p:transition spd="slow" advTm="225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2DD9C-1BB8-3B46-83C6-2766BB68E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relative pronouns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2F3DB-7B48-E640-B11D-60C486494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prior lesson, we have learnt how to use the simple relative </a:t>
            </a:r>
            <a:r>
              <a:rPr lang="en-US" dirty="0" err="1"/>
              <a:t>pronous</a:t>
            </a:r>
            <a:r>
              <a:rPr lang="en-US" dirty="0"/>
              <a:t> “ </a:t>
            </a:r>
            <a:r>
              <a:rPr lang="en-US" b="1" dirty="0" err="1"/>
              <a:t>tchi</a:t>
            </a:r>
            <a:r>
              <a:rPr lang="en-US" dirty="0"/>
              <a:t>” and “</a:t>
            </a:r>
            <a:r>
              <a:rPr lang="en-US" b="1" dirty="0" err="1"/>
              <a:t>qué</a:t>
            </a:r>
            <a:r>
              <a:rPr lang="en-US" dirty="0"/>
              <a:t>”.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35547D6-362E-1342-AE43-5CCECAE20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673725"/>
            <a:ext cx="292601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6C0D17B-6F0A-6442-84AC-F9B4529AD5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31475"/>
      </p:ext>
    </p:extLst>
  </p:cSld>
  <p:clrMapOvr>
    <a:masterClrMapping/>
  </p:clrMapOvr>
  <p:transition spd="slow" advTm="7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>
            <a:normAutofit fontScale="90000"/>
          </a:bodyPr>
          <a:lstStyle/>
          <a:p>
            <a:br>
              <a:rPr lang="en-US" sz="6600" b="1" dirty="0">
                <a:solidFill>
                  <a:srgbClr val="FFC000"/>
                </a:solidFill>
              </a:rPr>
            </a:br>
            <a:r>
              <a:rPr lang="en-US" sz="6600" b="1" dirty="0">
                <a:solidFill>
                  <a:srgbClr val="FFC000"/>
                </a:solidFill>
              </a:rPr>
              <a:t>COMPOUND RELATIVE PRONOUNS </a:t>
            </a:r>
            <a:br>
              <a:rPr lang="en-US" b="1" dirty="0">
                <a:solidFill>
                  <a:srgbClr val="FFC000"/>
                </a:solidFill>
                <a:latin typeface="Times New Roman"/>
                <a:cs typeface="Times New Roman"/>
              </a:rPr>
            </a:br>
            <a:br>
              <a:rPr lang="en-US" b="1" dirty="0">
                <a:solidFill>
                  <a:srgbClr val="FFC000"/>
                </a:solidFill>
                <a:latin typeface="Times New Roman"/>
                <a:cs typeface="Times New Roman"/>
              </a:rPr>
            </a:br>
            <a:r>
              <a:rPr lang="en-US" dirty="0">
                <a:latin typeface="Times New Roman"/>
                <a:cs typeface="Times New Roman"/>
              </a:rPr>
              <a:t> </a:t>
            </a:r>
            <a:br>
              <a:rPr lang="en-US" dirty="0"/>
            </a:b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2743200"/>
            <a:ext cx="6400800" cy="27432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600" dirty="0">
                <a:latin typeface="Times New Roman"/>
                <a:cs typeface="Times New Roman"/>
              </a:rPr>
              <a:t>Involve </a:t>
            </a:r>
            <a:r>
              <a:rPr lang="en-US" sz="3600" b="1" dirty="0">
                <a:latin typeface="Times New Roman"/>
                <a:cs typeface="Times New Roman"/>
              </a:rPr>
              <a:t>verbs that followed by prepositions such as:</a:t>
            </a:r>
            <a:r>
              <a:rPr lang="en-US" sz="3600" b="1" dirty="0"/>
              <a:t> </a:t>
            </a:r>
            <a:br>
              <a:rPr lang="en-US" sz="3600" dirty="0"/>
            </a:br>
            <a:r>
              <a:rPr lang="en-US" sz="3600" b="1" dirty="0"/>
              <a:t> </a:t>
            </a:r>
            <a:endParaRPr lang="en-US" sz="3600" b="1" dirty="0">
              <a:solidFill>
                <a:schemeClr val="accent1"/>
              </a:solidFill>
            </a:endParaRPr>
          </a:p>
          <a:p>
            <a:pPr algn="l"/>
            <a:r>
              <a:rPr lang="en-US" sz="3600" b="1" dirty="0" err="1">
                <a:solidFill>
                  <a:schemeClr val="accent1"/>
                </a:solidFill>
              </a:rPr>
              <a:t>dé</a:t>
            </a:r>
            <a:r>
              <a:rPr lang="en-US" sz="3600" b="1" dirty="0">
                <a:solidFill>
                  <a:schemeClr val="accent1"/>
                </a:solidFill>
              </a:rPr>
              <a:t> / </a:t>
            </a:r>
            <a:r>
              <a:rPr lang="en-US" sz="3600" b="1" dirty="0" err="1">
                <a:solidFill>
                  <a:schemeClr val="accent1"/>
                </a:solidFill>
              </a:rPr>
              <a:t>à</a:t>
            </a:r>
            <a:r>
              <a:rPr lang="en-US" sz="3600" b="1" dirty="0">
                <a:solidFill>
                  <a:schemeClr val="accent1"/>
                </a:solidFill>
              </a:rPr>
              <a:t>/ </a:t>
            </a:r>
            <a:r>
              <a:rPr lang="en-US" sz="3600" b="1" dirty="0" err="1">
                <a:solidFill>
                  <a:schemeClr val="accent1"/>
                </a:solidFill>
              </a:rPr>
              <a:t>dans</a:t>
            </a:r>
            <a:r>
              <a:rPr lang="en-US" sz="3600" b="1" dirty="0">
                <a:solidFill>
                  <a:schemeClr val="accent1"/>
                </a:solidFill>
              </a:rPr>
              <a:t> / </a:t>
            </a:r>
            <a:r>
              <a:rPr lang="en-US" sz="3600" b="1" dirty="0" err="1">
                <a:solidFill>
                  <a:schemeClr val="accent1"/>
                </a:solidFill>
              </a:rPr>
              <a:t>sus</a:t>
            </a:r>
            <a:r>
              <a:rPr lang="en-US" sz="3600" b="1" dirty="0">
                <a:solidFill>
                  <a:schemeClr val="accent1"/>
                </a:solidFill>
              </a:rPr>
              <a:t> / </a:t>
            </a:r>
            <a:r>
              <a:rPr lang="en-US" sz="3600" b="1" dirty="0" err="1">
                <a:solidFill>
                  <a:schemeClr val="accent1"/>
                </a:solidFill>
              </a:rPr>
              <a:t>contre</a:t>
            </a:r>
            <a:r>
              <a:rPr lang="en-US" sz="3600" b="1" dirty="0">
                <a:solidFill>
                  <a:schemeClr val="accent1"/>
                </a:solidFill>
              </a:rPr>
              <a:t> / </a:t>
            </a:r>
            <a:r>
              <a:rPr lang="en-US" sz="3600" b="1" dirty="0" err="1">
                <a:solidFill>
                  <a:schemeClr val="accent1"/>
                </a:solidFill>
                <a:latin typeface="Times New Roman"/>
                <a:cs typeface="Times New Roman"/>
              </a:rPr>
              <a:t>auve</a:t>
            </a:r>
            <a:r>
              <a:rPr lang="en-US" sz="3600" b="1" dirty="0">
                <a:solidFill>
                  <a:schemeClr val="accent1"/>
                </a:solidFill>
                <a:latin typeface="Times New Roman"/>
                <a:cs typeface="Times New Roman"/>
              </a:rPr>
              <a:t> / </a:t>
            </a:r>
            <a:r>
              <a:rPr lang="en-US" sz="3600" b="1" dirty="0" err="1">
                <a:solidFill>
                  <a:schemeClr val="accent1"/>
                </a:solidFill>
                <a:latin typeface="Times New Roman"/>
                <a:cs typeface="Times New Roman"/>
              </a:rPr>
              <a:t>siez</a:t>
            </a:r>
            <a:r>
              <a:rPr lang="en-US" sz="3600" b="1" dirty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/>
                <a:cs typeface="Times New Roman"/>
              </a:rPr>
              <a:t>etc</a:t>
            </a:r>
            <a:r>
              <a:rPr lang="en-US" sz="3600" b="1" dirty="0">
                <a:solidFill>
                  <a:schemeClr val="accent1"/>
                </a:solidFill>
                <a:latin typeface="Times New Roman"/>
                <a:cs typeface="Times New Roman"/>
              </a:rPr>
              <a:t>… 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086A1D32-C8A4-3C41-99C9-1B4119227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867400"/>
            <a:ext cx="25050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CBC6F5F-03FB-614C-ADB7-23375158102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9463643"/>
      </p:ext>
    </p:extLst>
  </p:cSld>
  <p:clrMapOvr>
    <a:masterClrMapping/>
  </p:clrMapOvr>
  <p:transition spd="slow" advTm="37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dirty="0"/>
              <a:t>When a verb is followed by a preposition, the relative pronoun to be used will be a 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compound relative pronoun</a:t>
            </a:r>
            <a:r>
              <a:rPr lang="en-GB" sz="3200" dirty="0"/>
              <a:t> made of the </a:t>
            </a:r>
            <a:r>
              <a:rPr lang="en-GB" sz="3200" dirty="0">
                <a:solidFill>
                  <a:srgbClr val="7030A0"/>
                </a:solidFill>
              </a:rPr>
              <a:t>preposition</a:t>
            </a:r>
            <a:r>
              <a:rPr lang="en-GB" sz="3200" dirty="0"/>
              <a:t> + the word “</a:t>
            </a:r>
            <a:r>
              <a:rPr lang="en-GB" sz="3200" dirty="0" err="1">
                <a:solidFill>
                  <a:srgbClr val="7030A0"/>
                </a:solidFill>
              </a:rPr>
              <a:t>tchi</a:t>
            </a:r>
            <a:r>
              <a:rPr lang="en-GB" sz="3200" dirty="0"/>
              <a:t>” + usually “</a:t>
            </a:r>
            <a:r>
              <a:rPr lang="en-GB" sz="3200" dirty="0" err="1">
                <a:solidFill>
                  <a:srgbClr val="7030A0"/>
                </a:solidFill>
              </a:rPr>
              <a:t>qué</a:t>
            </a:r>
            <a:r>
              <a:rPr lang="en-GB" sz="3200" dirty="0"/>
              <a:t>” or “</a:t>
            </a:r>
            <a:r>
              <a:rPr lang="en-GB" sz="3200" dirty="0" err="1">
                <a:solidFill>
                  <a:srgbClr val="7030A0"/>
                </a:solidFill>
              </a:rPr>
              <a:t>qu</a:t>
            </a:r>
            <a:r>
              <a:rPr lang="en-GB" sz="3200" dirty="0">
                <a:solidFill>
                  <a:srgbClr val="7030A0"/>
                </a:solidFill>
              </a:rPr>
              <a:t>’</a:t>
            </a:r>
            <a:r>
              <a:rPr lang="en-GB" sz="3200" dirty="0"/>
              <a:t>”.</a:t>
            </a:r>
            <a:br>
              <a:rPr lang="en-GB" sz="3200" dirty="0"/>
            </a:br>
            <a:br>
              <a:rPr lang="en-GB" sz="3200" dirty="0"/>
            </a:br>
            <a:r>
              <a:rPr lang="en-GB" sz="3200" dirty="0" err="1"/>
              <a:t>Exempl’ye</a:t>
            </a:r>
            <a:r>
              <a:rPr lang="en-GB" sz="3200" dirty="0"/>
              <a:t>: </a:t>
            </a:r>
            <a:r>
              <a:rPr lang="en-GB" sz="3200" dirty="0">
                <a:solidFill>
                  <a:srgbClr val="7030A0"/>
                </a:solidFill>
              </a:rPr>
              <a:t>Donner</a:t>
            </a:r>
            <a:r>
              <a:rPr lang="en-GB" sz="3200" dirty="0"/>
              <a:t> </a:t>
            </a:r>
            <a:r>
              <a:rPr lang="en-GB" sz="3200" dirty="0" err="1"/>
              <a:t>tchiquechose</a:t>
            </a:r>
            <a:r>
              <a:rPr lang="en-GB" sz="3200" dirty="0"/>
              <a:t> </a:t>
            </a:r>
            <a:r>
              <a:rPr lang="en-GB" sz="3200" u="sng" dirty="0" err="1">
                <a:solidFill>
                  <a:srgbClr val="7030A0"/>
                </a:solidFill>
              </a:rPr>
              <a:t>à</a:t>
            </a:r>
            <a:r>
              <a:rPr lang="en-GB" sz="3200" dirty="0"/>
              <a:t> </a:t>
            </a:r>
            <a:r>
              <a:rPr lang="en-GB" sz="3200" dirty="0" err="1"/>
              <a:t>tchitchun</a:t>
            </a:r>
            <a:r>
              <a:rPr lang="en-GB" sz="3200" dirty="0"/>
              <a:t> – </a:t>
            </a:r>
            <a:r>
              <a:rPr lang="en-GB" sz="3200" dirty="0">
                <a:solidFill>
                  <a:srgbClr val="7030A0"/>
                </a:solidFill>
              </a:rPr>
              <a:t>to give </a:t>
            </a:r>
            <a:r>
              <a:rPr lang="en-GB" sz="3200" dirty="0"/>
              <a:t>something </a:t>
            </a:r>
            <a:r>
              <a:rPr lang="en-GB" sz="3200" u="sng" dirty="0">
                <a:solidFill>
                  <a:srgbClr val="7030A0"/>
                </a:solidFill>
              </a:rPr>
              <a:t>to</a:t>
            </a:r>
            <a:r>
              <a:rPr lang="en-GB" sz="3200" dirty="0"/>
              <a:t> someone</a:t>
            </a:r>
            <a:br>
              <a:rPr lang="en-GB" sz="3200" dirty="0"/>
            </a:br>
            <a:br>
              <a:rPr lang="en-GB" sz="3200" dirty="0">
                <a:solidFill>
                  <a:schemeClr val="accent4"/>
                </a:solidFill>
              </a:rPr>
            </a:br>
            <a:r>
              <a:rPr lang="en-GB" sz="3200" dirty="0"/>
              <a:t>I remember well the man </a:t>
            </a:r>
            <a:r>
              <a:rPr lang="en-GB" sz="3200" dirty="0">
                <a:solidFill>
                  <a:srgbClr val="7030A0"/>
                </a:solidFill>
              </a:rPr>
              <a:t>to whom</a:t>
            </a:r>
            <a:r>
              <a:rPr lang="en-GB" sz="3200" dirty="0"/>
              <a:t> you </a:t>
            </a:r>
            <a:r>
              <a:rPr lang="en-GB" sz="3200" dirty="0">
                <a:solidFill>
                  <a:srgbClr val="7030A0"/>
                </a:solidFill>
              </a:rPr>
              <a:t>gave</a:t>
            </a:r>
            <a:r>
              <a:rPr lang="en-GB" sz="3200" dirty="0"/>
              <a:t> the money.</a:t>
            </a:r>
            <a:br>
              <a:rPr lang="en-GB" sz="3200" dirty="0"/>
            </a:br>
            <a:r>
              <a:rPr lang="en-GB" sz="3200" u="sng" dirty="0"/>
              <a:t>Or</a:t>
            </a:r>
            <a:r>
              <a:rPr lang="en-GB" sz="3200" dirty="0"/>
              <a:t> I remember well the man </a:t>
            </a:r>
            <a:r>
              <a:rPr lang="en-GB" sz="3200" dirty="0">
                <a:solidFill>
                  <a:srgbClr val="7030A0"/>
                </a:solidFill>
              </a:rPr>
              <a:t>who</a:t>
            </a:r>
            <a:r>
              <a:rPr lang="en-GB" sz="3200" dirty="0"/>
              <a:t> you gave the money </a:t>
            </a:r>
            <a:r>
              <a:rPr lang="en-GB" sz="3200" dirty="0">
                <a:solidFill>
                  <a:srgbClr val="7030A0"/>
                </a:solidFill>
              </a:rPr>
              <a:t>to</a:t>
            </a:r>
            <a:r>
              <a:rPr lang="en-GB" sz="3200" dirty="0"/>
              <a:t>.</a:t>
            </a: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endParaRPr lang="en-GB" sz="3200" dirty="0">
              <a:solidFill>
                <a:schemeClr val="accent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CF2E90-947C-5042-870F-10B61DA2D4A6}"/>
              </a:ext>
            </a:extLst>
          </p:cNvPr>
          <p:cNvSpPr txBox="1"/>
          <p:nvPr/>
        </p:nvSpPr>
        <p:spPr>
          <a:xfrm>
            <a:off x="457200" y="53340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/>
              <a:t>J’m’èrsouveins</a:t>
            </a:r>
            <a:r>
              <a:rPr lang="en-US" sz="2800" i="1" dirty="0"/>
              <a:t> </a:t>
            </a:r>
            <a:r>
              <a:rPr lang="en-US" sz="2800" i="1" dirty="0" err="1"/>
              <a:t>bein</a:t>
            </a:r>
            <a:r>
              <a:rPr lang="en-US" sz="2800" i="1" dirty="0"/>
              <a:t> </a:t>
            </a:r>
            <a:r>
              <a:rPr lang="en-US" sz="2800" i="1" dirty="0" err="1"/>
              <a:t>d’l’homme</a:t>
            </a:r>
            <a:r>
              <a:rPr lang="en-US" sz="2800" i="1" dirty="0"/>
              <a:t> </a:t>
            </a:r>
            <a:r>
              <a:rPr lang="en-US" sz="2800" b="1" i="1" u="sng" dirty="0" err="1">
                <a:solidFill>
                  <a:srgbClr val="7030A0"/>
                </a:solidFill>
              </a:rPr>
              <a:t>à</a:t>
            </a:r>
            <a:r>
              <a:rPr lang="en-US" sz="2800" b="1" i="1" u="sng" dirty="0">
                <a:solidFill>
                  <a:srgbClr val="7030A0"/>
                </a:solidFill>
              </a:rPr>
              <a:t> </a:t>
            </a:r>
            <a:r>
              <a:rPr lang="en-US" sz="2800" b="1" i="1" u="sng" dirty="0" err="1">
                <a:solidFill>
                  <a:srgbClr val="7030A0"/>
                </a:solidFill>
              </a:rPr>
              <a:t>tchi</a:t>
            </a:r>
            <a:r>
              <a:rPr lang="en-US" sz="2800" b="1" i="1" u="sng" dirty="0">
                <a:solidFill>
                  <a:srgbClr val="7030A0"/>
                </a:solidFill>
              </a:rPr>
              <a:t> </a:t>
            </a:r>
            <a:r>
              <a:rPr lang="en-US" sz="2800" b="1" i="1" u="sng" dirty="0" err="1">
                <a:solidFill>
                  <a:srgbClr val="7030A0"/>
                </a:solidFill>
              </a:rPr>
              <a:t>qu</a:t>
            </a:r>
            <a:r>
              <a:rPr lang="en-US" sz="2800" b="1" i="1" u="sng" dirty="0">
                <a:solidFill>
                  <a:srgbClr val="7030A0"/>
                </a:solidFill>
              </a:rPr>
              <a:t>’ </a:t>
            </a:r>
            <a:r>
              <a:rPr lang="en-US" sz="2800" i="1" dirty="0" err="1"/>
              <a:t>tu</a:t>
            </a:r>
            <a:r>
              <a:rPr lang="en-US" sz="2800" i="1" dirty="0"/>
              <a:t> </a:t>
            </a:r>
            <a:r>
              <a:rPr lang="en-US" sz="2800" i="1" dirty="0" err="1"/>
              <a:t>donnis</a:t>
            </a:r>
            <a:r>
              <a:rPr lang="en-US" sz="2800" i="1" dirty="0"/>
              <a:t> les sou. 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DD5EAF54-C439-A74C-AA24-CE01E267E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6019800"/>
            <a:ext cx="25050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F2FE863-73BA-5741-8595-65FC37AF4D9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5638698"/>
      </p:ext>
    </p:extLst>
  </p:cSld>
  <p:clrMapOvr>
    <a:masterClrMapping/>
  </p:clrMapOvr>
  <p:transition spd="slow" advTm="97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>
            <a:normAutofit/>
          </a:bodyPr>
          <a:lstStyle/>
          <a:p>
            <a:pPr algn="l"/>
            <a:r>
              <a:rPr lang="en-GB" sz="3200" dirty="0"/>
              <a:t>When a verb is followed by a preposition, the relative pronoun to be used will be a 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compound relative pronoun</a:t>
            </a:r>
            <a:r>
              <a:rPr lang="en-GB" sz="3200" dirty="0"/>
              <a:t> made of the </a:t>
            </a:r>
            <a:r>
              <a:rPr lang="en-GB" sz="3200" dirty="0">
                <a:solidFill>
                  <a:srgbClr val="7030A0"/>
                </a:solidFill>
              </a:rPr>
              <a:t>preposition</a:t>
            </a:r>
            <a:r>
              <a:rPr lang="en-GB" sz="3200" dirty="0"/>
              <a:t> + the word “</a:t>
            </a:r>
            <a:r>
              <a:rPr lang="en-GB" sz="3200" dirty="0" err="1">
                <a:solidFill>
                  <a:srgbClr val="7030A0"/>
                </a:solidFill>
              </a:rPr>
              <a:t>tchi</a:t>
            </a:r>
            <a:r>
              <a:rPr lang="en-GB" sz="3200" dirty="0"/>
              <a:t>” + usually “</a:t>
            </a:r>
            <a:r>
              <a:rPr lang="en-GB" sz="3200" dirty="0" err="1">
                <a:solidFill>
                  <a:srgbClr val="7030A0"/>
                </a:solidFill>
              </a:rPr>
              <a:t>qué</a:t>
            </a:r>
            <a:r>
              <a:rPr lang="en-GB" sz="3200" dirty="0"/>
              <a:t>” or “</a:t>
            </a:r>
            <a:r>
              <a:rPr lang="en-GB" sz="3200" dirty="0" err="1">
                <a:solidFill>
                  <a:srgbClr val="7030A0"/>
                </a:solidFill>
              </a:rPr>
              <a:t>qu</a:t>
            </a:r>
            <a:r>
              <a:rPr lang="en-GB" sz="3200" dirty="0">
                <a:solidFill>
                  <a:srgbClr val="7030A0"/>
                </a:solidFill>
              </a:rPr>
              <a:t>’</a:t>
            </a:r>
            <a:r>
              <a:rPr lang="en-GB" sz="3200" dirty="0"/>
              <a:t>”.</a:t>
            </a:r>
            <a:br>
              <a:rPr lang="en-GB" sz="3200" dirty="0"/>
            </a:br>
            <a:br>
              <a:rPr lang="en-GB" sz="3200" dirty="0"/>
            </a:br>
            <a:r>
              <a:rPr lang="en-GB" sz="3200" dirty="0" err="1"/>
              <a:t>Exempl’ye</a:t>
            </a:r>
            <a:r>
              <a:rPr lang="en-GB" sz="3200" dirty="0"/>
              <a:t>: </a:t>
            </a:r>
            <a:r>
              <a:rPr lang="en-GB" sz="3200" dirty="0" err="1">
                <a:solidFill>
                  <a:srgbClr val="7030A0"/>
                </a:solidFill>
              </a:rPr>
              <a:t>pâler</a:t>
            </a:r>
            <a:r>
              <a:rPr lang="en-GB" sz="3200" dirty="0">
                <a:solidFill>
                  <a:srgbClr val="7030A0"/>
                </a:solidFill>
              </a:rPr>
              <a:t> </a:t>
            </a:r>
            <a:r>
              <a:rPr lang="en-GB" sz="3200" dirty="0" err="1">
                <a:solidFill>
                  <a:srgbClr val="7030A0"/>
                </a:solidFill>
              </a:rPr>
              <a:t>dé</a:t>
            </a:r>
            <a:r>
              <a:rPr lang="en-GB" sz="3200" dirty="0"/>
              <a:t> </a:t>
            </a:r>
            <a:r>
              <a:rPr lang="en-GB" sz="3200" dirty="0" err="1"/>
              <a:t>tchiquechose</a:t>
            </a:r>
            <a:r>
              <a:rPr lang="en-GB" sz="3200" dirty="0"/>
              <a:t> – </a:t>
            </a:r>
            <a:r>
              <a:rPr lang="en-GB" sz="3200" dirty="0">
                <a:solidFill>
                  <a:srgbClr val="7030A0"/>
                </a:solidFill>
              </a:rPr>
              <a:t>to talk about </a:t>
            </a:r>
            <a:r>
              <a:rPr lang="en-GB" sz="3200" dirty="0"/>
              <a:t>something</a:t>
            </a:r>
            <a:br>
              <a:rPr lang="en-GB" sz="3200" dirty="0"/>
            </a:br>
            <a:br>
              <a:rPr lang="en-GB" sz="3200" dirty="0">
                <a:solidFill>
                  <a:schemeClr val="accent4"/>
                </a:solidFill>
              </a:rPr>
            </a:br>
            <a:r>
              <a:rPr lang="en-GB" sz="3200" dirty="0"/>
              <a:t>The story we are talking </a:t>
            </a:r>
            <a:r>
              <a:rPr lang="en-GB" sz="3200" dirty="0">
                <a:solidFill>
                  <a:srgbClr val="7030A0"/>
                </a:solidFill>
              </a:rPr>
              <a:t>about</a:t>
            </a:r>
            <a:r>
              <a:rPr lang="en-GB" sz="3200" dirty="0"/>
              <a:t> is boring.</a:t>
            </a: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endParaRPr lang="en-GB" sz="3200" dirty="0">
              <a:solidFill>
                <a:schemeClr val="accent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CF2E90-947C-5042-870F-10B61DA2D4A6}"/>
              </a:ext>
            </a:extLst>
          </p:cNvPr>
          <p:cNvSpPr txBox="1"/>
          <p:nvPr/>
        </p:nvSpPr>
        <p:spPr>
          <a:xfrm>
            <a:off x="457200" y="53340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/>
              <a:t>L’histouaithe</a:t>
            </a:r>
            <a:r>
              <a:rPr lang="en-US" sz="2800" i="1" dirty="0"/>
              <a:t> </a:t>
            </a:r>
            <a:r>
              <a:rPr lang="en-US" sz="2800" b="1" i="1" u="sng" dirty="0" err="1">
                <a:solidFill>
                  <a:srgbClr val="7030A0"/>
                </a:solidFill>
              </a:rPr>
              <a:t>dé</a:t>
            </a:r>
            <a:r>
              <a:rPr lang="en-US" sz="2800" b="1" i="1" u="sng" dirty="0">
                <a:solidFill>
                  <a:srgbClr val="7030A0"/>
                </a:solidFill>
              </a:rPr>
              <a:t> </a:t>
            </a:r>
            <a:r>
              <a:rPr lang="en-US" sz="2800" b="1" i="1" u="sng" dirty="0" err="1">
                <a:solidFill>
                  <a:srgbClr val="7030A0"/>
                </a:solidFill>
              </a:rPr>
              <a:t>tchi</a:t>
            </a:r>
            <a:r>
              <a:rPr lang="en-US" sz="2800" b="1" i="1" u="sng" dirty="0">
                <a:solidFill>
                  <a:srgbClr val="7030A0"/>
                </a:solidFill>
              </a:rPr>
              <a:t> </a:t>
            </a:r>
            <a:r>
              <a:rPr lang="en-US" sz="2800" b="1" i="1" u="sng" dirty="0" err="1">
                <a:solidFill>
                  <a:srgbClr val="7030A0"/>
                </a:solidFill>
              </a:rPr>
              <a:t>qué</a:t>
            </a:r>
            <a:r>
              <a:rPr lang="en-US" sz="2800" b="1" i="1" u="sng" dirty="0">
                <a:solidFill>
                  <a:srgbClr val="7030A0"/>
                </a:solidFill>
              </a:rPr>
              <a:t> </a:t>
            </a:r>
            <a:r>
              <a:rPr lang="en-US" sz="2800" b="1" i="1" dirty="0" err="1"/>
              <a:t>j’sommes</a:t>
            </a:r>
            <a:r>
              <a:rPr lang="en-US" sz="2800" b="1" i="1" dirty="0"/>
              <a:t> </a:t>
            </a:r>
            <a:r>
              <a:rPr lang="en-US" sz="2800" b="1" i="1" dirty="0" err="1"/>
              <a:t>à</a:t>
            </a:r>
            <a:r>
              <a:rPr lang="en-US" sz="2800" b="1" i="1" dirty="0"/>
              <a:t> </a:t>
            </a:r>
            <a:r>
              <a:rPr lang="en-US" sz="2800" b="1" i="1" dirty="0" err="1"/>
              <a:t>pâler</a:t>
            </a:r>
            <a:r>
              <a:rPr lang="en-US" sz="2800" b="1" i="1" dirty="0"/>
              <a:t> </a:t>
            </a:r>
            <a:r>
              <a:rPr lang="en-US" sz="2800" b="1" i="1" dirty="0" err="1"/>
              <a:t>est</a:t>
            </a:r>
            <a:r>
              <a:rPr lang="en-US" sz="2800" b="1" i="1" dirty="0"/>
              <a:t> </a:t>
            </a:r>
            <a:r>
              <a:rPr lang="en-US" sz="2800" b="1" i="1" dirty="0" err="1"/>
              <a:t>ennyante</a:t>
            </a:r>
            <a:r>
              <a:rPr lang="en-US" sz="2800" b="1" i="1" dirty="0"/>
              <a:t>.</a:t>
            </a:r>
            <a:r>
              <a:rPr lang="en-US" sz="2800" i="1" dirty="0"/>
              <a:t> 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DD5EAF54-C439-A74C-AA24-CE01E267E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6019800"/>
            <a:ext cx="25050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EA746AA-2D3C-6E4C-B30F-26C3FEEA5F1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3965121"/>
      </p:ext>
    </p:extLst>
  </p:cSld>
  <p:clrMapOvr>
    <a:masterClrMapping/>
  </p:clrMapOvr>
  <p:transition spd="slow" advTm="83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b="1" dirty="0" err="1"/>
              <a:t>Exempl’ye</a:t>
            </a:r>
            <a:r>
              <a:rPr lang="en-GB" sz="4000" b="1" dirty="0"/>
              <a:t>:</a:t>
            </a:r>
            <a:r>
              <a:rPr lang="en-GB" sz="4000" b="1" dirty="0">
                <a:solidFill>
                  <a:schemeClr val="accent6"/>
                </a:solidFill>
              </a:rPr>
              <a:t> </a:t>
            </a:r>
            <a:r>
              <a:rPr lang="en-GB" sz="4000" b="1" dirty="0" err="1">
                <a:solidFill>
                  <a:schemeClr val="accent6"/>
                </a:solidFill>
              </a:rPr>
              <a:t>s’bangni</a:t>
            </a:r>
            <a:r>
              <a:rPr lang="en-GB" sz="4000" b="1" dirty="0">
                <a:solidFill>
                  <a:schemeClr val="accent6"/>
                </a:solidFill>
              </a:rPr>
              <a:t> </a:t>
            </a:r>
            <a:r>
              <a:rPr lang="en-GB" sz="4000" b="1" dirty="0" err="1">
                <a:solidFill>
                  <a:schemeClr val="accent6"/>
                </a:solidFill>
              </a:rPr>
              <a:t>dans</a:t>
            </a:r>
            <a:r>
              <a:rPr lang="en-GB" sz="4000" b="1" dirty="0"/>
              <a:t> – to bathe in</a:t>
            </a:r>
            <a:br>
              <a:rPr lang="en-GB" sz="4000" b="1" dirty="0"/>
            </a:br>
            <a:r>
              <a:rPr lang="en-GB" sz="3100" dirty="0">
                <a:latin typeface="Times New Roman"/>
                <a:cs typeface="Times New Roman"/>
              </a:rPr>
              <a:t>The lake </a:t>
            </a:r>
            <a:r>
              <a:rPr lang="en-GB" sz="3100" dirty="0">
                <a:solidFill>
                  <a:srgbClr val="7030A0"/>
                </a:solidFill>
                <a:latin typeface="Times New Roman"/>
                <a:cs typeface="Times New Roman"/>
              </a:rPr>
              <a:t>in which </a:t>
            </a:r>
            <a:r>
              <a:rPr lang="en-GB" sz="3100" dirty="0">
                <a:latin typeface="Times New Roman"/>
                <a:cs typeface="Times New Roman"/>
              </a:rPr>
              <a:t>I bathed was all dirty.</a:t>
            </a:r>
            <a:br>
              <a:rPr lang="en-GB" sz="3100" b="1" dirty="0">
                <a:solidFill>
                  <a:srgbClr val="FF0000"/>
                </a:solidFill>
                <a:latin typeface="Times New Roman"/>
                <a:cs typeface="Times New Roman"/>
              </a:rPr>
            </a:br>
            <a:br>
              <a:rPr lang="en-GB" sz="3100" b="1" dirty="0">
                <a:solidFill>
                  <a:schemeClr val="accent1"/>
                </a:solidFill>
                <a:latin typeface="Times New Roman"/>
                <a:cs typeface="Times New Roman"/>
              </a:rPr>
            </a:br>
            <a:br>
              <a:rPr lang="en-GB" sz="3100" b="1" dirty="0">
                <a:solidFill>
                  <a:schemeClr val="accent1"/>
                </a:solidFill>
                <a:latin typeface="Times New Roman"/>
                <a:cs typeface="Times New Roman"/>
              </a:rPr>
            </a:br>
            <a:br>
              <a:rPr lang="en-GB" sz="3100" b="1" dirty="0">
                <a:solidFill>
                  <a:schemeClr val="accent1"/>
                </a:solidFill>
                <a:latin typeface="Times New Roman"/>
                <a:cs typeface="Times New Roman"/>
              </a:rPr>
            </a:br>
            <a:r>
              <a:rPr lang="en-GB" sz="4000" b="1" dirty="0" err="1">
                <a:cs typeface="Times New Roman"/>
              </a:rPr>
              <a:t>Exempl’ye</a:t>
            </a:r>
            <a:r>
              <a:rPr lang="en-GB" sz="4000" b="1" dirty="0">
                <a:cs typeface="Times New Roman"/>
              </a:rPr>
              <a:t>: </a:t>
            </a:r>
            <a:r>
              <a:rPr lang="en-GB" sz="4000" b="1" dirty="0" err="1">
                <a:solidFill>
                  <a:schemeClr val="accent6">
                    <a:lumMod val="75000"/>
                  </a:schemeClr>
                </a:solidFill>
                <a:cs typeface="Times New Roman"/>
              </a:rPr>
              <a:t>jouer</a:t>
            </a:r>
            <a:r>
              <a:rPr lang="en-GB" sz="4000" b="1" dirty="0">
                <a:solidFill>
                  <a:schemeClr val="accent6">
                    <a:lumMod val="75000"/>
                  </a:schemeClr>
                </a:solidFill>
                <a:cs typeface="Times New Roman"/>
              </a:rPr>
              <a:t> </a:t>
            </a:r>
            <a:r>
              <a:rPr lang="en-GB" sz="4000" b="1" dirty="0" err="1">
                <a:solidFill>
                  <a:schemeClr val="accent6">
                    <a:lumMod val="75000"/>
                  </a:schemeClr>
                </a:solidFill>
                <a:cs typeface="Times New Roman"/>
              </a:rPr>
              <a:t>contre</a:t>
            </a:r>
            <a:r>
              <a:rPr lang="en-GB" sz="4000" b="1" dirty="0">
                <a:solidFill>
                  <a:srgbClr val="FFC000"/>
                </a:solidFill>
                <a:cs typeface="Times New Roman"/>
              </a:rPr>
              <a:t> </a:t>
            </a:r>
            <a:r>
              <a:rPr lang="en-GB" sz="4000" b="1" dirty="0">
                <a:cs typeface="Times New Roman"/>
              </a:rPr>
              <a:t>– to play against</a:t>
            </a:r>
            <a:br>
              <a:rPr lang="en-GB" sz="3100" b="1" dirty="0">
                <a:solidFill>
                  <a:schemeClr val="accent1"/>
                </a:solidFill>
                <a:latin typeface="Times New Roman"/>
                <a:cs typeface="Times New Roman"/>
              </a:rPr>
            </a:br>
            <a:r>
              <a:rPr lang="en-GB" sz="3100" dirty="0">
                <a:latin typeface="Times New Roman"/>
                <a:cs typeface="Times New Roman"/>
              </a:rPr>
              <a:t>The team </a:t>
            </a:r>
            <a:r>
              <a:rPr lang="en-GB" sz="3100" dirty="0">
                <a:solidFill>
                  <a:srgbClr val="7030A0"/>
                </a:solidFill>
                <a:latin typeface="Times New Roman"/>
                <a:cs typeface="Times New Roman"/>
              </a:rPr>
              <a:t>against which</a:t>
            </a:r>
            <a:r>
              <a:rPr lang="en-GB" sz="3100" dirty="0">
                <a:latin typeface="Times New Roman"/>
                <a:cs typeface="Times New Roman"/>
              </a:rPr>
              <a:t> they played was much stronger.</a:t>
            </a:r>
            <a:br>
              <a:rPr lang="en-GB" sz="4000" b="1" dirty="0">
                <a:solidFill>
                  <a:srgbClr val="FF0000"/>
                </a:solidFill>
                <a:latin typeface="Times New Roman"/>
                <a:cs typeface="Times New Roman"/>
              </a:rPr>
            </a:br>
            <a:endParaRPr lang="en-GB" sz="3200" b="1" dirty="0">
              <a:solidFill>
                <a:schemeClr val="accent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8B8BF7-D0C3-3D43-84FA-D0262587BC7A}"/>
              </a:ext>
            </a:extLst>
          </p:cNvPr>
          <p:cNvSpPr txBox="1"/>
          <p:nvPr/>
        </p:nvSpPr>
        <p:spPr>
          <a:xfrm>
            <a:off x="457200" y="2230737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/>
              <a:t>Lé</a:t>
            </a:r>
            <a:r>
              <a:rPr lang="en-US" sz="2800" i="1" dirty="0"/>
              <a:t> lac </a:t>
            </a:r>
            <a:r>
              <a:rPr lang="en-US" sz="2800" i="1" u="sng" dirty="0" err="1">
                <a:solidFill>
                  <a:srgbClr val="7030A0"/>
                </a:solidFill>
              </a:rPr>
              <a:t>dans</a:t>
            </a:r>
            <a:r>
              <a:rPr lang="en-US" sz="2800" i="1" u="sng" dirty="0">
                <a:solidFill>
                  <a:srgbClr val="7030A0"/>
                </a:solidFill>
              </a:rPr>
              <a:t> </a:t>
            </a:r>
            <a:r>
              <a:rPr lang="en-US" sz="2800" i="1" u="sng" dirty="0" err="1">
                <a:solidFill>
                  <a:srgbClr val="7030A0"/>
                </a:solidFill>
              </a:rPr>
              <a:t>tchi</a:t>
            </a:r>
            <a:r>
              <a:rPr lang="en-US" sz="2800" i="1" u="sng" dirty="0">
                <a:solidFill>
                  <a:srgbClr val="7030A0"/>
                </a:solidFill>
              </a:rPr>
              <a:t> </a:t>
            </a:r>
            <a:r>
              <a:rPr lang="en-US" sz="2800" i="1" u="sng" dirty="0" err="1">
                <a:solidFill>
                  <a:srgbClr val="7030A0"/>
                </a:solidFill>
              </a:rPr>
              <a:t>qué</a:t>
            </a:r>
            <a:r>
              <a:rPr lang="en-US" sz="2800" i="1" u="sng" dirty="0">
                <a:solidFill>
                  <a:srgbClr val="7030A0"/>
                </a:solidFill>
              </a:rPr>
              <a:t> </a:t>
            </a:r>
            <a:r>
              <a:rPr lang="en-US" sz="2800" i="1" dirty="0" err="1"/>
              <a:t>j’mé</a:t>
            </a:r>
            <a:r>
              <a:rPr lang="en-US" sz="2800" i="1" dirty="0"/>
              <a:t> </a:t>
            </a:r>
            <a:r>
              <a:rPr lang="en-US" sz="2800" i="1" dirty="0" err="1"/>
              <a:t>bangnis</a:t>
            </a:r>
            <a:r>
              <a:rPr lang="en-US" sz="2800" i="1" dirty="0"/>
              <a:t> ’</a:t>
            </a:r>
            <a:r>
              <a:rPr lang="en-US" sz="2800" i="1" dirty="0" err="1"/>
              <a:t>tait</a:t>
            </a:r>
            <a:r>
              <a:rPr lang="en-US" sz="2800" i="1" dirty="0"/>
              <a:t> tout </a:t>
            </a:r>
            <a:r>
              <a:rPr lang="en-US" sz="2800" i="1" dirty="0" err="1"/>
              <a:t>salopé</a:t>
            </a:r>
            <a:r>
              <a:rPr lang="en-US" sz="2800" i="1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FFC2D7-3CE0-B843-94E0-8E9D2DC5E902}"/>
              </a:ext>
            </a:extLst>
          </p:cNvPr>
          <p:cNvSpPr txBox="1"/>
          <p:nvPr/>
        </p:nvSpPr>
        <p:spPr>
          <a:xfrm>
            <a:off x="457200" y="45720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/>
              <a:t>L’êtchipe</a:t>
            </a:r>
            <a:r>
              <a:rPr lang="en-US" sz="2800" i="1" dirty="0"/>
              <a:t> </a:t>
            </a:r>
            <a:r>
              <a:rPr lang="en-US" sz="2800" i="1" u="sng" dirty="0" err="1">
                <a:solidFill>
                  <a:srgbClr val="7030A0"/>
                </a:solidFill>
              </a:rPr>
              <a:t>contre</a:t>
            </a:r>
            <a:r>
              <a:rPr lang="en-US" sz="2800" i="1" u="sng" dirty="0">
                <a:solidFill>
                  <a:srgbClr val="7030A0"/>
                </a:solidFill>
              </a:rPr>
              <a:t> </a:t>
            </a:r>
            <a:r>
              <a:rPr lang="en-US" sz="2800" i="1" u="sng" dirty="0" err="1">
                <a:solidFill>
                  <a:srgbClr val="7030A0"/>
                </a:solidFill>
              </a:rPr>
              <a:t>tchi</a:t>
            </a:r>
            <a:r>
              <a:rPr lang="en-US" sz="2800" i="1" u="sng" dirty="0">
                <a:solidFill>
                  <a:srgbClr val="7030A0"/>
                </a:solidFill>
              </a:rPr>
              <a:t> </a:t>
            </a:r>
            <a:r>
              <a:rPr lang="en-US" sz="2800" i="1" u="sng" dirty="0" err="1">
                <a:solidFill>
                  <a:srgbClr val="7030A0"/>
                </a:solidFill>
              </a:rPr>
              <a:t>qu</a:t>
            </a:r>
            <a:r>
              <a:rPr lang="en-US" sz="2800" i="1" u="sng" dirty="0">
                <a:solidFill>
                  <a:srgbClr val="7030A0"/>
                </a:solidFill>
              </a:rPr>
              <a:t>’ </a:t>
            </a:r>
            <a:r>
              <a:rPr lang="en-US" sz="2800" i="1" dirty="0" err="1"/>
              <a:t>i</a:t>
            </a:r>
            <a:r>
              <a:rPr lang="en-US" sz="2800" i="1" dirty="0"/>
              <a:t>’ </a:t>
            </a:r>
            <a:r>
              <a:rPr lang="en-US" sz="2800" i="1" dirty="0" err="1"/>
              <a:t>jouitent</a:t>
            </a:r>
            <a:r>
              <a:rPr lang="en-US" sz="2800" i="1" dirty="0"/>
              <a:t> ’</a:t>
            </a:r>
            <a:r>
              <a:rPr lang="en-US" sz="2800" i="1" dirty="0" err="1"/>
              <a:t>tait</a:t>
            </a:r>
            <a:r>
              <a:rPr lang="en-US" sz="2800" i="1" dirty="0"/>
              <a:t> </a:t>
            </a:r>
            <a:r>
              <a:rPr lang="en-US" sz="2800" i="1" dirty="0" err="1"/>
              <a:t>bein</a:t>
            </a:r>
            <a:r>
              <a:rPr lang="en-US" sz="2800" i="1" dirty="0"/>
              <a:t> pus forte.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F6DD7B73-85A6-B64F-973E-FBE85840F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5943600"/>
            <a:ext cx="250507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F953FE0-432F-D94F-A37B-E6E224B2F30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0105284"/>
      </p:ext>
    </p:extLst>
  </p:cSld>
  <p:clrMapOvr>
    <a:masterClrMapping/>
  </p:clrMapOvr>
  <p:transition spd="slow" advTm="198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err="1"/>
              <a:t>Exempl’ye</a:t>
            </a:r>
            <a:r>
              <a:rPr lang="en-GB" sz="4000" b="1" dirty="0"/>
              <a:t>: </a:t>
            </a:r>
            <a:r>
              <a:rPr lang="en-GB" sz="4000" b="1" dirty="0" err="1">
                <a:solidFill>
                  <a:schemeClr val="accent6"/>
                </a:solidFill>
              </a:rPr>
              <a:t>v’nîn</a:t>
            </a:r>
            <a:r>
              <a:rPr lang="en-GB" sz="4000" b="1" dirty="0">
                <a:solidFill>
                  <a:schemeClr val="accent6"/>
                </a:solidFill>
              </a:rPr>
              <a:t> </a:t>
            </a:r>
            <a:r>
              <a:rPr lang="en-GB" sz="4000" b="1" dirty="0" err="1">
                <a:solidFill>
                  <a:schemeClr val="accent6"/>
                </a:solidFill>
              </a:rPr>
              <a:t>auve</a:t>
            </a:r>
            <a:r>
              <a:rPr lang="en-GB" sz="4000" b="1" dirty="0">
                <a:solidFill>
                  <a:srgbClr val="FFC000"/>
                </a:solidFill>
              </a:rPr>
              <a:t> </a:t>
            </a:r>
            <a:r>
              <a:rPr lang="en-GB" sz="4000" b="1" dirty="0"/>
              <a:t>– to come with</a:t>
            </a:r>
            <a:br>
              <a:rPr lang="en-GB" sz="4000" b="1" dirty="0"/>
            </a:b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friend I came </a:t>
            </a:r>
            <a:r>
              <a:rPr lang="en-GB" sz="2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quite shy.</a:t>
            </a:r>
            <a:b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b="1" dirty="0" err="1">
                <a:cs typeface="Times New Roman" panose="02020603050405020304" pitchFamily="18" charset="0"/>
              </a:rPr>
              <a:t>Exempl’ye</a:t>
            </a:r>
            <a:r>
              <a:rPr lang="en-GB" sz="4000" b="1" dirty="0">
                <a:cs typeface="Times New Roman" panose="02020603050405020304" pitchFamily="18" charset="0"/>
              </a:rPr>
              <a:t>: </a:t>
            </a:r>
            <a:r>
              <a:rPr lang="en-GB" sz="4000" b="1" dirty="0" err="1">
                <a:solidFill>
                  <a:schemeClr val="accent6"/>
                </a:solidFill>
                <a:cs typeface="Times New Roman" panose="02020603050405020304" pitchFamily="18" charset="0"/>
              </a:rPr>
              <a:t>d’ver</a:t>
            </a:r>
            <a:r>
              <a:rPr lang="en-GB" sz="40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 des sous </a:t>
            </a:r>
            <a:r>
              <a:rPr lang="en-GB" sz="4000" b="1" dirty="0" err="1">
                <a:solidFill>
                  <a:schemeClr val="accent6"/>
                </a:solidFill>
                <a:cs typeface="Times New Roman" panose="02020603050405020304" pitchFamily="18" charset="0"/>
              </a:rPr>
              <a:t>à</a:t>
            </a:r>
            <a:r>
              <a:rPr lang="en-GB" sz="40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6"/>
                </a:solidFill>
                <a:cs typeface="Times New Roman" panose="02020603050405020304" pitchFamily="18" charset="0"/>
              </a:rPr>
              <a:t>tchitchun</a:t>
            </a:r>
            <a:r>
              <a:rPr lang="en-GB" sz="4000" b="1" dirty="0">
                <a:cs typeface="Times New Roman" panose="02020603050405020304" pitchFamily="18" charset="0"/>
              </a:rPr>
              <a:t>- to owe money to someone</a:t>
            </a:r>
            <a:br>
              <a:rPr lang="en-GB" sz="2700" b="1" dirty="0"/>
            </a:b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man to </a:t>
            </a:r>
            <a:r>
              <a:rPr lang="en-GB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owed money visited me last night.</a:t>
            </a:r>
            <a:endParaRPr lang="en-GB" sz="27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3E4046-471F-3048-8956-37A0C26A01A4}"/>
              </a:ext>
            </a:extLst>
          </p:cNvPr>
          <p:cNvSpPr txBox="1"/>
          <p:nvPr/>
        </p:nvSpPr>
        <p:spPr>
          <a:xfrm>
            <a:off x="457200" y="23622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/>
              <a:t>L’anmîn</a:t>
            </a:r>
            <a:r>
              <a:rPr lang="en-US" sz="2800" i="1" dirty="0"/>
              <a:t> </a:t>
            </a:r>
            <a:r>
              <a:rPr lang="en-US" sz="2800" i="1" u="sng" dirty="0" err="1">
                <a:solidFill>
                  <a:schemeClr val="accent4"/>
                </a:solidFill>
              </a:rPr>
              <a:t>auve</a:t>
            </a:r>
            <a:r>
              <a:rPr lang="en-US" sz="2800" i="1" u="sng" dirty="0">
                <a:solidFill>
                  <a:schemeClr val="accent4"/>
                </a:solidFill>
              </a:rPr>
              <a:t> </a:t>
            </a:r>
            <a:r>
              <a:rPr lang="en-US" sz="2800" i="1" u="sng" dirty="0" err="1">
                <a:solidFill>
                  <a:schemeClr val="accent4"/>
                </a:solidFill>
              </a:rPr>
              <a:t>tchi</a:t>
            </a:r>
            <a:r>
              <a:rPr lang="en-US" sz="2800" i="1" u="sng" dirty="0">
                <a:solidFill>
                  <a:schemeClr val="accent4"/>
                </a:solidFill>
              </a:rPr>
              <a:t> </a:t>
            </a:r>
            <a:r>
              <a:rPr lang="en-US" sz="2800" i="1" u="sng" dirty="0" err="1">
                <a:solidFill>
                  <a:schemeClr val="accent4"/>
                </a:solidFill>
              </a:rPr>
              <a:t>qué</a:t>
            </a:r>
            <a:r>
              <a:rPr lang="en-US" sz="2800" i="1" u="sng" dirty="0">
                <a:solidFill>
                  <a:schemeClr val="accent4"/>
                </a:solidFill>
              </a:rPr>
              <a:t> </a:t>
            </a:r>
            <a:r>
              <a:rPr lang="en-US" sz="2800" i="1" dirty="0" err="1"/>
              <a:t>j’vîns</a:t>
            </a:r>
            <a:r>
              <a:rPr lang="en-US" sz="2800" i="1" dirty="0"/>
              <a:t> ’</a:t>
            </a:r>
            <a:r>
              <a:rPr lang="en-US" sz="2800" i="1" dirty="0" err="1"/>
              <a:t>tait</a:t>
            </a:r>
            <a:r>
              <a:rPr lang="en-US" sz="2800" i="1" dirty="0"/>
              <a:t> </a:t>
            </a:r>
            <a:r>
              <a:rPr lang="en-US" sz="2800" i="1" dirty="0" err="1"/>
              <a:t>assez</a:t>
            </a:r>
            <a:r>
              <a:rPr lang="en-US" sz="2800" i="1" dirty="0"/>
              <a:t> </a:t>
            </a:r>
            <a:r>
              <a:rPr lang="en-US" sz="2800" i="1" dirty="0" err="1"/>
              <a:t>tînmide</a:t>
            </a:r>
            <a:r>
              <a:rPr lang="en-US" sz="2800" i="1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5B3C40-3E72-B94B-8BA4-9CCF843CE94C}"/>
              </a:ext>
            </a:extLst>
          </p:cNvPr>
          <p:cNvSpPr txBox="1"/>
          <p:nvPr/>
        </p:nvSpPr>
        <p:spPr>
          <a:xfrm>
            <a:off x="457200" y="51054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/>
              <a:t>L’homme</a:t>
            </a:r>
            <a:r>
              <a:rPr lang="en-US" sz="2800" i="1" dirty="0"/>
              <a:t> </a:t>
            </a:r>
            <a:r>
              <a:rPr lang="en-US" sz="2800" i="1" u="sng" dirty="0" err="1">
                <a:solidFill>
                  <a:srgbClr val="7030A0"/>
                </a:solidFill>
              </a:rPr>
              <a:t>à</a:t>
            </a:r>
            <a:r>
              <a:rPr lang="en-US" sz="2800" i="1" u="sng" dirty="0">
                <a:solidFill>
                  <a:srgbClr val="7030A0"/>
                </a:solidFill>
              </a:rPr>
              <a:t> </a:t>
            </a:r>
            <a:r>
              <a:rPr lang="en-US" sz="2800" i="1" u="sng" dirty="0" err="1">
                <a:solidFill>
                  <a:srgbClr val="7030A0"/>
                </a:solidFill>
              </a:rPr>
              <a:t>tchi</a:t>
            </a:r>
            <a:r>
              <a:rPr lang="en-US" sz="2800" i="1" u="sng" dirty="0">
                <a:solidFill>
                  <a:srgbClr val="7030A0"/>
                </a:solidFill>
              </a:rPr>
              <a:t> </a:t>
            </a:r>
            <a:r>
              <a:rPr lang="en-US" sz="2800" i="1" u="sng" dirty="0" err="1">
                <a:solidFill>
                  <a:srgbClr val="7030A0"/>
                </a:solidFill>
              </a:rPr>
              <a:t>qué</a:t>
            </a:r>
            <a:r>
              <a:rPr lang="en-US" sz="2800" i="1" dirty="0"/>
              <a:t> </a:t>
            </a:r>
            <a:r>
              <a:rPr lang="en-US" sz="2800" i="1" dirty="0" err="1"/>
              <a:t>j’dévais</a:t>
            </a:r>
            <a:r>
              <a:rPr lang="en-US" sz="2800" i="1" dirty="0"/>
              <a:t> des </a:t>
            </a:r>
            <a:r>
              <a:rPr lang="en-US" sz="2800" i="1" dirty="0" err="1"/>
              <a:t>sou</a:t>
            </a:r>
            <a:r>
              <a:rPr lang="en-US" sz="2800" i="1" dirty="0"/>
              <a:t> </a:t>
            </a:r>
            <a:r>
              <a:rPr lang="en-US" sz="2800" i="1" dirty="0" err="1"/>
              <a:t>m’visitit</a:t>
            </a:r>
            <a:r>
              <a:rPr lang="en-US" sz="2800" i="1" dirty="0"/>
              <a:t> </a:t>
            </a:r>
            <a:r>
              <a:rPr lang="en-US" sz="2800" i="1" dirty="0" err="1"/>
              <a:t>hièr</a:t>
            </a:r>
            <a:r>
              <a:rPr lang="en-US" sz="2800" i="1" dirty="0"/>
              <a:t> au </a:t>
            </a:r>
            <a:r>
              <a:rPr lang="en-US" sz="2800" i="1" dirty="0" err="1"/>
              <a:t>sé</a:t>
            </a:r>
            <a:r>
              <a:rPr lang="en-US" sz="2800" i="1" dirty="0"/>
              <a:t>.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F02C9644-AC1A-EF47-87CA-C2C31DECB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2" y="5999181"/>
            <a:ext cx="25050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6177DA4-4CF4-694E-AF1C-95BB42DD750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2943854"/>
      </p:ext>
    </p:extLst>
  </p:cSld>
  <p:clrMapOvr>
    <a:masterClrMapping/>
  </p:clrMapOvr>
  <p:transition spd="slow" advTm="192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allAtOnce"/>
      <p:bldP spid="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>
            <a:normAutofit fontScale="90000"/>
          </a:bodyPr>
          <a:lstStyle/>
          <a:p>
            <a:pPr algn="l"/>
            <a:br>
              <a:rPr lang="en-GB" sz="4000" b="1" dirty="0">
                <a:solidFill>
                  <a:schemeClr val="accent6"/>
                </a:solidFill>
              </a:rPr>
            </a:br>
            <a:br>
              <a:rPr lang="en-GB" sz="4000" b="1" dirty="0">
                <a:solidFill>
                  <a:schemeClr val="accent6"/>
                </a:solidFill>
              </a:rPr>
            </a:br>
            <a:r>
              <a:rPr lang="en-GB" sz="4000" b="1" dirty="0" err="1">
                <a:solidFill>
                  <a:schemeClr val="accent6"/>
                </a:solidFill>
              </a:rPr>
              <a:t>D’autres</a:t>
            </a:r>
            <a:r>
              <a:rPr lang="en-GB" sz="4000" b="1" dirty="0">
                <a:solidFill>
                  <a:schemeClr val="accent6"/>
                </a:solidFill>
              </a:rPr>
              <a:t> </a:t>
            </a:r>
            <a:r>
              <a:rPr lang="en-GB" sz="4000" b="1" dirty="0" err="1">
                <a:solidFill>
                  <a:schemeClr val="accent6"/>
                </a:solidFill>
              </a:rPr>
              <a:t>exempl’yes</a:t>
            </a:r>
            <a:r>
              <a:rPr lang="en-GB" sz="4000" b="1" dirty="0">
                <a:solidFill>
                  <a:schemeClr val="accent6"/>
                </a:solidFill>
              </a:rPr>
              <a:t>: </a:t>
            </a:r>
            <a:r>
              <a:rPr lang="en-GB" sz="4000" b="1" dirty="0"/>
              <a:t> </a:t>
            </a:r>
            <a:br>
              <a:rPr lang="en-GB" sz="4000" b="1" dirty="0"/>
            </a:br>
            <a:r>
              <a:rPr lang="en-GB" sz="31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Lé</a:t>
            </a:r>
            <a:r>
              <a:rPr lang="en-GB" sz="31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sz="31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travas</a:t>
            </a:r>
            <a:r>
              <a:rPr lang="en-GB" sz="31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sz="3100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pouor</a:t>
            </a:r>
            <a:r>
              <a:rPr lang="en-GB" sz="31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sz="3100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tchi</a:t>
            </a:r>
            <a:r>
              <a:rPr lang="en-GB" sz="31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sz="3100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qué</a:t>
            </a:r>
            <a:r>
              <a:rPr lang="en-GB" sz="31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sz="31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j’s’sai</a:t>
            </a:r>
            <a:r>
              <a:rPr lang="en-GB" sz="31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sz="31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payi</a:t>
            </a:r>
            <a:r>
              <a:rPr lang="en-GB" sz="31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sz="31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c’menche</a:t>
            </a:r>
            <a:r>
              <a:rPr lang="en-GB" sz="31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sz="31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démain</a:t>
            </a:r>
            <a:r>
              <a:rPr lang="en-GB" sz="3100" b="1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br>
              <a:rPr lang="en-GB" sz="3100" b="1" dirty="0">
                <a:solidFill>
                  <a:srgbClr val="FF0000"/>
                </a:solidFill>
                <a:latin typeface="Times New Roman"/>
                <a:cs typeface="Times New Roman"/>
              </a:rPr>
            </a:br>
            <a:br>
              <a:rPr lang="en-GB" sz="3100" b="1" dirty="0">
                <a:latin typeface="Times New Roman"/>
                <a:cs typeface="Times New Roman"/>
              </a:rPr>
            </a:br>
            <a:r>
              <a:rPr lang="en-GB" sz="31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Lé</a:t>
            </a:r>
            <a:r>
              <a:rPr lang="en-GB" sz="3100" b="1" dirty="0">
                <a:solidFill>
                  <a:srgbClr val="FF0000"/>
                </a:solidFill>
                <a:latin typeface="Times New Roman"/>
                <a:cs typeface="Times New Roman"/>
              </a:rPr>
              <a:t> pits </a:t>
            </a:r>
            <a:r>
              <a:rPr lang="en-GB" sz="3100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dans</a:t>
            </a:r>
            <a:r>
              <a:rPr lang="en-GB" sz="31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sz="3100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tchi</a:t>
            </a:r>
            <a:r>
              <a:rPr lang="en-GB" sz="31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sz="3100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qué</a:t>
            </a:r>
            <a:r>
              <a:rPr lang="en-GB" sz="31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sz="31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l’cat</a:t>
            </a:r>
            <a:r>
              <a:rPr lang="en-GB" sz="31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sz="31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tchit</a:t>
            </a:r>
            <a:r>
              <a:rPr lang="en-GB" sz="3100" b="1" dirty="0">
                <a:solidFill>
                  <a:srgbClr val="FF0000"/>
                </a:solidFill>
                <a:latin typeface="Times New Roman"/>
                <a:cs typeface="Times New Roman"/>
              </a:rPr>
              <a:t> ’</a:t>
            </a:r>
            <a:r>
              <a:rPr lang="en-GB" sz="31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tait</a:t>
            </a:r>
            <a:r>
              <a:rPr lang="en-GB" sz="31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sz="31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hardi</a:t>
            </a:r>
            <a:r>
              <a:rPr lang="en-GB" sz="31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sz="31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profond</a:t>
            </a:r>
            <a:r>
              <a:rPr lang="en-GB" sz="3100" b="1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br>
              <a:rPr lang="en-GB" sz="3100" b="1" dirty="0">
                <a:solidFill>
                  <a:srgbClr val="FF0000"/>
                </a:solidFill>
                <a:latin typeface="Times New Roman"/>
                <a:cs typeface="Times New Roman"/>
              </a:rPr>
            </a:br>
            <a:br>
              <a:rPr lang="en-GB" sz="3100" b="1" dirty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en-GB" sz="31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Lé</a:t>
            </a:r>
            <a:r>
              <a:rPr lang="en-GB" sz="31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sz="31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lief</a:t>
            </a:r>
            <a:r>
              <a:rPr lang="en-GB" sz="31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sz="31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sus </a:t>
            </a:r>
            <a:r>
              <a:rPr lang="en-GB" sz="3100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tchi</a:t>
            </a:r>
            <a:r>
              <a:rPr lang="en-GB" sz="31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sz="3100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qué</a:t>
            </a:r>
            <a:r>
              <a:rPr lang="en-GB" sz="31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sz="31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l’cat</a:t>
            </a:r>
            <a:r>
              <a:rPr lang="en-GB" sz="3100" b="1" dirty="0">
                <a:solidFill>
                  <a:srgbClr val="FF0000"/>
                </a:solidFill>
                <a:latin typeface="Times New Roman"/>
                <a:cs typeface="Times New Roman"/>
              </a:rPr>
              <a:t> ’</a:t>
            </a:r>
            <a:r>
              <a:rPr lang="en-GB" sz="31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tait</a:t>
            </a:r>
            <a:r>
              <a:rPr lang="en-GB" sz="31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sz="31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à</a:t>
            </a:r>
            <a:r>
              <a:rPr lang="en-GB" sz="31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sz="31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dormi</a:t>
            </a:r>
            <a:r>
              <a:rPr lang="en-GB" sz="31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sz="31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êcrouôlit</a:t>
            </a:r>
            <a:r>
              <a:rPr lang="en-GB" sz="3100" b="1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br>
              <a:rPr lang="en-GB" sz="3100" b="1" dirty="0">
                <a:solidFill>
                  <a:srgbClr val="FF0000"/>
                </a:solidFill>
                <a:latin typeface="Times New Roman"/>
                <a:cs typeface="Times New Roman"/>
              </a:rPr>
            </a:br>
            <a:br>
              <a:rPr lang="en-GB" sz="3100" b="1" dirty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en-GB" sz="31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Lé</a:t>
            </a:r>
            <a:r>
              <a:rPr lang="en-GB" sz="31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sz="31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commèrce</a:t>
            </a:r>
            <a:r>
              <a:rPr lang="en-GB" sz="31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sz="3100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pouor</a:t>
            </a:r>
            <a:r>
              <a:rPr lang="en-GB" sz="31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sz="3100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tchi</a:t>
            </a:r>
            <a:r>
              <a:rPr lang="en-GB" sz="31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sz="3100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qué</a:t>
            </a:r>
            <a:r>
              <a:rPr lang="en-GB" sz="31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sz="31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j’travâle</a:t>
            </a:r>
            <a:r>
              <a:rPr lang="en-GB" sz="31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sz="31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est</a:t>
            </a:r>
            <a:r>
              <a:rPr lang="en-GB" sz="31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sz="31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en</a:t>
            </a:r>
            <a:r>
              <a:rPr lang="en-GB" sz="31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sz="31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banqueroute</a:t>
            </a:r>
            <a:r>
              <a:rPr lang="en-GB" sz="3100" b="1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br>
              <a:rPr lang="en-GB" sz="3100" b="1" dirty="0">
                <a:latin typeface="Times New Roman"/>
                <a:cs typeface="Times New Roman"/>
              </a:rPr>
            </a:br>
            <a:br>
              <a:rPr lang="en-GB" sz="4000" b="1" dirty="0">
                <a:solidFill>
                  <a:schemeClr val="accent6"/>
                </a:solidFill>
              </a:rPr>
            </a:br>
            <a:endParaRPr lang="en-GB" sz="3200" b="1" dirty="0">
              <a:solidFill>
                <a:schemeClr val="accent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BC7FE0-ECF9-FF4E-BC2D-602CE2CFE7D8}"/>
              </a:ext>
            </a:extLst>
          </p:cNvPr>
          <p:cNvSpPr txBox="1"/>
          <p:nvPr/>
        </p:nvSpPr>
        <p:spPr>
          <a:xfrm>
            <a:off x="441064" y="229896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The work for which I will be paid starts tomorrow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E1C600-8F75-E640-99D1-D88702850230}"/>
              </a:ext>
            </a:extLst>
          </p:cNvPr>
          <p:cNvSpPr txBox="1"/>
          <p:nvPr/>
        </p:nvSpPr>
        <p:spPr>
          <a:xfrm>
            <a:off x="457200" y="3169124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The well in which the cat fell was </a:t>
            </a:r>
            <a:r>
              <a:rPr lang="en-US" sz="2800" i="1" dirty="0" err="1"/>
              <a:t>hardi</a:t>
            </a:r>
            <a:r>
              <a:rPr lang="en-US" sz="2800" i="1" dirty="0"/>
              <a:t> deep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5CF233-8B86-FF4F-895A-5EC4458F2DD5}"/>
              </a:ext>
            </a:extLst>
          </p:cNvPr>
          <p:cNvSpPr txBox="1"/>
          <p:nvPr/>
        </p:nvSpPr>
        <p:spPr>
          <a:xfrm>
            <a:off x="420445" y="4039288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The cat on which the cat was sleeping collapsed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D72C22-EBA3-C44D-AF5A-4F762CCB30A0}"/>
              </a:ext>
            </a:extLst>
          </p:cNvPr>
          <p:cNvSpPr txBox="1"/>
          <p:nvPr/>
        </p:nvSpPr>
        <p:spPr>
          <a:xfrm>
            <a:off x="441064" y="5408442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The business for which I am working is in </a:t>
            </a:r>
            <a:r>
              <a:rPr lang="en-US" sz="2800" i="1" dirty="0" err="1"/>
              <a:t>bankrupcy</a:t>
            </a:r>
            <a:endParaRPr lang="en-US" sz="28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82E92E-8F91-9247-A166-653714709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2" y="6067442"/>
            <a:ext cx="25050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F9C1B464-097A-F640-8749-6293ED43727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5213881"/>
      </p:ext>
    </p:extLst>
  </p:cSld>
  <p:clrMapOvr>
    <a:masterClrMapping/>
  </p:clrMapOvr>
  <p:transition spd="slow" advTm="297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5745162"/>
          </a:xfrm>
        </p:spPr>
        <p:txBody>
          <a:bodyPr>
            <a:normAutofit fontScale="90000"/>
          </a:bodyPr>
          <a:lstStyle/>
          <a:p>
            <a:pPr algn="l"/>
            <a:br>
              <a:rPr lang="en-GB" sz="4000" b="1" dirty="0">
                <a:solidFill>
                  <a:schemeClr val="accent6"/>
                </a:solidFill>
              </a:rPr>
            </a:br>
            <a:r>
              <a:rPr lang="en-GB" sz="4000" b="1" dirty="0" err="1">
                <a:solidFill>
                  <a:schemeClr val="accent6"/>
                </a:solidFill>
              </a:rPr>
              <a:t>D’autres</a:t>
            </a:r>
            <a:r>
              <a:rPr lang="en-GB" sz="4000" b="1" dirty="0">
                <a:solidFill>
                  <a:schemeClr val="accent6"/>
                </a:solidFill>
              </a:rPr>
              <a:t> </a:t>
            </a:r>
            <a:r>
              <a:rPr lang="en-GB" sz="4000" b="1" dirty="0" err="1">
                <a:solidFill>
                  <a:schemeClr val="accent6"/>
                </a:solidFill>
              </a:rPr>
              <a:t>exempl’yes</a:t>
            </a:r>
            <a:r>
              <a:rPr lang="en-GB" sz="4000" b="1" dirty="0">
                <a:solidFill>
                  <a:schemeClr val="accent6"/>
                </a:solidFill>
              </a:rPr>
              <a:t>: </a:t>
            </a:r>
            <a:r>
              <a:rPr lang="en-GB" sz="4000" b="1" dirty="0"/>
              <a:t> </a:t>
            </a:r>
            <a:br>
              <a:rPr lang="en-GB" sz="4000" b="1" dirty="0"/>
            </a:br>
            <a:br>
              <a:rPr lang="en-GB" sz="4000" b="1" dirty="0"/>
            </a:br>
            <a:r>
              <a:rPr lang="en-GB" sz="4000" b="1" dirty="0" err="1">
                <a:solidFill>
                  <a:srgbClr val="FF0000"/>
                </a:solidFill>
              </a:rPr>
              <a:t>J’m’en</a:t>
            </a:r>
            <a:r>
              <a:rPr lang="en-GB" sz="4000" b="1" dirty="0">
                <a:solidFill>
                  <a:srgbClr val="FF0000"/>
                </a:solidFill>
              </a:rPr>
              <a:t> </a:t>
            </a:r>
            <a:r>
              <a:rPr lang="en-GB" sz="4000" b="1" dirty="0" err="1">
                <a:solidFill>
                  <a:srgbClr val="FF0000"/>
                </a:solidFill>
              </a:rPr>
              <a:t>vais</a:t>
            </a:r>
            <a:r>
              <a:rPr lang="en-GB" sz="4000" b="1" dirty="0">
                <a:solidFill>
                  <a:srgbClr val="FF0000"/>
                </a:solidFill>
              </a:rPr>
              <a:t> </a:t>
            </a:r>
            <a:r>
              <a:rPr lang="en-GB" sz="4000" b="1" dirty="0" err="1">
                <a:solidFill>
                  <a:srgbClr val="FF0000"/>
                </a:solidFill>
              </a:rPr>
              <a:t>r’mèrcier</a:t>
            </a:r>
            <a:r>
              <a:rPr lang="en-GB" sz="4000" b="1" dirty="0">
                <a:solidFill>
                  <a:srgbClr val="FF0000"/>
                </a:solidFill>
              </a:rPr>
              <a:t> les gens grâce </a:t>
            </a:r>
            <a:r>
              <a:rPr lang="en-GB" sz="4000" b="1" dirty="0" err="1">
                <a:solidFill>
                  <a:srgbClr val="FF0000"/>
                </a:solidFill>
              </a:rPr>
              <a:t>à</a:t>
            </a:r>
            <a:r>
              <a:rPr lang="en-GB" sz="4000" b="1" dirty="0">
                <a:solidFill>
                  <a:srgbClr val="FF0000"/>
                </a:solidFill>
              </a:rPr>
              <a:t> </a:t>
            </a:r>
            <a:r>
              <a:rPr lang="en-GB" sz="4000" b="1" dirty="0" err="1">
                <a:solidFill>
                  <a:srgbClr val="FF0000"/>
                </a:solidFill>
              </a:rPr>
              <a:t>tchi</a:t>
            </a:r>
            <a:r>
              <a:rPr lang="en-GB" sz="4000" b="1" dirty="0">
                <a:solidFill>
                  <a:srgbClr val="FF0000"/>
                </a:solidFill>
              </a:rPr>
              <a:t> </a:t>
            </a:r>
            <a:r>
              <a:rPr lang="en-GB" sz="4000" b="1" dirty="0" err="1">
                <a:solidFill>
                  <a:srgbClr val="FF0000"/>
                </a:solidFill>
              </a:rPr>
              <a:t>qué</a:t>
            </a:r>
            <a:r>
              <a:rPr lang="en-GB" sz="4000" b="1" dirty="0">
                <a:solidFill>
                  <a:srgbClr val="FF0000"/>
                </a:solidFill>
              </a:rPr>
              <a:t> </a:t>
            </a:r>
            <a:r>
              <a:rPr lang="en-GB" sz="4000" b="1" dirty="0" err="1">
                <a:solidFill>
                  <a:srgbClr val="FF0000"/>
                </a:solidFill>
              </a:rPr>
              <a:t>j’rêussis</a:t>
            </a:r>
            <a:r>
              <a:rPr lang="en-GB" sz="4000" b="1" dirty="0">
                <a:solidFill>
                  <a:srgbClr val="FF0000"/>
                </a:solidFill>
              </a:rPr>
              <a:t> man </a:t>
            </a:r>
            <a:r>
              <a:rPr lang="en-GB" sz="4000" b="1" dirty="0" err="1">
                <a:solidFill>
                  <a:srgbClr val="FF0000"/>
                </a:solidFill>
              </a:rPr>
              <a:t>travas</a:t>
            </a:r>
            <a:r>
              <a:rPr lang="en-GB" sz="4000" b="1" dirty="0">
                <a:solidFill>
                  <a:srgbClr val="FF0000"/>
                </a:solidFill>
              </a:rPr>
              <a:t>.</a:t>
            </a:r>
            <a:br>
              <a:rPr lang="en-GB" sz="4000" b="1" dirty="0"/>
            </a:br>
            <a:br>
              <a:rPr lang="en-GB" sz="4000" b="1" dirty="0"/>
            </a:br>
            <a:r>
              <a:rPr lang="en-GB" sz="4000" b="1" dirty="0" err="1">
                <a:solidFill>
                  <a:srgbClr val="FF0000"/>
                </a:solidFill>
              </a:rPr>
              <a:t>L’fèrmyi</a:t>
            </a:r>
            <a:r>
              <a:rPr lang="en-GB" sz="4000" b="1" dirty="0">
                <a:solidFill>
                  <a:srgbClr val="FF0000"/>
                </a:solidFill>
              </a:rPr>
              <a:t> </a:t>
            </a:r>
            <a:r>
              <a:rPr lang="en-GB" sz="4000" b="1" dirty="0" err="1">
                <a:solidFill>
                  <a:srgbClr val="FF0000"/>
                </a:solidFill>
              </a:rPr>
              <a:t>siez</a:t>
            </a:r>
            <a:r>
              <a:rPr lang="en-GB" sz="4000" b="1" dirty="0">
                <a:solidFill>
                  <a:srgbClr val="FF0000"/>
                </a:solidFill>
              </a:rPr>
              <a:t> </a:t>
            </a:r>
            <a:r>
              <a:rPr lang="en-GB" sz="4000" b="1" dirty="0" err="1">
                <a:solidFill>
                  <a:srgbClr val="FF0000"/>
                </a:solidFill>
              </a:rPr>
              <a:t>tchi</a:t>
            </a:r>
            <a:r>
              <a:rPr lang="en-GB" sz="4000" b="1" dirty="0">
                <a:solidFill>
                  <a:srgbClr val="FF0000"/>
                </a:solidFill>
              </a:rPr>
              <a:t> </a:t>
            </a:r>
            <a:r>
              <a:rPr lang="en-GB" sz="4000" b="1" dirty="0" err="1">
                <a:solidFill>
                  <a:srgbClr val="FF0000"/>
                </a:solidFill>
              </a:rPr>
              <a:t>qué</a:t>
            </a:r>
            <a:r>
              <a:rPr lang="en-GB" sz="4000" b="1" dirty="0">
                <a:solidFill>
                  <a:srgbClr val="FF0000"/>
                </a:solidFill>
              </a:rPr>
              <a:t> </a:t>
            </a:r>
            <a:r>
              <a:rPr lang="en-GB" sz="4000" b="1" dirty="0" err="1">
                <a:solidFill>
                  <a:srgbClr val="FF0000"/>
                </a:solidFill>
              </a:rPr>
              <a:t>j’soulions</a:t>
            </a:r>
            <a:r>
              <a:rPr lang="en-GB" sz="4000" b="1" dirty="0">
                <a:solidFill>
                  <a:srgbClr val="FF0000"/>
                </a:solidFill>
              </a:rPr>
              <a:t> </a:t>
            </a:r>
            <a:r>
              <a:rPr lang="en-GB" sz="4000" b="1" dirty="0" err="1">
                <a:solidFill>
                  <a:srgbClr val="FF0000"/>
                </a:solidFill>
              </a:rPr>
              <a:t>travailli</a:t>
            </a:r>
            <a:r>
              <a:rPr lang="en-GB" sz="4000" b="1" dirty="0">
                <a:solidFill>
                  <a:srgbClr val="FF0000"/>
                </a:solidFill>
              </a:rPr>
              <a:t> </a:t>
            </a:r>
            <a:r>
              <a:rPr lang="en-GB" sz="4000" b="1" dirty="0" err="1">
                <a:solidFill>
                  <a:srgbClr val="FF0000"/>
                </a:solidFill>
              </a:rPr>
              <a:t>sé</a:t>
            </a:r>
            <a:r>
              <a:rPr lang="en-GB" sz="4000" b="1" dirty="0">
                <a:solidFill>
                  <a:srgbClr val="FF0000"/>
                </a:solidFill>
              </a:rPr>
              <a:t> </a:t>
            </a:r>
            <a:r>
              <a:rPr lang="en-GB" sz="4000" b="1" dirty="0" err="1">
                <a:solidFill>
                  <a:srgbClr val="FF0000"/>
                </a:solidFill>
              </a:rPr>
              <a:t>r’tithit</a:t>
            </a:r>
            <a:r>
              <a:rPr lang="en-GB" sz="4000" b="1" dirty="0">
                <a:solidFill>
                  <a:srgbClr val="FF0000"/>
                </a:solidFill>
              </a:rPr>
              <a:t> </a:t>
            </a:r>
            <a:r>
              <a:rPr lang="en-GB" sz="4000" b="1" dirty="0" err="1">
                <a:solidFill>
                  <a:srgbClr val="FF0000"/>
                </a:solidFill>
              </a:rPr>
              <a:t>l’année</a:t>
            </a:r>
            <a:r>
              <a:rPr lang="en-GB" sz="4000" b="1" dirty="0">
                <a:solidFill>
                  <a:srgbClr val="FF0000"/>
                </a:solidFill>
              </a:rPr>
              <a:t> </a:t>
            </a:r>
            <a:r>
              <a:rPr lang="en-GB" sz="4000" b="1" dirty="0" err="1">
                <a:solidFill>
                  <a:srgbClr val="FF0000"/>
                </a:solidFill>
              </a:rPr>
              <a:t>pâssée</a:t>
            </a:r>
            <a:r>
              <a:rPr lang="en-GB" sz="4000" b="1" dirty="0">
                <a:solidFill>
                  <a:srgbClr val="FF0000"/>
                </a:solidFill>
              </a:rPr>
              <a:t> .</a:t>
            </a:r>
            <a:br>
              <a:rPr lang="en-GB" sz="3100" b="1" dirty="0">
                <a:latin typeface="Times New Roman"/>
                <a:cs typeface="Times New Roman"/>
              </a:rPr>
            </a:br>
            <a:br>
              <a:rPr lang="en-GB" sz="4000" b="1" dirty="0">
                <a:solidFill>
                  <a:schemeClr val="accent6"/>
                </a:solidFill>
              </a:rPr>
            </a:br>
            <a:endParaRPr lang="en-GB" sz="3200" b="1" dirty="0">
              <a:solidFill>
                <a:schemeClr val="accent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A59129-D50D-0C47-8812-03920E24495F}"/>
              </a:ext>
            </a:extLst>
          </p:cNvPr>
          <p:cNvSpPr txBox="1"/>
          <p:nvPr/>
        </p:nvSpPr>
        <p:spPr>
          <a:xfrm>
            <a:off x="80010" y="3147219"/>
            <a:ext cx="918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I’m going to thank people thanks to who I managed my 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27D203-08F6-5041-94AA-EEEA40D9ACAC}"/>
              </a:ext>
            </a:extLst>
          </p:cNvPr>
          <p:cNvSpPr txBox="1"/>
          <p:nvPr/>
        </p:nvSpPr>
        <p:spPr>
          <a:xfrm>
            <a:off x="259752" y="48768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The farmer whose farm we used to work at retired last year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4AA613F5-D20D-5843-BC1B-DBA6A1718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522" y="5997388"/>
            <a:ext cx="25050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0C686AE-36C1-8740-85AE-B6EDC365DF1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9100826"/>
      </p:ext>
    </p:extLst>
  </p:cSld>
  <p:clrMapOvr>
    <a:masterClrMapping/>
  </p:clrMapOvr>
  <p:transition spd="slow" advTm="178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allAtOnce"/>
      <p:bldP spid="4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2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9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8.6|5.9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5|0.8|0.6|0.5|0.5|0.4|0.7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7.2|0.6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ound relative pronouns with prepositions" id="{9DE9F3E0-5869-DB48-B35D-CDDAF326907F}" vid="{71FF6093-224E-CA48-AB80-9E87888BE8C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664</Words>
  <Application>Microsoft Macintosh PowerPoint</Application>
  <PresentationFormat>On-screen Show (4:3)</PresentationFormat>
  <Paragraphs>29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 COMPOUND RELATIVE PRONOUNS     </vt:lpstr>
      <vt:lpstr>Simple relative pronouns</vt:lpstr>
      <vt:lpstr> COMPOUND RELATIVE PRONOUNS      </vt:lpstr>
      <vt:lpstr>When a verb is followed by a preposition, the relative pronoun to be used will be a compound relative pronoun made of the preposition + the word “tchi” + usually “qué” or “qu’”.  Exempl’ye: Donner tchiquechose à tchitchun – to give something to someone  I remember well the man to whom you gave the money. Or I remember well the man who you gave the money to.   </vt:lpstr>
      <vt:lpstr>When a verb is followed by a preposition, the relative pronoun to be used will be a compound relative pronoun made of the preposition + the word “tchi” + usually “qué” or “qu’”.  Exempl’ye: pâler dé tchiquechose – to talk about something  The story we are talking about is boring.   </vt:lpstr>
      <vt:lpstr>Exempl’ye: s’bangni dans – to bathe in The lake in which I bathed was all dirty.    Exempl’ye: jouer contre – to play against The team against which they played was much stronger. </vt:lpstr>
      <vt:lpstr>Exempl’ye: v’nîn auve – to come with The friend I came with was quite shy.    Exempl’ye: d’ver des sous à tchitchun- to owe money to someone The man to whom I owed money visited me last night.</vt:lpstr>
      <vt:lpstr>  D’autres exempl’yes:   Lé travas pouor tchi qué j’s’sai payi c’menche démain.  Lé pits dans tchi qué l’cat tchit ’tait hardi profond.  Lé lief sus tchi qué l’cat ’tait à dormi êcrouôlit.  Lé commèrce pouor tchi qué j’travâle est en banqueroute.  </vt:lpstr>
      <vt:lpstr> D’autres exempl’yes:    J’m’en vais r’mèrcier les gens grâce à tchi qué j’rêussis man travas.  L’fèrmyi siez tchi qué j’soulions travailli sé r’tithit l’année pâssée .  </vt:lpstr>
      <vt:lpstr>1. tch’est qu’ch’est en Jèrriais?   a. The girl who I am working with is my sister.  b. The people who I work with are nice.  c. The man who I lent money to has disappeared.    </vt:lpstr>
      <vt:lpstr>2. Tch’est qu’ch’est en Angliais?    Lé docteu grâce à tchi qué j’sis acouo vivant a nom Docteu Graham.  Né v’chîn l’grand tchêne dans tchi qu’lé r’nard s’ muchit.  Né v’chîn ma couôsinne dé tchi qué j’vos ai souvent pâlé.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COMPOUND RELATIVE PRONOUNS     </dc:title>
  <dc:creator>Microsoft Office User</dc:creator>
  <cp:lastModifiedBy>Microsoft Office User</cp:lastModifiedBy>
  <cp:revision>1</cp:revision>
  <dcterms:created xsi:type="dcterms:W3CDTF">2020-06-01T09:36:08Z</dcterms:created>
  <dcterms:modified xsi:type="dcterms:W3CDTF">2020-06-01T09:36:41Z</dcterms:modified>
</cp:coreProperties>
</file>