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7" r:id="rId2"/>
    <p:sldId id="262" r:id="rId3"/>
    <p:sldId id="266" r:id="rId4"/>
    <p:sldId id="264" r:id="rId5"/>
    <p:sldId id="260" r:id="rId6"/>
    <p:sldId id="269" r:id="rId7"/>
    <p:sldId id="268" r:id="rId8"/>
    <p:sldId id="261" r:id="rId9"/>
    <p:sldId id="258" r:id="rId10"/>
    <p:sldId id="26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280" r:id="rId22"/>
    <p:sldId id="328" r:id="rId23"/>
    <p:sldId id="329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659" autoAdjust="0"/>
  </p:normalViewPr>
  <p:slideViewPr>
    <p:cSldViewPr>
      <p:cViewPr varScale="1">
        <p:scale>
          <a:sx n="116" d="100"/>
          <a:sy n="116" d="100"/>
        </p:scale>
        <p:origin x="20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271D3-2159-4397-9DFA-1908B3193D87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C28A5D-6D76-4FA0-B36E-D39B0BA01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1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F029CA-69A9-45E7-8ABC-6F7DFC0EA4A1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752DBD-67CA-46F3-A860-823DCFB32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9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F0B-E625-43A0-B840-1EEB7F643393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30B1-4191-4DC5-8B56-62B2B8100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E765-49A2-4C05-BBDB-05069C46366C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3334-6F0B-43A8-8DE8-96BE588487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EB4D-F568-449F-A31B-12475739613D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41F8-6D4E-40D0-AA5E-B28807AFE9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1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7971-434B-4612-AB11-23C8085093AB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ED4E-8921-4DAF-97B7-39E7CDB90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6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B702-CABD-43F7-B0FB-AE07CD7637B4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A88D-2AA6-40A2-85B6-60A513F87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3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630B-961A-487B-88B8-F3AA6E63A812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1665-86F1-4770-8BB1-D2C1203808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63E5-8B10-4746-9EE9-B788F12443BB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B350-44CC-49F6-B213-A850D79D3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E231-3990-454B-9FA1-4A8D38FD4825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01C0-4DD4-4495-96E0-100AC05BB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8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AD5B-6F8E-4E07-ABD4-89BAC5438107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8F92-F3D9-49C5-B883-44037C29E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9DC3-7E83-4437-9F10-C730D61FF97E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62FF-C07D-433F-BAB4-D8B896C73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2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72C2-273D-4AA8-9A2F-1777688AF3CB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4B68-C830-48B0-A542-A3F1BBD64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6533BF-569F-4A33-9C23-5CBE7AE569DB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ECCC2D-1623-413A-8C7B-2D301EAF7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 descr="http://img1.wikia.nocookie.net/__cb20130903140533/smurfsfanon/images/a/a9/Smurfette_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00" y="3078213"/>
            <a:ext cx="2099131" cy="2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 descr="http://img2.wikia.nocookie.net/__cb20130805130238/smurfs/images/b/bd/Papa_Smurf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" y="4218225"/>
            <a:ext cx="175532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8" y="53752"/>
            <a:ext cx="8229600" cy="1143000"/>
          </a:xfrm>
        </p:spPr>
        <p:txBody>
          <a:bodyPr/>
          <a:lstStyle/>
          <a:p>
            <a:pPr algn="l"/>
            <a:r>
              <a:rPr lang="de-DE" sz="3200" b="1" dirty="0"/>
              <a:t>Starter – Lié châque tchestchion et rêponds auve la bouonne lettre!</a:t>
            </a:r>
            <a:endParaRPr lang="en-GB" sz="3200" dirty="0"/>
          </a:p>
        </p:txBody>
      </p:sp>
      <p:pic>
        <p:nvPicPr>
          <p:cNvPr id="124932" name="Picture 4" descr="http://img2.wikia.nocookie.net/__cb20130802210624/smurfs/images/2/24/Brainy_Smur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1" y="1197156"/>
            <a:ext cx="1870808" cy="22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 descr="http://stuffpoint.com/the-smurfs/image/19701-the-smurfs-sport-smu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6" y="1167300"/>
            <a:ext cx="2229981" cy="26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6588" y="1140884"/>
            <a:ext cx="3681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Tchi</a:t>
            </a:r>
            <a:r>
              <a:rPr lang="en-GB" sz="2800" dirty="0"/>
              <a:t> </a:t>
            </a:r>
            <a:r>
              <a:rPr lang="en-GB" sz="2800" dirty="0" err="1"/>
              <a:t>qu’ch’est</a:t>
            </a:r>
            <a:r>
              <a:rPr lang="en-GB" sz="28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cs typeface="Arial" panose="020B0604020202020204" pitchFamily="34" charset="0"/>
              </a:rPr>
              <a:t>Il est rouoge et bliu.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cs typeface="Arial" panose="020B0604020202020204" pitchFamily="34" charset="0"/>
              </a:rPr>
              <a:t>Ch’est eune fil’ye.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cs typeface="Arial" panose="020B0604020202020204" pitchFamily="34" charset="0"/>
              </a:rPr>
              <a:t>I’joue</a:t>
            </a:r>
            <a:r>
              <a:rPr lang="en-GB" sz="2400" dirty="0">
                <a:cs typeface="Arial" panose="020B0604020202020204" pitchFamily="34" charset="0"/>
              </a:rPr>
              <a:t> au football.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I’porte</a:t>
            </a:r>
            <a:r>
              <a:rPr lang="en-GB" sz="2400" dirty="0"/>
              <a:t> des leunettes.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Il a </a:t>
            </a:r>
            <a:r>
              <a:rPr lang="en-GB" sz="2400" dirty="0" err="1"/>
              <a:t>eune</a:t>
            </a:r>
            <a:r>
              <a:rPr lang="en-GB" sz="2400" dirty="0"/>
              <a:t> </a:t>
            </a:r>
            <a:r>
              <a:rPr lang="en-GB" sz="2400" dirty="0" err="1"/>
              <a:t>barbe</a:t>
            </a:r>
            <a:r>
              <a:rPr lang="en-GB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Il aime la pêque.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Il est </a:t>
            </a:r>
            <a:r>
              <a:rPr lang="en-GB" sz="2400" dirty="0" err="1"/>
              <a:t>habil’yi</a:t>
            </a:r>
            <a:r>
              <a:rPr lang="en-GB" sz="2400" dirty="0"/>
              <a:t> dé courte-braies.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Oulle a des longs g’veux.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I’porte</a:t>
            </a:r>
            <a:r>
              <a:rPr lang="en-GB" sz="2400" dirty="0"/>
              <a:t> un </a:t>
            </a:r>
            <a:r>
              <a:rPr lang="en-GB" sz="2400" dirty="0" err="1"/>
              <a:t>rouoge</a:t>
            </a:r>
            <a:r>
              <a:rPr lang="en-GB" sz="2400" dirty="0"/>
              <a:t> bonnet.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Il est assis dans l’par.</a:t>
            </a:r>
          </a:p>
          <a:p>
            <a:pPr marL="514350" indent="-514350">
              <a:buAutoNum type="arabicPeriod"/>
            </a:pPr>
            <a:endParaRPr lang="en-GB" sz="2800" dirty="0"/>
          </a:p>
          <a:p>
            <a:pPr marL="514350" indent="-514350">
              <a:buAutoNum type="arabicPeriod"/>
            </a:pPr>
            <a:endParaRPr lang="en-GB" sz="2800" dirty="0"/>
          </a:p>
        </p:txBody>
      </p:sp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69" y="4664827"/>
            <a:ext cx="2054424" cy="19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5329" y="2976015"/>
            <a:ext cx="675676" cy="4837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1938" y="1340768"/>
            <a:ext cx="675676" cy="4837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93816" y="6260195"/>
            <a:ext cx="675676" cy="4837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25056" y="4422968"/>
            <a:ext cx="675676" cy="4837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379" y="5100569"/>
            <a:ext cx="675676" cy="4837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79388" y="1600833"/>
            <a:ext cx="675676" cy="38820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79388" y="2005711"/>
            <a:ext cx="675676" cy="3477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71942" y="2390255"/>
            <a:ext cx="675676" cy="35635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71942" y="2739726"/>
            <a:ext cx="675676" cy="33644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79388" y="3107287"/>
            <a:ext cx="675676" cy="35244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71942" y="3460771"/>
            <a:ext cx="675676" cy="38543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71942" y="3874690"/>
            <a:ext cx="675676" cy="3561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3695" y="4572940"/>
            <a:ext cx="675676" cy="3603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33533" y="5321883"/>
            <a:ext cx="675676" cy="35732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30199" y="5982546"/>
            <a:ext cx="675676" cy="4475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DEC576-1082-F04E-8BC5-DCBCB7762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34" y="6358262"/>
            <a:ext cx="1270236" cy="4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12442"/>
            <a:ext cx="4104010" cy="269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663825" y="4506112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bâfreux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se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0CFAA-A100-AF49-AE62-3DF2361D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80" y="6062475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663825" y="5157192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tînmide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20074"/>
            <a:ext cx="5040559" cy="28227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2ED03-147D-354D-BBDE-B35927AB5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36635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721927" y="5169518"/>
            <a:ext cx="41321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faichonnabl’ye</a:t>
            </a:r>
            <a:endParaRPr lang="en-GB" altLang="en-US" sz="4400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3168352" cy="31061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1ABF1-1C09-8D42-9BC7-F6E9679F4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93895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728978" y="5157192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musicien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ne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0"/>
          <a:stretch/>
        </p:blipFill>
        <p:spPr>
          <a:xfrm>
            <a:off x="2252257" y="1628800"/>
            <a:ext cx="4279371" cy="30243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1EDE7-C90F-6546-AEB8-66A809C4C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92713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302914" y="5445224"/>
            <a:ext cx="45381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46" y="1493325"/>
            <a:ext cx="2641943" cy="4077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EC3DE-C016-3D45-9BA0-B9739A3F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82" y="594928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6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414488" y="5082787"/>
            <a:ext cx="44195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génétheux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se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3"/>
          <a:stretch/>
        </p:blipFill>
        <p:spPr>
          <a:xfrm>
            <a:off x="2881990" y="1744239"/>
            <a:ext cx="3380020" cy="27648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9C4C6-0B8E-EB4F-8154-78F850A45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78" y="594928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627784" y="5373216"/>
            <a:ext cx="44195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fort(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882"/>
          <a:stretch/>
        </p:blipFill>
        <p:spPr>
          <a:xfrm>
            <a:off x="2743200" y="1484785"/>
            <a:ext cx="3657600" cy="3456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FC50A-5BC2-9A41-8207-47A1798BB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928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3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517530" y="4816819"/>
            <a:ext cx="44195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amouothachi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98" y="1689094"/>
            <a:ext cx="3374204" cy="326876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62205" y="5445224"/>
            <a:ext cx="44195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romantique</a:t>
            </a:r>
            <a:endParaRPr lang="en-GB" altLang="en-US" sz="4400" b="1" dirty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715F8-7DC9-6147-A224-A4CD51B38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5" y="5940035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546482" y="4844479"/>
            <a:ext cx="44195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Malîn / 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malinne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88939"/>
            <a:ext cx="4091947" cy="30689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E7F75-6BC6-4843-84B3-A0A3D638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10029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7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78" y="1240499"/>
            <a:ext cx="3359728" cy="419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52921" y="3339910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heutheux</a:t>
            </a:r>
            <a:endParaRPr lang="en-GB" altLang="en-US" sz="44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02956" y="2664402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întelligent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7008" y="2003016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amouothachi</a:t>
            </a:r>
            <a:endParaRPr lang="en-GB" altLang="en-US" sz="4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1944" y="3914055"/>
            <a:ext cx="381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latin typeface="Comic Sans MS" pitchFamily="66" charset="0"/>
              </a:rPr>
              <a:t>rîsibl’ye</a:t>
            </a:r>
            <a:endParaRPr lang="en-GB" altLang="en-US" sz="4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84388" y="4528617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pièrcheux</a:t>
            </a:r>
            <a:endParaRPr lang="en-GB" altLang="en-US" sz="4400" b="1" dirty="0">
              <a:latin typeface="Comic Sans MS" pitchFamily="66" charset="0"/>
            </a:endParaRPr>
          </a:p>
        </p:txBody>
      </p:sp>
      <p:pic>
        <p:nvPicPr>
          <p:cNvPr id="5530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89566" y="188640"/>
            <a:ext cx="27430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L’espion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867" y="827852"/>
            <a:ext cx="234622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      fort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b="1" dirty="0"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C76BD-C316-B443-BECF-D0006F5A5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35" y="594928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8843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2771800" y="5373216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întelligent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058E7-803E-5C4F-85E4-DE3B4F44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21288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http://images4.fanpop.com/image/polls/788000/788783_1311989131917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5787"/>
            <a:ext cx="4080393" cy="39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VERB ALERT!!</a:t>
            </a:r>
            <a:br>
              <a:rPr lang="en-GB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Êt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’ – to be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1" y="2057399"/>
            <a:ext cx="38911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Jé sis /J’sis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err="1">
                <a:latin typeface="Comic Sans MS" pitchFamily="66" charset="0"/>
              </a:rPr>
              <a:t>Tu’es</a:t>
            </a:r>
            <a:endParaRPr lang="en-GB" altLang="en-US" sz="3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Il /oulle /ch’est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Jé sommes / j’sommes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err="1">
                <a:latin typeface="Comic Sans MS" pitchFamily="66" charset="0"/>
              </a:rPr>
              <a:t>Ous</a:t>
            </a:r>
            <a:r>
              <a:rPr lang="en-GB" altLang="en-US" sz="3600" dirty="0">
                <a:latin typeface="Comic Sans MS" pitchFamily="66" charset="0"/>
              </a:rPr>
              <a:t> </a:t>
            </a:r>
            <a:r>
              <a:rPr lang="en-GB" altLang="en-US" sz="3600" dirty="0" err="1">
                <a:latin typeface="Comic Sans MS" pitchFamily="66" charset="0"/>
              </a:rPr>
              <a:t>êtes</a:t>
            </a:r>
            <a:endParaRPr lang="en-GB" altLang="en-US" sz="3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I’ sont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3928" y="2057399"/>
            <a:ext cx="34575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I 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You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He/she/it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We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You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They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8EAE3-7E5D-3A4F-B591-C99DDAC54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14" y="6021288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Fill in the gap  with the correct form of </a:t>
            </a:r>
            <a:r>
              <a:rPr lang="en-GB" sz="4000" dirty="0" err="1">
                <a:latin typeface="Comic Sans MS" pitchFamily="66" charset="0"/>
              </a:rPr>
              <a:t>êt</a:t>
            </a:r>
            <a:r>
              <a:rPr lang="en-GB" sz="4000" dirty="0">
                <a:latin typeface="Comic Sans MS" pitchFamily="66" charset="0"/>
              </a:rPr>
              <a:t>’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489075" y="1844675"/>
            <a:ext cx="6480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J’ ……………………… </a:t>
            </a:r>
            <a:r>
              <a:rPr lang="en-GB" altLang="en-US" sz="2400" dirty="0" err="1">
                <a:latin typeface="Comic Sans MS" pitchFamily="66" charset="0"/>
              </a:rPr>
              <a:t>acti</a:t>
            </a:r>
            <a:r>
              <a:rPr lang="en-GB" altLang="en-US" sz="2400" dirty="0">
                <a:latin typeface="Comic Sans MS" pitchFamily="66" charset="0"/>
              </a:rPr>
              <a:t>/active.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mic Sans MS" pitchFamily="66" charset="0"/>
              </a:rPr>
              <a:t>Tu</a:t>
            </a:r>
            <a:r>
              <a:rPr lang="en-GB" altLang="en-US" sz="2400" dirty="0">
                <a:latin typeface="Comic Sans MS" pitchFamily="66" charset="0"/>
              </a:rPr>
              <a:t>’ ……………………………….brave.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mic Sans MS" pitchFamily="66" charset="0"/>
              </a:rPr>
              <a:t>Ous</a:t>
            </a:r>
            <a:r>
              <a:rPr lang="en-GB" altLang="en-US" sz="2400" dirty="0">
                <a:latin typeface="Comic Sans MS" pitchFamily="66" charset="0"/>
              </a:rPr>
              <a:t> ……………………………….. </a:t>
            </a:r>
            <a:r>
              <a:rPr lang="en-GB" altLang="en-US" sz="2400" dirty="0" err="1">
                <a:latin typeface="Comic Sans MS" pitchFamily="66" charset="0"/>
              </a:rPr>
              <a:t>întelligent</a:t>
            </a:r>
            <a:r>
              <a:rPr lang="en-GB" altLang="en-U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J’ ………………………………..fort</a:t>
            </a:r>
            <a:r>
              <a:rPr lang="en-GB" altLang="en-US" sz="2400" b="1" u="sng" dirty="0">
                <a:latin typeface="Comic Sans MS" pitchFamily="66" charset="0"/>
              </a:rPr>
              <a:t>s</a:t>
            </a:r>
            <a:r>
              <a:rPr lang="en-GB" altLang="en-U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I’………………………………… întelligents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mic Sans MS" pitchFamily="66" charset="0"/>
              </a:rPr>
              <a:t>Oulle</a:t>
            </a:r>
            <a:r>
              <a:rPr lang="en-GB" altLang="en-US" sz="2400" dirty="0">
                <a:latin typeface="Comic Sans MS" pitchFamily="66" charset="0"/>
              </a:rPr>
              <a:t>…………………………………. </a:t>
            </a:r>
            <a:r>
              <a:rPr lang="en-GB" altLang="en-US" sz="2400" dirty="0" err="1">
                <a:latin typeface="Comic Sans MS" pitchFamily="66" charset="0"/>
              </a:rPr>
              <a:t>pièrcheuse</a:t>
            </a:r>
            <a:r>
              <a:rPr lang="en-GB" altLang="en-US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185578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3" y="246380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solidFill>
                  <a:srgbClr val="FF0000"/>
                </a:solidFill>
                <a:latin typeface="Comic Sans MS" pitchFamily="66" charset="0"/>
              </a:rPr>
              <a:t>es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9688" y="2959100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solidFill>
                  <a:srgbClr val="FF0000"/>
                </a:solidFill>
                <a:latin typeface="Comic Sans MS" pitchFamily="66" charset="0"/>
              </a:rPr>
              <a:t>êtes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9688" y="3568700"/>
            <a:ext cx="155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solidFill>
                  <a:srgbClr val="FF0000"/>
                </a:solidFill>
                <a:latin typeface="Comic Sans MS" pitchFamily="66" charset="0"/>
              </a:rPr>
              <a:t>sommes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2550" y="4652963"/>
            <a:ext cx="115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solidFill>
                  <a:srgbClr val="FF0000"/>
                </a:solidFill>
                <a:latin typeface="Comic Sans MS" pitchFamily="66" charset="0"/>
              </a:rPr>
              <a:t>est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38239" y="4030663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solidFill>
                  <a:srgbClr val="FF0000"/>
                </a:solidFill>
                <a:latin typeface="Comic Sans MS" pitchFamily="66" charset="0"/>
              </a:rPr>
              <a:t>sont</a:t>
            </a:r>
            <a:endParaRPr lang="en-GB" alt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554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705350"/>
            <a:ext cx="228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http://img4.wikia.nocookie.net/__cb20131101191415/smurfs/images/7/78/29_still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93369"/>
            <a:ext cx="2210941" cy="37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7" y="4071938"/>
            <a:ext cx="2270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69" y="4062413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2" y="3968751"/>
            <a:ext cx="276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49F3A7-2A02-8447-AAD3-C14F15772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93" y="5902345"/>
            <a:ext cx="228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9" grpId="0" autoUpdateAnimBg="0"/>
      <p:bldP spid="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 descr="http://images4.fanpop.com/image/polls/788000/788783_1311989131917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5787"/>
            <a:ext cx="4080393" cy="39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VERB ALERT!!</a:t>
            </a:r>
            <a:br>
              <a:rPr lang="en-GB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Aver – to have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287" y="2015604"/>
            <a:ext cx="34559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J’ai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Tu’as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Il /oulle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J’avons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Ous avez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Il’ ont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43212" y="2015604"/>
            <a:ext cx="34575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I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you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he/she/it has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we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you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B0F0"/>
                </a:solidFill>
                <a:latin typeface="Comic Sans MS" pitchFamily="66" charset="0"/>
              </a:rPr>
              <a:t>they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FAE21-7F25-F04B-B13F-489B389EE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5875405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Fill in the gap  with the correct form of aver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489075" y="1844675"/>
            <a:ext cx="64801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J’ ……………………… un cat.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Tu’ ………………………la toux.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Ous ……………………eune barbe.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J’ ……………………… d’s êfants.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Il’……………………… la coupe.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itchFamily="66" charset="0"/>
              </a:rPr>
              <a:t>Oulle……………… un homme pièrcheux.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5875" y="185578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9687" y="2464524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9688" y="2959100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avez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31656" y="3586072"/>
            <a:ext cx="155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avons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2550" y="4652963"/>
            <a:ext cx="115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5874" y="4110682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itchFamily="66" charset="0"/>
              </a:rPr>
              <a:t>ont</a:t>
            </a:r>
          </a:p>
        </p:txBody>
      </p:sp>
      <p:pic>
        <p:nvPicPr>
          <p:cNvPr id="6554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705350"/>
            <a:ext cx="228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http://img4.wikia.nocookie.net/__cb20131101191415/smurfs/images/7/78/29_still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93369"/>
            <a:ext cx="2210941" cy="37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49" y="3582690"/>
            <a:ext cx="2270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61" y="3573165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4" y="3479503"/>
            <a:ext cx="276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9" y="3494087"/>
            <a:ext cx="269073" cy="5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7D4BE1-6150-D941-A9D4-FB131D4F6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43" y="599442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9" grpId="0" autoUpdateAnimBg="0"/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http://img2.wikia.nocookie.net/__cb20120224123246/smurfsfanon/images/4/47/Crazy_Hitting_Him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464496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203848" y="5439436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bête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CFDBD-F1E3-C04F-A6D3-867E9FB61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9280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3041866" y="5572108"/>
            <a:ext cx="3816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acti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 err="1">
                <a:solidFill>
                  <a:srgbClr val="FF0000"/>
                </a:solidFill>
                <a:latin typeface="Comic Sans MS" pitchFamily="66" charset="0"/>
              </a:rPr>
              <a:t>ve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56326" name="Picture 6" descr="http://img4.wikia.nocookie.net/__cb20110918044644/smurfs/images/3/30/Sp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3204355" cy="38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9589B-7AED-514D-AB38-D0FCDD0AA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11" y="5987119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987824" y="4619456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pièrcheux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se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51206" name="Picture 6" descr="http://img3.wikia.nocookie.net/__cb20130929003647/smurfsfanon/images/8/89/Lazy_Smurf_(Smurfing_About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31081"/>
            <a:ext cx="3876939" cy="31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CB32C-8548-AC48-B0C9-205EF3629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31" y="5949280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3419872" y="5530321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heutheux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se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pic>
        <p:nvPicPr>
          <p:cNvPr id="604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3008905" cy="400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05AD5-4ED5-C148-B603-B45ED4F28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33083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4181882" cy="352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2954566" y="5559400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gronneux</a:t>
            </a:r>
            <a:r>
              <a:rPr lang="en-GB" altLang="en-US" sz="4400" b="1" dirty="0">
                <a:latin typeface="Comic Sans MS" pitchFamily="66" charset="0"/>
              </a:rPr>
              <a:t>(</a:t>
            </a:r>
            <a:r>
              <a:rPr lang="en-GB" altLang="en-US" sz="4400" b="1" dirty="0">
                <a:solidFill>
                  <a:srgbClr val="FF0000"/>
                </a:solidFill>
                <a:latin typeface="Comic Sans MS" pitchFamily="66" charset="0"/>
              </a:rPr>
              <a:t>se</a:t>
            </a:r>
            <a:r>
              <a:rPr lang="en-GB" altLang="en-US" sz="4400" b="1" dirty="0">
                <a:latin typeface="Comic Sans MS" pitchFamily="66" charset="0"/>
              </a:rPr>
              <a:t>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180D1-7DE4-534E-A660-3BF819BC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6" y="6061769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94" y="1532131"/>
            <a:ext cx="2765009" cy="36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987824" y="5229200"/>
            <a:ext cx="381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latin typeface="Comic Sans MS" pitchFamily="66" charset="0"/>
              </a:rPr>
              <a:t>brave / </a:t>
            </a:r>
            <a:r>
              <a:rPr lang="en-GB" altLang="en-US" sz="4400" b="1" dirty="0" err="1">
                <a:latin typeface="Comic Sans MS" pitchFamily="66" charset="0"/>
              </a:rPr>
              <a:t>naïce</a:t>
            </a:r>
            <a:endParaRPr lang="en-GB" altLang="en-US" sz="4400" b="1" dirty="0"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D1B1F-2A9A-DB4F-877C-2834693E6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99138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2393" r="3650" b="6850"/>
          <a:stretch>
            <a:fillRect/>
          </a:stretch>
        </p:blipFill>
        <p:spPr bwMode="auto">
          <a:xfrm>
            <a:off x="2411760" y="1988840"/>
            <a:ext cx="4320480" cy="26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915890" y="5085184"/>
            <a:ext cx="3816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omic Sans MS" pitchFamily="66" charset="0"/>
              </a:rPr>
              <a:t>rîsibl’ye</a:t>
            </a:r>
            <a:endParaRPr lang="en-GB" altLang="en-US" sz="4000" b="1" dirty="0"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Il/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oulle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DE0C0-3B86-264C-8D90-8EB96EBE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9280"/>
            <a:ext cx="2286000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385</Words>
  <Application>Microsoft Macintosh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Starter – Lié châque tchestchion et rêponds auve la bouonne lettre!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Il/oulle est</vt:lpstr>
      <vt:lpstr>PowerPoint Presentation</vt:lpstr>
      <vt:lpstr>VERB ALERT!! Êt’ – to be</vt:lpstr>
      <vt:lpstr>Fill in the gap  with the correct form of êt’</vt:lpstr>
      <vt:lpstr>VERB ALERT!! Aver – to have</vt:lpstr>
      <vt:lpstr>Fill in the gap  with the correct form of 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Starter! At the back of your book, read the text and fill in the table</dc:title>
  <dc:creator>Victoria</dc:creator>
  <cp:lastModifiedBy>Aline Cattermole</cp:lastModifiedBy>
  <cp:revision>134</cp:revision>
  <cp:lastPrinted>2017-05-03T11:30:33Z</cp:lastPrinted>
  <dcterms:created xsi:type="dcterms:W3CDTF">2011-10-30T08:37:36Z</dcterms:created>
  <dcterms:modified xsi:type="dcterms:W3CDTF">2021-04-19T12:57:35Z</dcterms:modified>
</cp:coreProperties>
</file>