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4" r:id="rId4"/>
    <p:sldId id="267" r:id="rId5"/>
    <p:sldId id="268" r:id="rId6"/>
    <p:sldId id="274" r:id="rId7"/>
    <p:sldId id="270" r:id="rId8"/>
    <p:sldId id="271" r:id="rId9"/>
    <p:sldId id="273" r:id="rId10"/>
    <p:sldId id="263" r:id="rId11"/>
    <p:sldId id="262" r:id="rId12"/>
    <p:sldId id="269" r:id="rId13"/>
    <p:sldId id="26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2681"/>
  </p:normalViewPr>
  <p:slideViewPr>
    <p:cSldViewPr>
      <p:cViewPr varScale="1">
        <p:scale>
          <a:sx n="103" d="100"/>
          <a:sy n="103" d="100"/>
        </p:scale>
        <p:origin x="2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221D9-67C0-3941-989B-8D6D2DAD46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6EC08-D0E3-E144-A46F-445B01DE47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5BB97-AFCA-E544-A407-E23BE19DB433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37B42-1291-3F4D-BDB8-2753971B16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AD118-64F3-C04A-AF27-AB471EC194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F2CCE-DEF6-0648-A061-61040A13C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45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762B9-C701-F941-A063-D9E74D5BB0E5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227F-BEE9-5D46-8011-189330BF3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8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8FB9-602A-4F40-A794-038EF856D0B5}" type="datetimeFigureOut">
              <a:rPr lang="en-US" smtClean="0"/>
              <a:pPr/>
              <a:t>10/7/21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C8F00-2FA3-4539-92E1-FAA9C2E378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643998" cy="147002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5400" b="1" dirty="0" err="1">
                <a:latin typeface="Century Gothic" pitchFamily="34" charset="0"/>
              </a:rPr>
              <a:t>Jèrri</a:t>
            </a:r>
            <a:r>
              <a:rPr lang="en-GB" sz="5400" b="1" dirty="0">
                <a:latin typeface="Century Gothic" pitchFamily="34" charset="0"/>
              </a:rPr>
              <a:t> </a:t>
            </a:r>
            <a:r>
              <a:rPr lang="en-GB" sz="5400" b="1" dirty="0" err="1">
                <a:latin typeface="Century Gothic" pitchFamily="34" charset="0"/>
              </a:rPr>
              <a:t>aniet</a:t>
            </a:r>
            <a:r>
              <a:rPr lang="en-GB" sz="5400" b="1" dirty="0">
                <a:latin typeface="Century Gothic" pitchFamily="34" charset="0"/>
              </a:rPr>
              <a:t> et </a:t>
            </a:r>
            <a:r>
              <a:rPr lang="en-GB" sz="5400" b="1" dirty="0" err="1">
                <a:latin typeface="Century Gothic" pitchFamily="34" charset="0"/>
              </a:rPr>
              <a:t>aut’fais</a:t>
            </a:r>
            <a:br>
              <a:rPr lang="en-GB" sz="5400" b="1" dirty="0">
                <a:latin typeface="Century Gothic" pitchFamily="34" charset="0"/>
              </a:rPr>
            </a:br>
            <a:r>
              <a:rPr lang="en-GB" sz="4000" b="1" dirty="0">
                <a:latin typeface="Century Gothic" pitchFamily="34" charset="0"/>
              </a:rPr>
              <a:t>(Jersey now and then)</a:t>
            </a:r>
            <a:endParaRPr lang="en-GB" sz="5400" b="1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929618" cy="342424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GB" sz="4800" b="1" dirty="0">
                <a:solidFill>
                  <a:srgbClr val="FFFF00"/>
                </a:solidFill>
                <a:latin typeface="Century Gothic" pitchFamily="34" charset="0"/>
              </a:rPr>
              <a:t>L/O: to describe life in the </a:t>
            </a:r>
            <a:r>
              <a:rPr lang="en-GB" sz="4800" b="1">
                <a:solidFill>
                  <a:srgbClr val="FFFF00"/>
                </a:solidFill>
                <a:latin typeface="Century Gothic" pitchFamily="34" charset="0"/>
              </a:rPr>
              <a:t>past using </a:t>
            </a:r>
            <a:r>
              <a:rPr lang="en-GB" sz="4800" b="1" dirty="0">
                <a:solidFill>
                  <a:srgbClr val="FFFF00"/>
                </a:solidFill>
                <a:latin typeface="Century Gothic" pitchFamily="34" charset="0"/>
              </a:rPr>
              <a:t>the imperfect tense and the form ”</a:t>
            </a:r>
            <a:r>
              <a:rPr lang="en-GB" sz="4800" b="1" dirty="0" err="1">
                <a:solidFill>
                  <a:srgbClr val="FFFF00"/>
                </a:solidFill>
                <a:latin typeface="Century Gothic" pitchFamily="34" charset="0"/>
              </a:rPr>
              <a:t>souler</a:t>
            </a:r>
            <a:r>
              <a:rPr lang="en-GB" sz="4800" b="1" dirty="0">
                <a:solidFill>
                  <a:srgbClr val="FFFF00"/>
                </a:solidFill>
                <a:latin typeface="Century Gothic" pitchFamily="34" charset="0"/>
              </a:rPr>
              <a:t>” + infinitive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4C2B0E8F-20AB-234F-8654-ACBC16632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576" y="5877272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 err="1">
                <a:latin typeface="Century Gothic" pitchFamily="34" charset="0"/>
              </a:rPr>
              <a:t>Comme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dirty="0" err="1">
                <a:latin typeface="Century Gothic" pitchFamily="34" charset="0"/>
              </a:rPr>
              <a:t>tchi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dirty="0" err="1">
                <a:latin typeface="Century Gothic" pitchFamily="34" charset="0"/>
              </a:rPr>
              <a:t>qu’Jèrri</a:t>
            </a:r>
            <a:r>
              <a:rPr lang="en-GB" b="1" dirty="0">
                <a:latin typeface="Century Gothic" pitchFamily="34" charset="0"/>
              </a:rPr>
              <a:t> ‘</a:t>
            </a:r>
            <a:r>
              <a:rPr lang="en-GB" b="1" dirty="0" err="1">
                <a:latin typeface="Century Gothic" pitchFamily="34" charset="0"/>
              </a:rPr>
              <a:t>tait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dirty="0" err="1">
                <a:latin typeface="Century Gothic" pitchFamily="34" charset="0"/>
              </a:rPr>
              <a:t>dans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dirty="0" err="1">
                <a:latin typeface="Century Gothic" pitchFamily="34" charset="0"/>
              </a:rPr>
              <a:t>l’temps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dirty="0" err="1">
                <a:latin typeface="Century Gothic" pitchFamily="34" charset="0"/>
              </a:rPr>
              <a:t>pâssé</a:t>
            </a:r>
            <a:r>
              <a:rPr lang="en-GB" b="1" dirty="0">
                <a:latin typeface="Century Gothic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6000" b="1" dirty="0" err="1">
                <a:latin typeface="Century Gothic" pitchFamily="34" charset="0"/>
              </a:rPr>
              <a:t>Y’a</a:t>
            </a:r>
            <a:r>
              <a:rPr lang="en-GB" sz="6000" b="1" dirty="0">
                <a:latin typeface="Century Gothic" pitchFamily="34" charset="0"/>
              </a:rPr>
              <a:t> 100 </a:t>
            </a:r>
            <a:r>
              <a:rPr lang="en-GB" sz="6000" b="1" dirty="0" err="1">
                <a:latin typeface="Century Gothic" pitchFamily="34" charset="0"/>
              </a:rPr>
              <a:t>ans</a:t>
            </a:r>
            <a:r>
              <a:rPr lang="mr-IN" sz="6000" b="1" dirty="0">
                <a:latin typeface="Century Gothic" pitchFamily="34" charset="0"/>
              </a:rPr>
              <a:t>…</a:t>
            </a:r>
            <a:r>
              <a:rPr lang="en-GB" sz="6000" b="1" dirty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GB" sz="6000" b="1" dirty="0" err="1">
                <a:latin typeface="Century Gothic" pitchFamily="34" charset="0"/>
              </a:rPr>
              <a:t>Jèrri</a:t>
            </a:r>
            <a:r>
              <a:rPr lang="en-GB" sz="6000" b="1" dirty="0">
                <a:latin typeface="Century Gothic" pitchFamily="34" charset="0"/>
              </a:rPr>
              <a:t> ‘</a:t>
            </a:r>
            <a:r>
              <a:rPr lang="en-GB" sz="6000" b="1" dirty="0" err="1">
                <a:latin typeface="Century Gothic" pitchFamily="34" charset="0"/>
              </a:rPr>
              <a:t>tait</a:t>
            </a:r>
            <a:r>
              <a:rPr lang="mr-IN" sz="6000" b="1" dirty="0">
                <a:latin typeface="Century Gothic" pitchFamily="34" charset="0"/>
              </a:rPr>
              <a:t>…</a:t>
            </a:r>
            <a:endParaRPr lang="en-GB" sz="6000" b="1" dirty="0">
              <a:latin typeface="Century Gothic" pitchFamily="34" charset="0"/>
            </a:endParaRPr>
          </a:p>
          <a:p>
            <a:pPr>
              <a:buNone/>
            </a:pPr>
            <a:r>
              <a:rPr lang="en-GB" sz="6000" b="1" dirty="0" err="1">
                <a:latin typeface="Century Gothic" pitchFamily="34" charset="0"/>
              </a:rPr>
              <a:t>Jèrri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n’tait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pon</a:t>
            </a:r>
            <a:r>
              <a:rPr lang="mr-IN" sz="6000" b="1" dirty="0">
                <a:latin typeface="Century Gothic" pitchFamily="34" charset="0"/>
              </a:rPr>
              <a:t>…</a:t>
            </a:r>
            <a:endParaRPr lang="en-GB" sz="6000" b="1" dirty="0">
              <a:latin typeface="Century Gothic" pitchFamily="34" charset="0"/>
            </a:endParaRPr>
          </a:p>
          <a:p>
            <a:pPr>
              <a:buNone/>
            </a:pPr>
            <a:r>
              <a:rPr lang="en-GB" sz="6000" b="1" dirty="0" err="1">
                <a:latin typeface="Century Gothic" pitchFamily="34" charset="0"/>
              </a:rPr>
              <a:t>En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Jèrri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y’avait</a:t>
            </a:r>
            <a:r>
              <a:rPr lang="mr-IN" sz="6000" b="1" dirty="0">
                <a:latin typeface="Century Gothic" pitchFamily="34" charset="0"/>
              </a:rPr>
              <a:t>…</a:t>
            </a:r>
            <a:r>
              <a:rPr lang="en-GB" sz="6000" b="1" dirty="0"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en-GB" sz="6000" b="1" dirty="0" err="1">
                <a:latin typeface="Century Gothic" pitchFamily="34" charset="0"/>
              </a:rPr>
              <a:t>En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Jèrri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i</a:t>
            </a:r>
            <a:r>
              <a:rPr lang="en-GB" sz="6000" b="1" dirty="0">
                <a:latin typeface="Century Gothic" pitchFamily="34" charset="0"/>
              </a:rPr>
              <a:t>’ </a:t>
            </a:r>
            <a:r>
              <a:rPr lang="en-GB" sz="6000" b="1" dirty="0" err="1">
                <a:latin typeface="Century Gothic" pitchFamily="34" charset="0"/>
              </a:rPr>
              <a:t>n’y’avait</a:t>
            </a:r>
            <a:r>
              <a:rPr lang="en-GB" sz="6000" b="1" dirty="0">
                <a:latin typeface="Century Gothic" pitchFamily="34" charset="0"/>
              </a:rPr>
              <a:t> </a:t>
            </a:r>
            <a:r>
              <a:rPr lang="en-GB" sz="6000" b="1" dirty="0" err="1">
                <a:latin typeface="Century Gothic" pitchFamily="34" charset="0"/>
              </a:rPr>
              <a:t>pon</a:t>
            </a:r>
            <a:r>
              <a:rPr lang="mr-IN" sz="6000" b="1" dirty="0">
                <a:latin typeface="Century Gothic" pitchFamily="34" charset="0"/>
              </a:rPr>
              <a:t>…</a:t>
            </a:r>
            <a:r>
              <a:rPr lang="en-GB" sz="6000" b="1" dirty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GB" sz="6000" b="1" dirty="0">
                <a:latin typeface="Century Gothic" pitchFamily="34" charset="0"/>
              </a:rPr>
              <a:t>Les gens </a:t>
            </a:r>
            <a:r>
              <a:rPr lang="en-GB" sz="6000" b="1" dirty="0" err="1">
                <a:latin typeface="Century Gothic" pitchFamily="34" charset="0"/>
              </a:rPr>
              <a:t>soulaient</a:t>
            </a:r>
            <a:r>
              <a:rPr lang="mr-IN" sz="6000" b="1" dirty="0">
                <a:latin typeface="Century Gothic" pitchFamily="34" charset="0"/>
              </a:rPr>
              <a:t>…</a:t>
            </a:r>
            <a:r>
              <a:rPr lang="en-GB" sz="6000" b="1" dirty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GB" sz="6000" b="1" dirty="0">
              <a:latin typeface="Century Gothic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1E16E951-B1A5-D64D-9E23-3DBA2E306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217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74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>
                <a:latin typeface="Century Gothic" pitchFamily="34" charset="0"/>
              </a:rPr>
              <a:t>translate into </a:t>
            </a:r>
            <a:r>
              <a:rPr lang="en-GB" b="1" dirty="0" err="1">
                <a:latin typeface="Century Gothic" pitchFamily="34" charset="0"/>
              </a:rPr>
              <a:t>Jèrriais</a:t>
            </a:r>
            <a:endParaRPr lang="en-GB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Century Gothic" pitchFamily="34" charset="0"/>
              </a:rPr>
              <a:t>Today I live in Jersey</a:t>
            </a:r>
          </a:p>
          <a:p>
            <a:r>
              <a:rPr lang="en-GB" b="1" dirty="0">
                <a:latin typeface="Century Gothic" pitchFamily="34" charset="0"/>
              </a:rPr>
              <a:t>I used to live in England</a:t>
            </a:r>
          </a:p>
          <a:p>
            <a:r>
              <a:rPr lang="en-GB" b="1" dirty="0">
                <a:latin typeface="Century Gothic" pitchFamily="34" charset="0"/>
              </a:rPr>
              <a:t>There was a lot to do there.</a:t>
            </a:r>
          </a:p>
          <a:p>
            <a:r>
              <a:rPr lang="en-GB" b="1" dirty="0">
                <a:latin typeface="Century Gothic" pitchFamily="34" charset="0"/>
              </a:rPr>
              <a:t>I liked England better because there was more to do.</a:t>
            </a:r>
          </a:p>
          <a:p>
            <a:r>
              <a:rPr lang="en-GB" b="1" dirty="0">
                <a:latin typeface="Century Gothic" pitchFamily="34" charset="0"/>
              </a:rPr>
              <a:t>The town was very large</a:t>
            </a:r>
          </a:p>
          <a:p>
            <a:r>
              <a:rPr lang="en-GB" b="1" dirty="0">
                <a:solidFill>
                  <a:schemeClr val="tx1"/>
                </a:solidFill>
                <a:latin typeface="Century Gothic" pitchFamily="34" charset="0"/>
              </a:rPr>
              <a:t>There was a market there where I used to do shopping every Friday.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D964BBFA-BF77-184F-B425-36FE08F86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90124"/>
            <a:ext cx="1362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>
                <a:latin typeface="Century Gothic" pitchFamily="34" charset="0"/>
              </a:rPr>
              <a:t>translate into </a:t>
            </a:r>
            <a:r>
              <a:rPr lang="en-GB" b="1" dirty="0" err="1">
                <a:latin typeface="Century Gothic" pitchFamily="34" charset="0"/>
              </a:rPr>
              <a:t>Jèrriais</a:t>
            </a:r>
            <a:endParaRPr lang="en-GB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Century Gothic" pitchFamily="34" charset="0"/>
              </a:rPr>
              <a:t>People would go by horse.</a:t>
            </a:r>
          </a:p>
          <a:p>
            <a:r>
              <a:rPr lang="en-GB" b="1" dirty="0">
                <a:latin typeface="Century Gothic" pitchFamily="34" charset="0"/>
              </a:rPr>
              <a:t>We would play in the courtyard with my cousins.</a:t>
            </a:r>
          </a:p>
          <a:p>
            <a:r>
              <a:rPr lang="en-GB" b="1" dirty="0">
                <a:latin typeface="Century Gothic" pitchFamily="34" charset="0"/>
              </a:rPr>
              <a:t>I would go to school by foot.</a:t>
            </a:r>
          </a:p>
          <a:p>
            <a:endParaRPr lang="en-GB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8A18820A-83B0-7847-BD24-7C241E911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2575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9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8" y="116632"/>
            <a:ext cx="8508237" cy="129614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Plenary 1/</a:t>
            </a:r>
            <a:r>
              <a:rPr lang="en-GB" sz="5400" dirty="0" err="1">
                <a:solidFill>
                  <a:schemeClr val="tx1"/>
                </a:solidFill>
                <a:latin typeface="Century Gothic" pitchFamily="34" charset="0"/>
              </a:rPr>
              <a:t>à</a:t>
            </a:r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GB" sz="5400" dirty="0" err="1">
                <a:solidFill>
                  <a:schemeClr val="tx1"/>
                </a:solidFill>
                <a:latin typeface="Century Gothic" pitchFamily="34" charset="0"/>
              </a:rPr>
              <a:t>té</a:t>
            </a:r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mr-IN" sz="5400" dirty="0">
                <a:solidFill>
                  <a:schemeClr val="tx1"/>
                </a:solidFill>
                <a:latin typeface="Century Gothic" pitchFamily="34" charset="0"/>
              </a:rPr>
              <a:t>–</a:t>
            </a:r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GB" sz="5400" dirty="0" err="1">
                <a:solidFill>
                  <a:schemeClr val="tx1"/>
                </a:solidFill>
                <a:latin typeface="Century Gothic" pitchFamily="34" charset="0"/>
              </a:rPr>
              <a:t>compathe</a:t>
            </a:r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GB" sz="5400" dirty="0" err="1">
                <a:solidFill>
                  <a:schemeClr val="tx1"/>
                </a:solidFill>
                <a:latin typeface="Century Gothic" pitchFamily="34" charset="0"/>
              </a:rPr>
              <a:t>aniet</a:t>
            </a:r>
            <a:r>
              <a:rPr lang="en-GB" sz="5400" dirty="0">
                <a:solidFill>
                  <a:schemeClr val="tx1"/>
                </a:solidFill>
                <a:latin typeface="Century Gothic" pitchFamily="34" charset="0"/>
              </a:rPr>
              <a:t> et </a:t>
            </a:r>
            <a:r>
              <a:rPr lang="en-GB" sz="5400" dirty="0" err="1">
                <a:solidFill>
                  <a:schemeClr val="tx1"/>
                </a:solidFill>
                <a:latin typeface="Century Gothic" pitchFamily="34" charset="0"/>
              </a:rPr>
              <a:t>aut’fais</a:t>
            </a:r>
            <a:endParaRPr lang="en-GB" sz="5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5259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1. </a:t>
            </a:r>
            <a:r>
              <a:rPr lang="fr-FR" b="1" dirty="0" err="1">
                <a:solidFill>
                  <a:schemeClr val="tx1"/>
                </a:solidFill>
                <a:latin typeface="Century Gothic" pitchFamily="34" charset="0"/>
              </a:rPr>
              <a:t>Où’est</a:t>
            </a:r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 qu’tu d’</a:t>
            </a:r>
            <a:r>
              <a:rPr lang="fr-FR" b="1" dirty="0" err="1">
                <a:solidFill>
                  <a:schemeClr val="tx1"/>
                </a:solidFill>
                <a:latin typeface="Century Gothic" pitchFamily="34" charset="0"/>
              </a:rPr>
              <a:t>meuthes</a:t>
            </a:r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Century Gothic" pitchFamily="34" charset="0"/>
              </a:rPr>
              <a:t>achteu</a:t>
            </a:r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? </a:t>
            </a:r>
          </a:p>
          <a:p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2. </a:t>
            </a:r>
            <a:r>
              <a:rPr lang="fr-FR" b="1" dirty="0" err="1">
                <a:solidFill>
                  <a:schemeClr val="tx1"/>
                </a:solidFill>
                <a:latin typeface="Century Gothic" pitchFamily="34" charset="0"/>
              </a:rPr>
              <a:t>Où’est</a:t>
            </a:r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 qu’tu soulais d’</a:t>
            </a:r>
            <a:r>
              <a:rPr lang="fr-FR" b="1" dirty="0" err="1">
                <a:solidFill>
                  <a:schemeClr val="tx1"/>
                </a:solidFill>
                <a:latin typeface="Century Gothic" pitchFamily="34" charset="0"/>
              </a:rPr>
              <a:t>meuther</a:t>
            </a:r>
            <a:r>
              <a:rPr lang="fr-FR" b="1" dirty="0">
                <a:solidFill>
                  <a:schemeClr val="tx1"/>
                </a:solidFill>
                <a:latin typeface="Century Gothic" pitchFamily="34" charset="0"/>
              </a:rPr>
              <a:t> quand tu ‘tais mousse?</a:t>
            </a:r>
          </a:p>
          <a:p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3. Aimais-tu 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où’est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 qu’tu soulais d’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meuther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?</a:t>
            </a:r>
          </a:p>
          <a:p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Pouortchi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? 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Pouortchi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 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pon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?</a:t>
            </a:r>
          </a:p>
          <a:p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6. 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Tch’est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 qu’tu soulais </a:t>
            </a:r>
            <a:r>
              <a:rPr lang="fr-FR" b="1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faithe</a:t>
            </a:r>
            <a:r>
              <a:rPr lang="fr-FR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Century Gothic" pitchFamily="34" charset="0"/>
              </a:rPr>
              <a:t> quant tu ‘tais mousse?</a:t>
            </a:r>
            <a:endParaRPr lang="fr-FR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DD37C172-E432-3C41-B958-0BAFEE4BB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180" y="5932587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Plenary 2/ </a:t>
            </a:r>
            <a:r>
              <a:rPr lang="en-US" dirty="0" err="1"/>
              <a:t>Compathe</a:t>
            </a:r>
            <a:r>
              <a:rPr lang="en-US" dirty="0"/>
              <a:t> la Rue </a:t>
            </a:r>
            <a:r>
              <a:rPr lang="en-US" dirty="0" err="1"/>
              <a:t>d’Driéthe</a:t>
            </a:r>
            <a:r>
              <a:rPr lang="en-US" dirty="0"/>
              <a:t> </a:t>
            </a:r>
            <a:r>
              <a:rPr lang="en-US" dirty="0" err="1"/>
              <a:t>aut’fais</a:t>
            </a:r>
            <a:r>
              <a:rPr lang="en-US" dirty="0"/>
              <a:t> et </a:t>
            </a:r>
            <a:r>
              <a:rPr lang="en-US" dirty="0" err="1"/>
              <a:t>aniet</a:t>
            </a:r>
            <a:r>
              <a:rPr lang="en-US" dirty="0"/>
              <a:t>.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2" y="1700808"/>
            <a:ext cx="4104638" cy="280831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0808"/>
            <a:ext cx="3754760" cy="2808312"/>
          </a:xfrm>
          <a:prstGeom prst="rect">
            <a:avLst/>
          </a:prstGeom>
        </p:spPr>
      </p:pic>
      <p:pic>
        <p:nvPicPr>
          <p:cNvPr id="6" name="Picture 15">
            <a:extLst>
              <a:ext uri="{FF2B5EF4-FFF2-40B4-BE49-F238E27FC236}">
                <a16:creationId xmlns:a16="http://schemas.microsoft.com/office/drawing/2014/main" id="{46B08B19-0B67-5E43-BED1-276AF1B17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392" y="602128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31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809" y="351696"/>
            <a:ext cx="8686800" cy="1143000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Pouor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c’menchi</a:t>
            </a:r>
            <a:r>
              <a:rPr lang="en-US" sz="2400" dirty="0">
                <a:solidFill>
                  <a:schemeClr val="bg1"/>
                </a:solidFill>
              </a:rPr>
              <a:t>…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Tch’est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qu’tu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vai</a:t>
            </a:r>
            <a:r>
              <a:rPr lang="en-US" sz="2400" dirty="0">
                <a:solidFill>
                  <a:schemeClr val="bg1"/>
                </a:solidFill>
              </a:rPr>
              <a:t> sus les portraits?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1288"/>
            <a:ext cx="4510082" cy="283007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10" y="3580956"/>
            <a:ext cx="4499992" cy="2811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752" y="1417638"/>
            <a:ext cx="3831022" cy="4947491"/>
          </a:xfrm>
          <a:prstGeom prst="rect">
            <a:avLst/>
          </a:prstGeom>
        </p:spPr>
      </p:pic>
      <p:pic>
        <p:nvPicPr>
          <p:cNvPr id="7" name="Picture 15">
            <a:extLst>
              <a:ext uri="{FF2B5EF4-FFF2-40B4-BE49-F238E27FC236}">
                <a16:creationId xmlns:a16="http://schemas.microsoft.com/office/drawing/2014/main" id="{6B7F2613-2C28-7246-9695-BB0BFEB43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138" y="6095587"/>
            <a:ext cx="1782862" cy="5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7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5403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2800" b="1" dirty="0">
                <a:latin typeface="Century Gothic" pitchFamily="34" charset="0"/>
              </a:rPr>
              <a:t>How much of this grid can you complete?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029296"/>
              </p:ext>
            </p:extLst>
          </p:nvPr>
        </p:nvGraphicFramePr>
        <p:xfrm>
          <a:off x="457200" y="880904"/>
          <a:ext cx="8229600" cy="60045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Jèrriais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Angliais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it was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ch’n’était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pon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there was / 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I’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n’y’avait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pon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Les gens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soulaient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d’meuther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With my family, we used to live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J’aimais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jouer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auve m’s anmîns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Tchiquefais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’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b’vait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du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thée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mais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pus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souvent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’ </a:t>
                      </a:r>
                      <a:r>
                        <a:rPr lang="en-GB" sz="2400" b="1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b’vait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du café. 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………………………………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15">
            <a:extLst>
              <a:ext uri="{FF2B5EF4-FFF2-40B4-BE49-F238E27FC236}">
                <a16:creationId xmlns:a16="http://schemas.microsoft.com/office/drawing/2014/main" id="{E5638D73-51DB-6E40-8DBA-24DC8641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65304"/>
            <a:ext cx="1708339" cy="56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86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686" y="0"/>
            <a:ext cx="8229600" cy="65403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2800" b="1" dirty="0">
                <a:latin typeface="Century Gothic" pitchFamily="34" charset="0"/>
              </a:rPr>
              <a:t>How much of this grid can you complete?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5641"/>
              </p:ext>
            </p:extLst>
          </p:nvPr>
        </p:nvGraphicFramePr>
        <p:xfrm>
          <a:off x="455066" y="688087"/>
          <a:ext cx="8241027" cy="63703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6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 err="1">
                          <a:latin typeface="Century Gothic" pitchFamily="34" charset="0"/>
                        </a:rPr>
                        <a:t>Jèrriais</a:t>
                      </a:r>
                      <a:endParaRPr lang="en-GB" sz="28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 err="1">
                          <a:latin typeface="Century Gothic" pitchFamily="34" charset="0"/>
                        </a:rPr>
                        <a:t>Angliais</a:t>
                      </a:r>
                      <a:endParaRPr lang="en-GB" sz="2800" b="1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ch’tait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itchFamily="34" charset="0"/>
                        </a:rPr>
                        <a:t>it was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latin typeface="Century Gothic" pitchFamily="34" charset="0"/>
                        </a:rPr>
                        <a:t>ch</a:t>
                      </a:r>
                      <a:r>
                        <a:rPr lang="en-GB" sz="2400" b="1" dirty="0">
                          <a:latin typeface="Century Gothic" pitchFamily="34" charset="0"/>
                        </a:rPr>
                        <a:t>’ </a:t>
                      </a:r>
                      <a:r>
                        <a:rPr lang="en-GB" sz="2400" b="1" dirty="0" err="1">
                          <a:latin typeface="Century Gothic" pitchFamily="34" charset="0"/>
                        </a:rPr>
                        <a:t>n’était</a:t>
                      </a:r>
                      <a:r>
                        <a:rPr lang="en-GB" sz="2400" b="1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dirty="0" err="1">
                          <a:latin typeface="Century Gothic" pitchFamily="34" charset="0"/>
                        </a:rPr>
                        <a:t>pon</a:t>
                      </a:r>
                      <a:endParaRPr lang="en-GB" sz="2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it</a:t>
                      </a:r>
                      <a:r>
                        <a:rPr lang="en-GB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wasn’t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Y’avait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itchFamily="34" charset="0"/>
                        </a:rPr>
                        <a:t>there was / 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itchFamily="34" charset="0"/>
                        </a:rPr>
                        <a:t>I’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n’y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’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avait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pon</a:t>
                      </a:r>
                      <a:endParaRPr lang="en-GB" sz="2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there</a:t>
                      </a:r>
                      <a:r>
                        <a:rPr lang="en-GB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wasn</a:t>
                      </a:r>
                      <a:r>
                        <a:rPr lang="mr-IN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’</a:t>
                      </a:r>
                      <a:r>
                        <a:rPr lang="en-GB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t /weren’t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baseline="0" dirty="0">
                          <a:latin typeface="Century Gothic" pitchFamily="34" charset="0"/>
                        </a:rPr>
                        <a:t>Les gens </a:t>
                      </a:r>
                      <a:r>
                        <a:rPr lang="en-GB" sz="2400" b="1" dirty="0" err="1">
                          <a:latin typeface="Century Gothic" pitchFamily="34" charset="0"/>
                        </a:rPr>
                        <a:t>soulaient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d’meuther</a:t>
                      </a:r>
                      <a:endParaRPr lang="en-GB" sz="2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people used to live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Auve ma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famil’ye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j’soulêmes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/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j’soulions</a:t>
                      </a:r>
                      <a:r>
                        <a:rPr lang="en-GB" sz="2400" b="1" baseline="0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d’meuther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itchFamily="34" charset="0"/>
                        </a:rPr>
                        <a:t>With my family, we used to live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J’aimais jouer auve m’s anmîns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I liked to play with my friends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err="1">
                          <a:latin typeface="Century Gothic" pitchFamily="34" charset="0"/>
                        </a:rPr>
                        <a:t>Tchiquefais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i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’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b’vait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du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thée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mais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pus </a:t>
                      </a:r>
                      <a:r>
                        <a:rPr lang="en-GB" sz="2400" b="1" baseline="0" dirty="0" err="1">
                          <a:latin typeface="Century Gothic" pitchFamily="34" charset="0"/>
                        </a:rPr>
                        <a:t>souvent</a:t>
                      </a:r>
                      <a:r>
                        <a:rPr lang="en-GB" sz="2400" b="1" baseline="0" dirty="0">
                          <a:latin typeface="Century Gothic" pitchFamily="34" charset="0"/>
                        </a:rPr>
                        <a:t> du café. </a:t>
                      </a:r>
                      <a:endParaRPr lang="en-GB" sz="2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Sometimes, he would drink tea but more often coffee.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15">
            <a:extLst>
              <a:ext uri="{FF2B5EF4-FFF2-40B4-BE49-F238E27FC236}">
                <a16:creationId xmlns:a16="http://schemas.microsoft.com/office/drawing/2014/main" id="{8971EC5C-8E60-DF42-BB22-636D6685F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381328"/>
            <a:ext cx="1152128" cy="38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50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(used to + verb)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dirty="0" err="1"/>
              <a:t>J’soul</a:t>
            </a:r>
            <a:r>
              <a:rPr lang="en-US" sz="3200" u="sng" dirty="0" err="1"/>
              <a:t>ais</a:t>
            </a:r>
            <a:endParaRPr lang="en-US" sz="3200" u="sng" dirty="0"/>
          </a:p>
          <a:p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soul</a:t>
            </a:r>
            <a:r>
              <a:rPr lang="en-US" sz="3200" u="sng" dirty="0" err="1"/>
              <a:t>ais</a:t>
            </a:r>
            <a:endParaRPr lang="en-US" sz="3200" u="sng" dirty="0"/>
          </a:p>
          <a:p>
            <a:r>
              <a:rPr lang="en-US" sz="3200" dirty="0"/>
              <a:t>I’ </a:t>
            </a:r>
            <a:r>
              <a:rPr lang="en-US" sz="3200" dirty="0" err="1"/>
              <a:t>soul</a:t>
            </a:r>
            <a:r>
              <a:rPr lang="en-US" sz="3200" u="sng" dirty="0" err="1"/>
              <a:t>ait</a:t>
            </a:r>
            <a:endParaRPr lang="en-US" sz="3200" u="sng" dirty="0"/>
          </a:p>
          <a:p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soul</a:t>
            </a:r>
            <a:r>
              <a:rPr lang="en-US" sz="3200" u="sng" dirty="0" err="1"/>
              <a:t>ait</a:t>
            </a:r>
            <a:endParaRPr lang="en-US" sz="3200" u="sng" dirty="0"/>
          </a:p>
          <a:p>
            <a:r>
              <a:rPr lang="en-US" sz="3200" dirty="0" err="1"/>
              <a:t>J’soul</a:t>
            </a:r>
            <a:r>
              <a:rPr lang="en-US" sz="3200" u="sng" dirty="0" err="1"/>
              <a:t>êmes</a:t>
            </a:r>
            <a:r>
              <a:rPr lang="en-US" sz="3200" dirty="0"/>
              <a:t>/</a:t>
            </a:r>
            <a:r>
              <a:rPr lang="en-US" sz="3200" dirty="0" err="1"/>
              <a:t>soul</a:t>
            </a:r>
            <a:r>
              <a:rPr lang="en-US" sz="3200" u="sng" dirty="0" err="1"/>
              <a:t>ions</a:t>
            </a:r>
            <a:endParaRPr lang="en-US" sz="3200" u="sng" dirty="0"/>
          </a:p>
          <a:p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soulêtes</a:t>
            </a:r>
            <a:r>
              <a:rPr lang="en-US" sz="3200" dirty="0"/>
              <a:t>/</a:t>
            </a:r>
            <a:r>
              <a:rPr lang="en-US" sz="3200" dirty="0" err="1"/>
              <a:t>soul</a:t>
            </a:r>
            <a:r>
              <a:rPr lang="en-US" sz="3200" u="sng" dirty="0" err="1"/>
              <a:t>iez</a:t>
            </a:r>
            <a:endParaRPr lang="en-US" sz="3200" u="sng" dirty="0"/>
          </a:p>
          <a:p>
            <a:r>
              <a:rPr lang="en-US" sz="3200" dirty="0"/>
              <a:t>I’ </a:t>
            </a:r>
            <a:r>
              <a:rPr lang="en-US" sz="3200" dirty="0" err="1"/>
              <a:t>soul</a:t>
            </a:r>
            <a:r>
              <a:rPr lang="en-US" sz="3200" u="sng" dirty="0" err="1"/>
              <a:t>aient</a:t>
            </a:r>
            <a:endParaRPr lang="en-US" sz="32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dirty="0"/>
              <a:t>+ </a:t>
            </a:r>
            <a:r>
              <a:rPr lang="en-US" sz="3200" u="sng" dirty="0"/>
              <a:t>infinitive</a:t>
            </a:r>
          </a:p>
          <a:p>
            <a:r>
              <a:rPr lang="en-US" sz="3200" dirty="0"/>
              <a:t>Ex:</a:t>
            </a:r>
          </a:p>
          <a:p>
            <a:r>
              <a:rPr lang="en-US" sz="3200" dirty="0" err="1"/>
              <a:t>J’soulais</a:t>
            </a:r>
            <a:r>
              <a:rPr lang="en-US" sz="3200" dirty="0"/>
              <a:t> </a:t>
            </a:r>
            <a:r>
              <a:rPr lang="en-US" sz="3200" u="sng" dirty="0" err="1"/>
              <a:t>d’meuther</a:t>
            </a:r>
            <a:endParaRPr lang="en-US" sz="3200" u="sng" dirty="0"/>
          </a:p>
          <a:p>
            <a:r>
              <a:rPr lang="en-US" sz="3200" dirty="0"/>
              <a:t>Tu </a:t>
            </a:r>
            <a:r>
              <a:rPr lang="en-US" sz="3200" dirty="0" err="1"/>
              <a:t>soulais</a:t>
            </a:r>
            <a:r>
              <a:rPr lang="en-US" sz="3200" dirty="0"/>
              <a:t> </a:t>
            </a:r>
            <a:r>
              <a:rPr lang="en-US" sz="3200" u="sng" dirty="0" err="1"/>
              <a:t>travailli</a:t>
            </a:r>
            <a:endParaRPr lang="en-US" sz="3200" u="sng" dirty="0"/>
          </a:p>
          <a:p>
            <a:r>
              <a:rPr lang="en-US" sz="3200" dirty="0"/>
              <a:t>I’ </a:t>
            </a:r>
            <a:r>
              <a:rPr lang="en-US" sz="3200" dirty="0" err="1"/>
              <a:t>soulait</a:t>
            </a:r>
            <a:r>
              <a:rPr lang="en-US" sz="3200" dirty="0"/>
              <a:t> </a:t>
            </a:r>
            <a:r>
              <a:rPr lang="en-US" sz="3200" u="sng" dirty="0" err="1"/>
              <a:t>êtudgi</a:t>
            </a:r>
            <a:endParaRPr lang="en-US" sz="3200" u="sng" dirty="0"/>
          </a:p>
          <a:p>
            <a:r>
              <a:rPr lang="en-US" sz="3200" dirty="0" err="1"/>
              <a:t>J’soulêmes</a:t>
            </a:r>
            <a:r>
              <a:rPr lang="en-US" sz="3200" dirty="0"/>
              <a:t> </a:t>
            </a:r>
            <a:r>
              <a:rPr lang="en-US" sz="3200" u="sng" dirty="0" err="1"/>
              <a:t>viagi</a:t>
            </a:r>
            <a:endParaRPr lang="en-US" sz="3200" u="sng" dirty="0"/>
          </a:p>
          <a:p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soulêtes</a:t>
            </a:r>
            <a:r>
              <a:rPr lang="en-US" sz="3200" dirty="0"/>
              <a:t> </a:t>
            </a:r>
            <a:r>
              <a:rPr lang="en-US" sz="3200" u="sng" dirty="0" err="1"/>
              <a:t>mangi</a:t>
            </a:r>
            <a:endParaRPr lang="en-US" sz="3200" u="sng" dirty="0"/>
          </a:p>
          <a:p>
            <a:r>
              <a:rPr lang="en-US" sz="3200" dirty="0"/>
              <a:t>I’ </a:t>
            </a:r>
            <a:r>
              <a:rPr lang="en-US" sz="3200" dirty="0" err="1"/>
              <a:t>soulaient</a:t>
            </a:r>
            <a:r>
              <a:rPr lang="en-US" sz="3200" dirty="0"/>
              <a:t> </a:t>
            </a:r>
            <a:r>
              <a:rPr lang="en-US" sz="3200" u="sng" dirty="0" err="1"/>
              <a:t>cachi</a:t>
            </a:r>
            <a:endParaRPr lang="en-US" sz="3200" u="sng" dirty="0"/>
          </a:p>
          <a:p>
            <a:endParaRPr lang="en-US" dirty="0"/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98BE609A-0684-6D43-86E6-A4FFCAD19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7312"/>
            <a:ext cx="1362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065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21A3CB6-3701-3944-BC07-1B9E8777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‘</a:t>
            </a:r>
            <a:r>
              <a:rPr lang="en-US" dirty="0" err="1"/>
              <a:t>tais</a:t>
            </a:r>
            <a:r>
              <a:rPr lang="en-US" dirty="0"/>
              <a:t> pus </a:t>
            </a:r>
            <a:r>
              <a:rPr lang="en-US" dirty="0" err="1"/>
              <a:t>janne</a:t>
            </a:r>
            <a:r>
              <a:rPr lang="en-US" dirty="0"/>
              <a:t>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C8B3B0-74EE-744A-B32E-0E8FDAD6A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d’meuther</a:t>
            </a:r>
            <a:r>
              <a:rPr lang="en-US" dirty="0"/>
              <a:t>?</a:t>
            </a:r>
          </a:p>
          <a:p>
            <a:r>
              <a:rPr lang="en-US" dirty="0"/>
              <a:t>2.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travailli</a:t>
            </a:r>
            <a:r>
              <a:rPr lang="en-US" dirty="0"/>
              <a:t>?</a:t>
            </a:r>
          </a:p>
          <a:p>
            <a:r>
              <a:rPr lang="en-US" dirty="0"/>
              <a:t>3.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êtudgi</a:t>
            </a:r>
            <a:r>
              <a:rPr lang="en-US" dirty="0"/>
              <a:t>?</a:t>
            </a:r>
          </a:p>
          <a:p>
            <a:r>
              <a:rPr lang="en-US" dirty="0"/>
              <a:t>4.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viagi</a:t>
            </a:r>
            <a:r>
              <a:rPr lang="en-US" dirty="0"/>
              <a:t>?</a:t>
            </a:r>
          </a:p>
          <a:p>
            <a:r>
              <a:rPr lang="en-US" dirty="0"/>
              <a:t>5.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faithe</a:t>
            </a:r>
            <a:r>
              <a:rPr lang="en-US" dirty="0"/>
              <a:t>?</a:t>
            </a:r>
          </a:p>
          <a:p>
            <a:r>
              <a:rPr lang="en-US" dirty="0"/>
              <a:t>6.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soulais</a:t>
            </a:r>
            <a:r>
              <a:rPr lang="en-US" dirty="0"/>
              <a:t> </a:t>
            </a:r>
            <a:r>
              <a:rPr lang="en-US" dirty="0" err="1"/>
              <a:t>cachi</a:t>
            </a:r>
            <a:r>
              <a:rPr lang="en-US" dirty="0"/>
              <a:t>?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D8939EF3-0381-CF4A-8FF0-0CF0B1E19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576" y="5877272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3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672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dirty="0" err="1"/>
              <a:t>L’imparfait</a:t>
            </a:r>
            <a:r>
              <a:rPr lang="en-US" sz="3600" b="1" dirty="0"/>
              <a:t> </a:t>
            </a:r>
            <a:r>
              <a:rPr lang="en-US" sz="3600" dirty="0"/>
              <a:t>(expresses continuity or repetition of actions in the past and for this reason it is used for descriptions of life in the past)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58326"/>
            <a:ext cx="4038600" cy="452596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u="sng" dirty="0"/>
              <a:t>To form the imperfect </a:t>
            </a:r>
            <a:r>
              <a:rPr lang="en-US" dirty="0"/>
              <a:t>:</a:t>
            </a:r>
          </a:p>
          <a:p>
            <a:r>
              <a:rPr lang="en-US" dirty="0"/>
              <a:t>1. take the first person plural of the present  </a:t>
            </a:r>
          </a:p>
          <a:p>
            <a:r>
              <a:rPr lang="en-US" dirty="0"/>
              <a:t>2. remove the final </a:t>
            </a:r>
            <a:r>
              <a:rPr lang="mr-IN" dirty="0"/>
              <a:t>–</a:t>
            </a:r>
            <a:r>
              <a:rPr lang="en-US" dirty="0" err="1"/>
              <a:t>ons</a:t>
            </a:r>
            <a:endParaRPr lang="en-US" dirty="0"/>
          </a:p>
          <a:p>
            <a:r>
              <a:rPr lang="en-US" dirty="0"/>
              <a:t>3. add regular endings: </a:t>
            </a:r>
          </a:p>
          <a:p>
            <a:r>
              <a:rPr lang="en-US" dirty="0"/>
              <a:t>-</a:t>
            </a:r>
            <a:r>
              <a:rPr lang="en-US" dirty="0" err="1"/>
              <a:t>ais</a:t>
            </a:r>
            <a:r>
              <a:rPr lang="en-US" dirty="0"/>
              <a:t> , -</a:t>
            </a:r>
            <a:r>
              <a:rPr lang="en-US" dirty="0" err="1"/>
              <a:t>ais</a:t>
            </a:r>
            <a:r>
              <a:rPr lang="en-US" dirty="0"/>
              <a:t>, -</a:t>
            </a:r>
            <a:r>
              <a:rPr lang="en-US" dirty="0" err="1"/>
              <a:t>ait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-ions or </a:t>
            </a:r>
            <a:r>
              <a:rPr lang="en-US" dirty="0" err="1"/>
              <a:t>êmes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-</a:t>
            </a:r>
            <a:r>
              <a:rPr lang="en-US" dirty="0" err="1"/>
              <a:t>iez</a:t>
            </a:r>
            <a:r>
              <a:rPr lang="en-US" dirty="0"/>
              <a:t> or </a:t>
            </a:r>
            <a:r>
              <a:rPr lang="en-US" dirty="0" err="1"/>
              <a:t>êtes</a:t>
            </a:r>
            <a:r>
              <a:rPr lang="en-US" dirty="0"/>
              <a:t>,     </a:t>
            </a:r>
          </a:p>
          <a:p>
            <a:pPr marL="0" indent="0">
              <a:buNone/>
            </a:pPr>
            <a:r>
              <a:rPr lang="en-US" dirty="0"/>
              <a:t>    -</a:t>
            </a:r>
            <a:r>
              <a:rPr lang="en-US" dirty="0" err="1"/>
              <a:t>aient</a:t>
            </a:r>
            <a:r>
              <a:rPr lang="en-US" dirty="0"/>
              <a:t> </a:t>
            </a:r>
          </a:p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258326"/>
            <a:ext cx="4042792" cy="436697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Ex: </a:t>
            </a:r>
            <a:r>
              <a:rPr lang="en-US" dirty="0" err="1"/>
              <a:t>pâler</a:t>
            </a:r>
            <a:r>
              <a:rPr lang="en-US" dirty="0"/>
              <a:t> &gt; </a:t>
            </a:r>
            <a:r>
              <a:rPr lang="en-US" dirty="0" err="1"/>
              <a:t>j’pâl</a:t>
            </a:r>
            <a:r>
              <a:rPr lang="en-US" strike="sngStrike" dirty="0" err="1"/>
              <a:t>ons</a:t>
            </a:r>
            <a:endParaRPr lang="en-US" strike="sngStrike" dirty="0"/>
          </a:p>
          <a:p>
            <a:r>
              <a:rPr lang="en-US" dirty="0" err="1"/>
              <a:t>J’pâl</a:t>
            </a:r>
            <a:r>
              <a:rPr lang="en-US" u="sng" dirty="0" err="1"/>
              <a:t>ais</a:t>
            </a:r>
            <a:endParaRPr lang="en-US" u="sng" dirty="0"/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pâl</a:t>
            </a:r>
            <a:r>
              <a:rPr lang="en-US" u="sng" dirty="0" err="1"/>
              <a:t>ais</a:t>
            </a:r>
            <a:endParaRPr lang="en-US" u="sng" dirty="0"/>
          </a:p>
          <a:p>
            <a:r>
              <a:rPr lang="en-US" dirty="0"/>
              <a:t>I’ /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pâl</a:t>
            </a:r>
            <a:r>
              <a:rPr lang="en-US" u="sng" dirty="0" err="1"/>
              <a:t>ait</a:t>
            </a:r>
            <a:endParaRPr lang="en-US" u="sng" dirty="0"/>
          </a:p>
          <a:p>
            <a:r>
              <a:rPr lang="en-US" dirty="0" err="1"/>
              <a:t>J’pâl</a:t>
            </a:r>
            <a:r>
              <a:rPr lang="en-US" u="sng" dirty="0" err="1"/>
              <a:t>ions</a:t>
            </a:r>
            <a:r>
              <a:rPr lang="en-US" dirty="0"/>
              <a:t> (or </a:t>
            </a:r>
            <a:r>
              <a:rPr lang="en-US" dirty="0" err="1"/>
              <a:t>j’pâl</a:t>
            </a:r>
            <a:r>
              <a:rPr lang="en-US" u="sng" dirty="0" err="1"/>
              <a:t>êmes</a:t>
            </a:r>
            <a:r>
              <a:rPr lang="en-US" dirty="0"/>
              <a:t>)</a:t>
            </a:r>
          </a:p>
          <a:p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pâl</a:t>
            </a:r>
            <a:r>
              <a:rPr lang="en-US" u="sng" dirty="0" err="1"/>
              <a:t>iez</a:t>
            </a:r>
            <a:r>
              <a:rPr lang="en-US" dirty="0"/>
              <a:t> (or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pâlêtes</a:t>
            </a:r>
            <a:r>
              <a:rPr lang="en-US" dirty="0"/>
              <a:t>)</a:t>
            </a:r>
          </a:p>
          <a:p>
            <a:r>
              <a:rPr lang="en-US" dirty="0"/>
              <a:t>I’ </a:t>
            </a:r>
            <a:r>
              <a:rPr lang="en-US" dirty="0" err="1"/>
              <a:t>pâl</a:t>
            </a:r>
            <a:r>
              <a:rPr lang="en-US" u="sng" dirty="0" err="1"/>
              <a:t>aient</a:t>
            </a:r>
            <a:endParaRPr lang="en-US" u="sng" dirty="0"/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4A5DA0FA-D892-A74D-B1CA-70F2C6A8B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26163"/>
            <a:ext cx="1565238" cy="52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8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err="1"/>
              <a:t>L’imparfait</a:t>
            </a:r>
            <a:r>
              <a:rPr lang="en-US" dirty="0"/>
              <a:t> with auxiliaries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u="sng" dirty="0" err="1"/>
              <a:t>Êt</a:t>
            </a:r>
            <a:r>
              <a:rPr lang="en-US" u="sng" dirty="0"/>
              <a:t>’ (to be)</a:t>
            </a:r>
          </a:p>
          <a:p>
            <a:r>
              <a:rPr lang="en-US" dirty="0" err="1"/>
              <a:t>J’tais</a:t>
            </a:r>
            <a:endParaRPr lang="en-US" dirty="0"/>
          </a:p>
          <a:p>
            <a:r>
              <a:rPr lang="en-US" dirty="0"/>
              <a:t>Tu ’</a:t>
            </a:r>
            <a:r>
              <a:rPr lang="en-US" dirty="0" err="1"/>
              <a:t>tais</a:t>
            </a:r>
            <a:endParaRPr lang="en-US" dirty="0"/>
          </a:p>
          <a:p>
            <a:r>
              <a:rPr lang="en-US" dirty="0"/>
              <a:t>I’ / </a:t>
            </a:r>
            <a:r>
              <a:rPr lang="en-US" dirty="0" err="1"/>
              <a:t>ou</a:t>
            </a:r>
            <a:r>
              <a:rPr lang="en-US" dirty="0"/>
              <a:t> ’</a:t>
            </a:r>
            <a:r>
              <a:rPr lang="en-US" dirty="0" err="1"/>
              <a:t>tait</a:t>
            </a:r>
            <a:endParaRPr lang="en-US" dirty="0"/>
          </a:p>
          <a:p>
            <a:r>
              <a:rPr lang="en-US" dirty="0" err="1"/>
              <a:t>J’étchions</a:t>
            </a:r>
            <a:r>
              <a:rPr lang="en-US" dirty="0"/>
              <a:t> (</a:t>
            </a:r>
            <a:r>
              <a:rPr lang="en-US" dirty="0" err="1"/>
              <a:t>j’étions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u="sng" dirty="0"/>
              <a:t>or</a:t>
            </a:r>
            <a:r>
              <a:rPr lang="en-US" dirty="0"/>
              <a:t> </a:t>
            </a:r>
            <a:r>
              <a:rPr lang="en-US" b="1" dirty="0" err="1"/>
              <a:t>j’têmes</a:t>
            </a:r>
            <a:endParaRPr lang="en-US" b="1" u="sng" dirty="0"/>
          </a:p>
          <a:p>
            <a:r>
              <a:rPr lang="en-US" dirty="0" err="1"/>
              <a:t>Ous</a:t>
            </a:r>
            <a:r>
              <a:rPr lang="en-US" dirty="0"/>
              <a:t> </a:t>
            </a:r>
            <a:r>
              <a:rPr lang="en-US" dirty="0" err="1"/>
              <a:t>étchiez</a:t>
            </a:r>
            <a:r>
              <a:rPr lang="en-US" dirty="0"/>
              <a:t> (</a:t>
            </a:r>
            <a:r>
              <a:rPr lang="en-US" dirty="0" err="1"/>
              <a:t>ous</a:t>
            </a:r>
            <a:r>
              <a:rPr lang="en-US" dirty="0"/>
              <a:t> </a:t>
            </a:r>
            <a:r>
              <a:rPr lang="en-US" dirty="0" err="1"/>
              <a:t>étiez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u="sng" dirty="0"/>
              <a:t>or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b="1" dirty="0"/>
              <a:t>'</a:t>
            </a:r>
            <a:r>
              <a:rPr lang="en-US" b="1" dirty="0" err="1"/>
              <a:t>têtes</a:t>
            </a:r>
            <a:endParaRPr lang="en-US" b="1" dirty="0"/>
          </a:p>
          <a:p>
            <a:r>
              <a:rPr lang="en-US" dirty="0"/>
              <a:t>I ’</a:t>
            </a:r>
            <a:r>
              <a:rPr lang="en-US" dirty="0" err="1"/>
              <a:t>taient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u="sng" dirty="0"/>
              <a:t>Aver (to have)</a:t>
            </a:r>
          </a:p>
          <a:p>
            <a:r>
              <a:rPr lang="en-US" dirty="0" err="1"/>
              <a:t>J’avais</a:t>
            </a:r>
            <a:endParaRPr lang="en-US" dirty="0"/>
          </a:p>
          <a:p>
            <a:r>
              <a:rPr lang="en-US" dirty="0" err="1"/>
              <a:t>Tu’avais</a:t>
            </a:r>
            <a:endParaRPr lang="en-US" dirty="0"/>
          </a:p>
          <a:p>
            <a:r>
              <a:rPr lang="en-US" dirty="0"/>
              <a:t>Il / </a:t>
            </a:r>
            <a:r>
              <a:rPr lang="en-US" dirty="0" err="1"/>
              <a:t>oulle</a:t>
            </a:r>
            <a:r>
              <a:rPr lang="en-US" dirty="0"/>
              <a:t> </a:t>
            </a:r>
            <a:r>
              <a:rPr lang="en-US" dirty="0" err="1"/>
              <a:t>avait</a:t>
            </a:r>
            <a:endParaRPr lang="en-US" dirty="0"/>
          </a:p>
          <a:p>
            <a:r>
              <a:rPr lang="en-US" dirty="0" err="1"/>
              <a:t>J’avions</a:t>
            </a:r>
            <a:r>
              <a:rPr lang="en-US" dirty="0"/>
              <a:t> / </a:t>
            </a:r>
            <a:r>
              <a:rPr lang="en-US" b="1" dirty="0" err="1"/>
              <a:t>j’avêmes</a:t>
            </a:r>
            <a:endParaRPr lang="en-US" b="1" dirty="0"/>
          </a:p>
          <a:p>
            <a:r>
              <a:rPr lang="en-US" dirty="0" err="1"/>
              <a:t>Ous</a:t>
            </a:r>
            <a:r>
              <a:rPr lang="en-US" dirty="0"/>
              <a:t> </a:t>
            </a:r>
            <a:r>
              <a:rPr lang="en-US" dirty="0" err="1"/>
              <a:t>aviez</a:t>
            </a:r>
            <a:r>
              <a:rPr lang="en-US" dirty="0"/>
              <a:t> / </a:t>
            </a:r>
            <a:r>
              <a:rPr lang="en-US" dirty="0" err="1"/>
              <a:t>ous</a:t>
            </a:r>
            <a:r>
              <a:rPr lang="en-US" dirty="0"/>
              <a:t> </a:t>
            </a:r>
            <a:r>
              <a:rPr lang="en-US" b="1" dirty="0" err="1"/>
              <a:t>aviêtes</a:t>
            </a:r>
            <a:endParaRPr lang="en-US" b="1" dirty="0"/>
          </a:p>
          <a:p>
            <a:r>
              <a:rPr lang="en-US" dirty="0"/>
              <a:t>Il’ </a:t>
            </a:r>
            <a:r>
              <a:rPr lang="en-US" dirty="0" err="1"/>
              <a:t>avaient</a:t>
            </a:r>
            <a:endParaRPr lang="en-US" dirty="0"/>
          </a:p>
          <a:p>
            <a:endParaRPr lang="en-US" u="sng" dirty="0"/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42441483-98D4-9245-A5CE-E75A8E73D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73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Imperfect of most frequent irregular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P. 116-117 in </a:t>
            </a:r>
            <a:r>
              <a:rPr lang="en-US" i="1" dirty="0">
                <a:solidFill>
                  <a:schemeClr val="bg1"/>
                </a:solidFill>
              </a:rPr>
              <a:t>Le </a:t>
            </a:r>
            <a:r>
              <a:rPr lang="en-US" i="1" dirty="0" err="1">
                <a:solidFill>
                  <a:schemeClr val="bg1"/>
                </a:solidFill>
              </a:rPr>
              <a:t>Jèrriais</a:t>
            </a:r>
            <a:r>
              <a:rPr lang="en-US" i="1" dirty="0">
                <a:solidFill>
                  <a:schemeClr val="bg1"/>
                </a:solidFill>
              </a:rPr>
              <a:t> pour </a:t>
            </a:r>
            <a:r>
              <a:rPr lang="en-US" i="1" dirty="0" err="1">
                <a:solidFill>
                  <a:schemeClr val="bg1"/>
                </a:solidFill>
              </a:rPr>
              <a:t>tous</a:t>
            </a:r>
            <a:endParaRPr lang="en-US" i="1" dirty="0">
              <a:solidFill>
                <a:schemeClr val="bg1"/>
              </a:solidFill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6C8076F8-2B35-1245-8D50-106FB3A3DCD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100100"/>
            <a:ext cx="20193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71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656</Words>
  <Application>Microsoft Macintosh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Office Theme</vt:lpstr>
      <vt:lpstr>Jèrri aniet et aut’fais (Jersey now and then)</vt:lpstr>
      <vt:lpstr>Pouor c’menchi… Tch’est qu’tu vai sus les portraits?</vt:lpstr>
      <vt:lpstr>How much of this grid can you complete?</vt:lpstr>
      <vt:lpstr>How much of this grid can you complete?</vt:lpstr>
      <vt:lpstr>(used to + verb)</vt:lpstr>
      <vt:lpstr>Quand tu ‘tais pus janne…</vt:lpstr>
      <vt:lpstr>L’imparfait (expresses continuity or repetition of actions in the past and for this reason it is used for descriptions of life in the past)</vt:lpstr>
      <vt:lpstr>L’imparfait with auxiliaries</vt:lpstr>
      <vt:lpstr>Imperfect of most frequent irregular verbs</vt:lpstr>
      <vt:lpstr>Comme tchi qu’Jèrri ‘tait dans l’temps pâssé?</vt:lpstr>
      <vt:lpstr>translate into Jèrriais</vt:lpstr>
      <vt:lpstr>translate into Jèrriais</vt:lpstr>
      <vt:lpstr>Plenary 1/à té – compathe aniet et aut’fais</vt:lpstr>
      <vt:lpstr>Plenary 2/ Compathe la Rue d’Driéthe aut’fais et aniet.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aujourd’hui et autrefois (now and then)</dc:title>
  <dc:creator> </dc:creator>
  <cp:lastModifiedBy>Aline Cattermole</cp:lastModifiedBy>
  <cp:revision>69</cp:revision>
  <cp:lastPrinted>2020-03-10T11:54:52Z</cp:lastPrinted>
  <dcterms:created xsi:type="dcterms:W3CDTF">2010-03-15T18:54:22Z</dcterms:created>
  <dcterms:modified xsi:type="dcterms:W3CDTF">2021-10-07T11:38:50Z</dcterms:modified>
</cp:coreProperties>
</file>