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75" r:id="rId4"/>
    <p:sldId id="300" r:id="rId5"/>
    <p:sldId id="304" r:id="rId6"/>
    <p:sldId id="305" r:id="rId7"/>
    <p:sldId id="306" r:id="rId8"/>
    <p:sldId id="308" r:id="rId9"/>
    <p:sldId id="309" r:id="rId10"/>
    <p:sldId id="318" r:id="rId11"/>
    <p:sldId id="307" r:id="rId12"/>
    <p:sldId id="310" r:id="rId13"/>
    <p:sldId id="311" r:id="rId14"/>
    <p:sldId id="302" r:id="rId15"/>
    <p:sldId id="303" r:id="rId16"/>
    <p:sldId id="319" r:id="rId17"/>
    <p:sldId id="334" r:id="rId18"/>
    <p:sldId id="314" r:id="rId19"/>
    <p:sldId id="329" r:id="rId20"/>
    <p:sldId id="321" r:id="rId21"/>
    <p:sldId id="328" r:id="rId22"/>
    <p:sldId id="323" r:id="rId23"/>
    <p:sldId id="330" r:id="rId24"/>
    <p:sldId id="32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CC00"/>
    <a:srgbClr val="FF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570"/>
    <p:restoredTop sz="89957" autoAdjust="0"/>
  </p:normalViewPr>
  <p:slideViewPr>
    <p:cSldViewPr snapToGrid="0" snapToObjects="1">
      <p:cViewPr varScale="1">
        <p:scale>
          <a:sx n="70" d="100"/>
          <a:sy n="70" d="100"/>
        </p:scale>
        <p:origin x="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FD06A-E7B1-5F47-AB42-EED21AC3AFEA}" type="datetimeFigureOut">
              <a:rPr lang="en-US" smtClean="0"/>
              <a:t>2/11/21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BCBC6-DED8-9C43-8A88-12E829D0C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5minutes to write the date</a:t>
            </a:r>
            <a:r>
              <a:rPr lang="en-GB" baseline="0" dirty="0"/>
              <a:t> title etc.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7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76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 minutes to do activity</a:t>
            </a:r>
          </a:p>
          <a:p>
            <a:r>
              <a:rPr lang="en-GB" dirty="0"/>
              <a:t>2 minutes to discuss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 </a:t>
            </a:r>
            <a:r>
              <a:rPr lang="en-GB" dirty="0" err="1"/>
              <a:t>mins</a:t>
            </a:r>
            <a:r>
              <a:rPr lang="en-GB" baseline="0" dirty="0"/>
              <a:t> in pairs. 3 </a:t>
            </a:r>
            <a:r>
              <a:rPr lang="en-GB" baseline="0" dirty="0" err="1"/>
              <a:t>mins</a:t>
            </a:r>
            <a:r>
              <a:rPr lang="en-GB" baseline="0" dirty="0"/>
              <a:t> for answers.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C8734-A7CE-4FCE-9CEB-5261299438C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3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665EC023-49CB-8449-99E5-D71DF81B6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2EBE6-8B31-0F49-BF2C-82B3F20FDE80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5ADF47A-3C97-1B44-9332-449D5AEF0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8F83A55-D7E5-C44D-B637-4BFEE594A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298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83558-21E5-0D40-97EA-619D309E0F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66E04989-2ECD-074B-99AB-E8DDDEB1A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D4B549-1BBA-EF4B-B643-1B6C20E4B90D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1142793-38CD-9D4B-91E4-87FBDA9E2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77951F3-7C87-894B-A8B9-19D8DC766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4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minutes to do it in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BC6-DED8-9C43-8A88-12E829D0C80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7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5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6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9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9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5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4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1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tx2">
                <a:lumMod val="50000"/>
                <a:lumOff val="50000"/>
              </a:schemeClr>
            </a:gs>
            <a:gs pos="87000">
              <a:schemeClr val="bg1"/>
            </a:gs>
          </a:gsLst>
          <a:lin ang="150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ED471-7393-134D-A3EE-6EC115B4B960}" type="datetimeFigureOut">
              <a:rPr lang="en-US" smtClean="0"/>
              <a:t>2/11/21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FF98-AF85-7F4A-9C14-27DB6F217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8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10.wmf"/><Relationship Id="rId10" Type="http://schemas.openxmlformats.org/officeDocument/2006/relationships/image" Target="../media/image3.png"/><Relationship Id="rId4" Type="http://schemas.openxmlformats.org/officeDocument/2006/relationships/image" Target="../media/image11.wmf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3" Type="http://schemas.openxmlformats.org/officeDocument/2006/relationships/image" Target="../media/image11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5.wmf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7.wmf"/><Relationship Id="rId1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.jpeg"/><Relationship Id="rId5" Type="http://schemas.openxmlformats.org/officeDocument/2006/relationships/image" Target="../media/image8.wmf"/><Relationship Id="rId4" Type="http://schemas.openxmlformats.org/officeDocument/2006/relationships/image" Target="../media/image20.png"/><Relationship Id="rId9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9765" y="-54440"/>
            <a:ext cx="8770471" cy="1601019"/>
          </a:xfrm>
          <a:prstGeom prst="round2DiagRect">
            <a:avLst/>
          </a:prstGeom>
          <a:ln>
            <a:solidFill>
              <a:srgbClr val="3F8D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u="sng" dirty="0" err="1"/>
              <a:t>Vendrédi</a:t>
            </a:r>
            <a:r>
              <a:rPr lang="en-GB" sz="2800" u="sng" dirty="0"/>
              <a:t> </a:t>
            </a:r>
            <a:r>
              <a:rPr lang="en-GB" sz="2800" u="sng" dirty="0" err="1"/>
              <a:t>lé</a:t>
            </a:r>
            <a:r>
              <a:rPr lang="en-GB" sz="2800" u="sng" dirty="0"/>
              <a:t> </a:t>
            </a:r>
            <a:r>
              <a:rPr lang="en-GB" sz="2800" u="sng" dirty="0" err="1"/>
              <a:t>douze</a:t>
            </a:r>
            <a:r>
              <a:rPr lang="en-GB" sz="2800" u="sng" dirty="0"/>
              <a:t> </a:t>
            </a:r>
            <a:r>
              <a:rPr lang="en-GB" sz="2800" u="sng" dirty="0" err="1"/>
              <a:t>dé</a:t>
            </a:r>
            <a:r>
              <a:rPr lang="en-GB" sz="2800" u="sng" dirty="0"/>
              <a:t> </a:t>
            </a:r>
            <a:r>
              <a:rPr lang="en-GB" sz="2800" u="sng" dirty="0" err="1"/>
              <a:t>Févri</a:t>
            </a:r>
            <a:endParaRPr lang="en-GB" sz="2800" u="sng" dirty="0"/>
          </a:p>
          <a:p>
            <a:pPr algn="ctr"/>
            <a:r>
              <a:rPr lang="en-GB" sz="2800" u="sng" dirty="0" err="1"/>
              <a:t>Tch’est</a:t>
            </a:r>
            <a:r>
              <a:rPr lang="en-GB" sz="2800" u="sng" dirty="0"/>
              <a:t> </a:t>
            </a:r>
            <a:r>
              <a:rPr lang="en-GB" sz="2800" u="sng" dirty="0" err="1"/>
              <a:t>qu’tu</a:t>
            </a:r>
            <a:r>
              <a:rPr lang="en-GB" sz="2800" u="sng" dirty="0"/>
              <a:t> </a:t>
            </a:r>
            <a:r>
              <a:rPr lang="en-GB" sz="2800" u="sng" dirty="0" err="1"/>
              <a:t>manges</a:t>
            </a:r>
            <a:r>
              <a:rPr lang="en-GB" sz="2800" u="sng" dirty="0"/>
              <a:t> et </a:t>
            </a:r>
            <a:r>
              <a:rPr lang="en-GB" sz="2800" u="sng" dirty="0" err="1"/>
              <a:t>tch’est</a:t>
            </a:r>
            <a:r>
              <a:rPr lang="en-GB" sz="2800" u="sng" dirty="0"/>
              <a:t> </a:t>
            </a:r>
            <a:r>
              <a:rPr lang="en-GB" sz="2800" u="sng" dirty="0" err="1"/>
              <a:t>qu’tu</a:t>
            </a:r>
            <a:r>
              <a:rPr lang="en-GB" sz="2800" u="sng" dirty="0"/>
              <a:t> bai </a:t>
            </a:r>
            <a:r>
              <a:rPr lang="en-GB" sz="2800" u="sng" dirty="0" err="1"/>
              <a:t>pouor</a:t>
            </a:r>
            <a:r>
              <a:rPr lang="en-GB" sz="2800" u="sng" dirty="0"/>
              <a:t> </a:t>
            </a:r>
            <a:r>
              <a:rPr lang="en-GB" sz="2800" u="sng" dirty="0" err="1"/>
              <a:t>lé</a:t>
            </a:r>
            <a:r>
              <a:rPr lang="en-GB" sz="2800" u="sng" dirty="0"/>
              <a:t> </a:t>
            </a:r>
            <a:r>
              <a:rPr lang="en-GB" sz="2800" u="sng" dirty="0" err="1"/>
              <a:t>dêjeuner</a:t>
            </a:r>
            <a:r>
              <a:rPr lang="en-GB" sz="2800" u="sng" dirty="0"/>
              <a:t>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335213" y="1483944"/>
            <a:ext cx="3808787" cy="3691054"/>
          </a:xfrm>
          <a:prstGeom prst="cloudCallout">
            <a:avLst>
              <a:gd name="adj1" fmla="val -58456"/>
              <a:gd name="adj2" fmla="val 723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 dirty="0"/>
              <a:t>Objective: </a:t>
            </a:r>
          </a:p>
          <a:p>
            <a:pPr algn="ctr"/>
            <a:r>
              <a:rPr lang="en-GB" sz="2400" dirty="0"/>
              <a:t>To say what I usually have for breakfast / to learn the partitive articles “du/</a:t>
            </a:r>
            <a:r>
              <a:rPr lang="en-GB" sz="2400" dirty="0" err="1"/>
              <a:t>dé</a:t>
            </a:r>
            <a:r>
              <a:rPr lang="en-GB" sz="2400" dirty="0"/>
              <a:t> la/des” (some, any)</a:t>
            </a:r>
            <a:endParaRPr lang="en-GB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35" y="1905001"/>
            <a:ext cx="2211294" cy="138205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Rectangular Callout 7"/>
          <p:cNvSpPr/>
          <p:nvPr/>
        </p:nvSpPr>
        <p:spPr>
          <a:xfrm>
            <a:off x="352175" y="4689742"/>
            <a:ext cx="2958353" cy="2017059"/>
          </a:xfrm>
          <a:prstGeom prst="wedgeRectCallout">
            <a:avLst>
              <a:gd name="adj1" fmla="val -9270"/>
              <a:gd name="adj2" fmla="val -1539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Tch’est</a:t>
            </a:r>
            <a:r>
              <a:rPr lang="en-US" sz="2400" dirty="0"/>
              <a:t> </a:t>
            </a:r>
            <a:r>
              <a:rPr lang="en-US" sz="2400" dirty="0" err="1"/>
              <a:t>qu’ch’est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Angliais</a:t>
            </a:r>
            <a:r>
              <a:rPr lang="en-US" sz="2400" dirty="0"/>
              <a:t>? </a:t>
            </a:r>
          </a:p>
          <a:p>
            <a:pPr algn="ctr"/>
            <a:r>
              <a:rPr lang="en-US" sz="2400" dirty="0"/>
              <a:t>-</a:t>
            </a:r>
            <a:r>
              <a:rPr lang="en-US" sz="2400" dirty="0" err="1"/>
              <a:t>Mangi</a:t>
            </a:r>
            <a:r>
              <a:rPr lang="en-US" sz="2400" dirty="0"/>
              <a:t>? –</a:t>
            </a:r>
            <a:r>
              <a:rPr lang="en-US" sz="2400" dirty="0" err="1"/>
              <a:t>Baithe</a:t>
            </a:r>
            <a:r>
              <a:rPr lang="en-US" sz="2400" dirty="0"/>
              <a:t>?</a:t>
            </a:r>
          </a:p>
        </p:txBody>
      </p:sp>
      <p:pic>
        <p:nvPicPr>
          <p:cNvPr id="1026" name="Picture 2" descr="http://gourmandisesansfrontieres.fr/wp-content/uploads/2012/11/petit-dejeuner-fran%C3%A7a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67" y="1986569"/>
            <a:ext cx="3185789" cy="24593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184685D1-2B03-974C-9277-365F0E62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46" y="5904088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DEEEA-9DB3-A147-A548-72AE93C264B5}"/>
              </a:ext>
            </a:extLst>
          </p:cNvPr>
          <p:cNvSpPr txBox="1"/>
          <p:nvPr/>
        </p:nvSpPr>
        <p:spPr>
          <a:xfrm>
            <a:off x="6345044" y="5506472"/>
            <a:ext cx="2485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Pon</a:t>
            </a:r>
            <a:r>
              <a:rPr lang="en-US" b="1" dirty="0"/>
              <a:t> </a:t>
            </a:r>
            <a:r>
              <a:rPr lang="en-US" b="1" dirty="0" err="1"/>
              <a:t>d’leçon</a:t>
            </a:r>
            <a:r>
              <a:rPr lang="en-US" b="1" dirty="0"/>
              <a:t> la </a:t>
            </a:r>
            <a:r>
              <a:rPr lang="en-US" b="1" dirty="0" err="1"/>
              <a:t>s’maine</a:t>
            </a:r>
            <a:r>
              <a:rPr lang="en-US" b="1" dirty="0"/>
              <a:t> </a:t>
            </a:r>
            <a:r>
              <a:rPr lang="en-US" b="1" dirty="0" err="1"/>
              <a:t>tchi</a:t>
            </a:r>
            <a:r>
              <a:rPr lang="en-US" b="1" dirty="0"/>
              <a:t> </a:t>
            </a:r>
            <a:r>
              <a:rPr lang="en-US" b="1" dirty="0" err="1"/>
              <a:t>veint</a:t>
            </a:r>
            <a:r>
              <a:rPr lang="en-US" b="1" dirty="0"/>
              <a:t> car </a:t>
            </a:r>
            <a:r>
              <a:rPr lang="en-US" b="1" dirty="0" err="1"/>
              <a:t>ch’est</a:t>
            </a:r>
            <a:r>
              <a:rPr lang="en-US" b="1" dirty="0"/>
              <a:t> </a:t>
            </a:r>
            <a:r>
              <a:rPr lang="en-US" b="1" dirty="0" err="1"/>
              <a:t>mié-tèrme</a:t>
            </a:r>
            <a:r>
              <a:rPr lang="en-US" b="1" dirty="0"/>
              <a:t>!!! (no lesson next week)</a:t>
            </a:r>
          </a:p>
        </p:txBody>
      </p:sp>
    </p:spTree>
    <p:extLst>
      <p:ext uri="{BB962C8B-B14F-4D97-AF65-F5344CB8AC3E}">
        <p14:creationId xmlns:p14="http://schemas.microsoft.com/office/powerpoint/2010/main" val="8127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9"/>
    </mc:Choice>
    <mc:Fallback xmlns="">
      <p:transition spd="slow" advTm="131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MCj023762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59" y="4052682"/>
            <a:ext cx="1914525" cy="10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MCj030004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98" y="1479550"/>
            <a:ext cx="2135649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MCj04417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7" y="5300663"/>
            <a:ext cx="14430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MCj0356929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1628774"/>
            <a:ext cx="2118872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j021579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83" y="1628774"/>
            <a:ext cx="1546190" cy="22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MCBD08049_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97301"/>
            <a:ext cx="2463332" cy="22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C13A4C5-E131-A048-AAAA-8CBB3821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10" y="5890659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B3338680-3A55-5148-B66E-8BAD4B7F5CD0}"/>
              </a:ext>
            </a:extLst>
          </p:cNvPr>
          <p:cNvSpPr/>
          <p:nvPr/>
        </p:nvSpPr>
        <p:spPr>
          <a:xfrm>
            <a:off x="205386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2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4"/>
    </mc:Choice>
    <mc:Fallback xmlns="">
      <p:transition spd="slow" advTm="8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388273" y="5203825"/>
            <a:ext cx="4464050" cy="91440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>
                <a:solidFill>
                  <a:srgbClr val="009900"/>
                </a:solidFill>
                <a:latin typeface="Comic Sans MS" charset="0"/>
              </a:rPr>
              <a:t>les</a:t>
            </a:r>
            <a:r>
              <a:rPr lang="en-GB" sz="5400" dirty="0">
                <a:solidFill>
                  <a:srgbClr val="FF0066"/>
                </a:solidFill>
                <a:latin typeface="Comic Sans MS" charset="0"/>
              </a:rPr>
              <a:t> </a:t>
            </a:r>
            <a:r>
              <a:rPr lang="en-GB" sz="5400" dirty="0">
                <a:latin typeface="Comic Sans MS" charset="0"/>
              </a:rPr>
              <a:t>c</a:t>
            </a:r>
            <a:r>
              <a:rPr lang="en-US" sz="5400" dirty="0" err="1">
                <a:latin typeface="Comic Sans MS" charset="0"/>
              </a:rPr>
              <a:t>éréales</a:t>
            </a:r>
            <a:endParaRPr lang="en-US" sz="5400" dirty="0">
              <a:latin typeface="Comic Sans MS" charset="0"/>
            </a:endParaRPr>
          </a:p>
        </p:txBody>
      </p:sp>
      <p:pic>
        <p:nvPicPr>
          <p:cNvPr id="14" name="Picture 6" descr="MCj023368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11" y="1387475"/>
            <a:ext cx="381635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42E6E46-47FE-A844-80BB-26466CC4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23" y="5970995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0B32854A-8A4C-3F4F-A8F7-92ED30B89AE8}"/>
              </a:ext>
            </a:extLst>
          </p:cNvPr>
          <p:cNvSpPr/>
          <p:nvPr/>
        </p:nvSpPr>
        <p:spPr>
          <a:xfrm>
            <a:off x="205386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8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9"/>
    </mc:Choice>
    <mc:Fallback xmlns="">
      <p:transition spd="slow" advTm="5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photo_2226721_milk_car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01788"/>
            <a:ext cx="3321050" cy="33210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62325" y="5300663"/>
            <a:ext cx="2232025" cy="914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 err="1">
                <a:solidFill>
                  <a:srgbClr val="0066FF"/>
                </a:solidFill>
                <a:latin typeface="Comic Sans MS" charset="0"/>
              </a:rPr>
              <a:t>lé</a:t>
            </a:r>
            <a:r>
              <a:rPr lang="en-GB" sz="5400" dirty="0">
                <a:solidFill>
                  <a:srgbClr val="FF0066"/>
                </a:solidFill>
                <a:latin typeface="Comic Sans MS" charset="0"/>
              </a:rPr>
              <a:t> </a:t>
            </a:r>
            <a:r>
              <a:rPr lang="en-GB" sz="5400" dirty="0" err="1">
                <a:latin typeface="Comic Sans MS" charset="0"/>
              </a:rPr>
              <a:t>lait</a:t>
            </a:r>
            <a:endParaRPr lang="en-US" sz="5400" dirty="0">
              <a:latin typeface="Comic Sans MS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042892F-2DA2-5F4D-B3E3-6C2383C1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96" y="6004449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3F397FBC-8187-EF47-8D34-CB18CE58496D}"/>
              </a:ext>
            </a:extLst>
          </p:cNvPr>
          <p:cNvSpPr/>
          <p:nvPr/>
        </p:nvSpPr>
        <p:spPr>
          <a:xfrm>
            <a:off x="205386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6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0"/>
    </mc:Choice>
    <mc:Fallback xmlns="">
      <p:transition spd="slow" advTm="5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CFD00926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88" y="1557338"/>
            <a:ext cx="3525837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009775" y="5195888"/>
            <a:ext cx="4464050" cy="914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 err="1">
                <a:solidFill>
                  <a:srgbClr val="0066FF"/>
                </a:solidFill>
                <a:latin typeface="Comic Sans MS" charset="0"/>
              </a:rPr>
              <a:t>lé</a:t>
            </a:r>
            <a:r>
              <a:rPr lang="en-GB" sz="5400" dirty="0">
                <a:solidFill>
                  <a:srgbClr val="FF0066"/>
                </a:solidFill>
                <a:latin typeface="Comic Sans MS" charset="0"/>
              </a:rPr>
              <a:t> </a:t>
            </a:r>
            <a:r>
              <a:rPr lang="en-GB" sz="5400" dirty="0">
                <a:latin typeface="Comic Sans MS" charset="0"/>
              </a:rPr>
              <a:t>croissant</a:t>
            </a:r>
            <a:endParaRPr lang="en-US" sz="5400" dirty="0">
              <a:latin typeface="Comic Sans MS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4A536AF-78B1-DA45-81B5-5EF782EC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04" y="5892937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0CD83A77-8B35-AF48-AD86-7BC1A1D0A092}"/>
              </a:ext>
            </a:extLst>
          </p:cNvPr>
          <p:cNvSpPr/>
          <p:nvPr/>
        </p:nvSpPr>
        <p:spPr>
          <a:xfrm>
            <a:off x="205386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04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9"/>
    </mc:Choice>
    <mc:Fallback xmlns="">
      <p:transition spd="slow" advTm="5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Cj041191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39" y="1639888"/>
            <a:ext cx="3802062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62250" y="5276851"/>
            <a:ext cx="2605809" cy="914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 err="1">
                <a:solidFill>
                  <a:srgbClr val="0066FF"/>
                </a:solidFill>
                <a:latin typeface="Comic Sans MS" charset="0"/>
              </a:rPr>
              <a:t>lé</a:t>
            </a:r>
            <a:r>
              <a:rPr lang="en-GB" sz="5400" dirty="0">
                <a:solidFill>
                  <a:srgbClr val="FF0066"/>
                </a:solidFill>
                <a:latin typeface="Comic Sans MS" charset="0"/>
              </a:rPr>
              <a:t> </a:t>
            </a:r>
            <a:r>
              <a:rPr lang="en-GB" sz="5400" dirty="0" err="1">
                <a:latin typeface="Comic Sans MS" charset="0"/>
              </a:rPr>
              <a:t>caf</a:t>
            </a:r>
            <a:r>
              <a:rPr lang="en-US" sz="5400" dirty="0">
                <a:latin typeface="Comic Sans MS" charset="0"/>
              </a:rPr>
              <a:t>é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9C689E2-C89B-A642-8411-A6938AA1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46" y="5926391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556820E2-65BD-FC48-ACC9-D189AB2345C6}"/>
              </a:ext>
            </a:extLst>
          </p:cNvPr>
          <p:cNvSpPr/>
          <p:nvPr/>
        </p:nvSpPr>
        <p:spPr>
          <a:xfrm>
            <a:off x="205386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4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8"/>
    </mc:Choice>
    <mc:Fallback xmlns="">
      <p:transition spd="slow" advTm="5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Cj026425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758950"/>
            <a:ext cx="4392613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81275" y="5205413"/>
            <a:ext cx="3190875" cy="914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 err="1">
                <a:solidFill>
                  <a:srgbClr val="0066FF"/>
                </a:solidFill>
                <a:latin typeface="Comic Sans MS" charset="0"/>
              </a:rPr>
              <a:t>lé</a:t>
            </a:r>
            <a:r>
              <a:rPr lang="en-GB" sz="5400" dirty="0">
                <a:solidFill>
                  <a:srgbClr val="FF0066"/>
                </a:solidFill>
                <a:latin typeface="Comic Sans MS" charset="0"/>
              </a:rPr>
              <a:t> </a:t>
            </a:r>
            <a:r>
              <a:rPr lang="en-GB" sz="5400" dirty="0" err="1">
                <a:latin typeface="Comic Sans MS" charset="0"/>
              </a:rPr>
              <a:t>beurre</a:t>
            </a:r>
            <a:endParaRPr lang="en-US" sz="5400" dirty="0">
              <a:latin typeface="Comic Sans MS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4A38DBA4-EBEB-2E48-87A5-8BA77C72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94" y="5937542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74CB8790-DF2A-FB46-8C03-DAF449765967}"/>
              </a:ext>
            </a:extLst>
          </p:cNvPr>
          <p:cNvSpPr/>
          <p:nvPr/>
        </p:nvSpPr>
        <p:spPr>
          <a:xfrm>
            <a:off x="205386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5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6"/>
    </mc:Choice>
    <mc:Fallback xmlns="">
      <p:transition spd="slow" advTm="5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52576" y="5068164"/>
            <a:ext cx="5867400" cy="92333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 err="1">
                <a:solidFill>
                  <a:srgbClr val="0066FF"/>
                </a:solidFill>
                <a:latin typeface="Comic Sans MS" charset="0"/>
              </a:rPr>
              <a:t>lé</a:t>
            </a:r>
            <a:r>
              <a:rPr lang="en-GB" sz="5400" dirty="0">
                <a:solidFill>
                  <a:srgbClr val="FF0066"/>
                </a:solidFill>
                <a:latin typeface="Comic Sans MS" charset="0"/>
              </a:rPr>
              <a:t> </a:t>
            </a:r>
            <a:r>
              <a:rPr lang="en-GB" sz="5400" dirty="0" err="1">
                <a:latin typeface="Comic Sans MS" charset="0"/>
              </a:rPr>
              <a:t>caud</a:t>
            </a:r>
            <a:r>
              <a:rPr lang="en-GB" sz="5400" dirty="0">
                <a:latin typeface="Comic Sans MS" charset="0"/>
              </a:rPr>
              <a:t> </a:t>
            </a:r>
            <a:r>
              <a:rPr lang="en-GB" sz="5400" dirty="0" err="1">
                <a:latin typeface="Comic Sans MS" charset="0"/>
              </a:rPr>
              <a:t>chocolat</a:t>
            </a:r>
            <a:endParaRPr lang="en-US" sz="5400" dirty="0">
              <a:latin typeface="Comic Sans MS" charset="0"/>
            </a:endParaRPr>
          </a:p>
        </p:txBody>
      </p:sp>
      <p:pic>
        <p:nvPicPr>
          <p:cNvPr id="12" name="Picture 5" descr="MCj023229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57" y="1452563"/>
            <a:ext cx="35274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9F36363-FDEA-AC41-ADCD-97B36FC3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53" y="5991494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33D40008-5E2C-6140-B7D8-B817D9201B39}"/>
              </a:ext>
            </a:extLst>
          </p:cNvPr>
          <p:cNvSpPr/>
          <p:nvPr/>
        </p:nvSpPr>
        <p:spPr>
          <a:xfrm>
            <a:off x="216537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0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9"/>
    </mc:Choice>
    <mc:Fallback xmlns="">
      <p:transition spd="slow" advTm="5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68072" y="4878593"/>
            <a:ext cx="5867400" cy="92333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 err="1">
                <a:solidFill>
                  <a:srgbClr val="7030A0"/>
                </a:solidFill>
                <a:latin typeface="Comic Sans MS" charset="0"/>
              </a:rPr>
              <a:t>l’</a:t>
            </a:r>
            <a:r>
              <a:rPr lang="en-GB" sz="5400" dirty="0" err="1">
                <a:solidFill>
                  <a:schemeClr val="tx1"/>
                </a:solidFill>
                <a:latin typeface="Comic Sans MS" charset="0"/>
              </a:rPr>
              <a:t>ieau</a:t>
            </a:r>
            <a:endParaRPr lang="en-US" sz="5400" dirty="0">
              <a:solidFill>
                <a:schemeClr val="tx1"/>
              </a:solidFill>
              <a:latin typeface="Comic Sans MS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9F36363-FDEA-AC41-ADCD-97B36FC3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53" y="5991494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33D40008-5E2C-6140-B7D8-B817D9201B39}"/>
              </a:ext>
            </a:extLst>
          </p:cNvPr>
          <p:cNvSpPr/>
          <p:nvPr/>
        </p:nvSpPr>
        <p:spPr>
          <a:xfrm>
            <a:off x="216537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3A98B-AD8D-5D44-BD5D-972738DAB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614" y="1638077"/>
            <a:ext cx="285750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9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3"/>
    </mc:Choice>
    <mc:Fallback xmlns="">
      <p:transition spd="slow" advTm="5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94235" y="149413"/>
            <a:ext cx="8770471" cy="1105648"/>
          </a:xfrm>
          <a:prstGeom prst="round2DiagRect">
            <a:avLst/>
          </a:prstGeom>
          <a:ln>
            <a:solidFill>
              <a:srgbClr val="3F8D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4400" u="sng" dirty="0" err="1"/>
              <a:t>Tch’est</a:t>
            </a:r>
            <a:r>
              <a:rPr lang="fr-FR" sz="4400" u="sng" dirty="0"/>
              <a:t> qu’</a:t>
            </a:r>
            <a:r>
              <a:rPr lang="fr-FR" sz="4400" u="sng" dirty="0" err="1"/>
              <a:t>ch’est</a:t>
            </a:r>
            <a:r>
              <a:rPr lang="fr-FR" sz="4400" u="sng" dirty="0"/>
              <a:t>?</a:t>
            </a:r>
          </a:p>
        </p:txBody>
      </p:sp>
      <p:pic>
        <p:nvPicPr>
          <p:cNvPr id="17" name="Picture 8" descr="MCj023762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87" y="5844471"/>
            <a:ext cx="1486037" cy="7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MCj030004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87" y="1479549"/>
            <a:ext cx="1657671" cy="13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MCj0441777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1" y="3198471"/>
            <a:ext cx="1391392" cy="13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MCj0356929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3" y="1479548"/>
            <a:ext cx="1644649" cy="1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j02157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82" y="1628773"/>
            <a:ext cx="1200138" cy="17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MCBD08049_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69" y="4879331"/>
            <a:ext cx="1912016" cy="17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MCj0232297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90" y="3822170"/>
            <a:ext cx="1795286" cy="17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MCj0264252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20" y="1479549"/>
            <a:ext cx="1748318" cy="122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MCj0411912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41" y="3087577"/>
            <a:ext cx="1762463" cy="160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MCFD00926_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51" y="3760506"/>
            <a:ext cx="1132125" cy="11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stockphoto_2226721_milk_cart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34" y="5121285"/>
            <a:ext cx="1131928" cy="11319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MCj02336810000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25" y="3124563"/>
            <a:ext cx="1530151" cy="139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7B98E69C-1102-0A44-AC56-A35B566D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98" y="6171820"/>
            <a:ext cx="1745902" cy="5819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63DCF5-614E-0C40-B7B7-5B7A48E889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2020" y="4916665"/>
            <a:ext cx="966455" cy="9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8"/>
    </mc:Choice>
    <mc:Fallback xmlns="">
      <p:transition spd="slow" advTm="475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83664" y="996371"/>
            <a:ext cx="1799336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Pain</a:t>
            </a:r>
          </a:p>
          <a:p>
            <a:r>
              <a:rPr lang="fr-FR" sz="2800" dirty="0">
                <a:solidFill>
                  <a:srgbClr val="0000FF"/>
                </a:solidFill>
              </a:rPr>
              <a:t>Lé</a:t>
            </a:r>
            <a:r>
              <a:rPr lang="fr-FR" sz="2800" dirty="0"/>
              <a:t> pain</a:t>
            </a:r>
          </a:p>
          <a:p>
            <a:r>
              <a:rPr lang="fr-FR" sz="2800" dirty="0">
                <a:solidFill>
                  <a:srgbClr val="0000FF"/>
                </a:solidFill>
              </a:rPr>
              <a:t>Du</a:t>
            </a:r>
            <a:r>
              <a:rPr lang="fr-FR" sz="2800" dirty="0"/>
              <a:t> pain</a:t>
            </a:r>
          </a:p>
          <a:p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6427215" y="623421"/>
            <a:ext cx="1535685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Frits</a:t>
            </a:r>
          </a:p>
          <a:p>
            <a:r>
              <a:rPr lang="fr-FR" sz="2800" dirty="0">
                <a:solidFill>
                  <a:srgbClr val="00B050"/>
                </a:solidFill>
              </a:rPr>
              <a:t>Les </a:t>
            </a:r>
            <a:r>
              <a:rPr lang="fr-FR" sz="2800" dirty="0"/>
              <a:t>frits</a:t>
            </a:r>
          </a:p>
          <a:p>
            <a:r>
              <a:rPr lang="fr-FR" sz="2800" dirty="0">
                <a:solidFill>
                  <a:srgbClr val="00B050"/>
                </a:solidFill>
              </a:rPr>
              <a:t>Des</a:t>
            </a:r>
            <a:r>
              <a:rPr lang="fr-FR" sz="2800" dirty="0"/>
              <a:t> frits</a:t>
            </a:r>
          </a:p>
          <a:p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2082752" y="2644969"/>
            <a:ext cx="1358392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Lait</a:t>
            </a:r>
          </a:p>
          <a:p>
            <a:r>
              <a:rPr lang="fr-FR" sz="2800" dirty="0">
                <a:solidFill>
                  <a:srgbClr val="0000FF"/>
                </a:solidFill>
              </a:rPr>
              <a:t>Lé</a:t>
            </a:r>
            <a:r>
              <a:rPr lang="fr-FR" sz="2800" dirty="0"/>
              <a:t> lait</a:t>
            </a:r>
          </a:p>
          <a:p>
            <a:r>
              <a:rPr lang="fr-FR" sz="2800" dirty="0">
                <a:solidFill>
                  <a:srgbClr val="0000FF"/>
                </a:solidFill>
              </a:rPr>
              <a:t>Du</a:t>
            </a:r>
            <a:r>
              <a:rPr lang="fr-FR" sz="2800" dirty="0"/>
              <a:t> lait</a:t>
            </a:r>
          </a:p>
          <a:p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6180153" y="2511104"/>
            <a:ext cx="2455847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err="1"/>
              <a:t>G’lée</a:t>
            </a:r>
            <a:endParaRPr lang="fr-FR" sz="2800" dirty="0"/>
          </a:p>
          <a:p>
            <a:r>
              <a:rPr lang="fr-FR" sz="2800" dirty="0">
                <a:solidFill>
                  <a:srgbClr val="FF0000"/>
                </a:solidFill>
              </a:rPr>
              <a:t>La</a:t>
            </a:r>
            <a:r>
              <a:rPr lang="fr-FR" sz="2800" dirty="0"/>
              <a:t> </a:t>
            </a:r>
            <a:r>
              <a:rPr lang="fr-FR" sz="2800" dirty="0" err="1"/>
              <a:t>g’lée</a:t>
            </a:r>
            <a:endParaRPr lang="fr-FR" sz="2800" dirty="0"/>
          </a:p>
          <a:p>
            <a:r>
              <a:rPr lang="fr-FR" sz="2800" dirty="0">
                <a:solidFill>
                  <a:srgbClr val="FF0000"/>
                </a:solidFill>
              </a:rPr>
              <a:t>Dé la </a:t>
            </a:r>
            <a:r>
              <a:rPr lang="fr-FR" sz="2800" dirty="0" err="1">
                <a:solidFill>
                  <a:schemeClr val="tx1"/>
                </a:solidFill>
              </a:rPr>
              <a:t>g’lée</a:t>
            </a:r>
            <a:endParaRPr lang="fr-FR" sz="28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2263875" y="4751245"/>
            <a:ext cx="2090847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Céréales </a:t>
            </a:r>
          </a:p>
          <a:p>
            <a:r>
              <a:rPr lang="fr-FR" sz="2800" dirty="0">
                <a:solidFill>
                  <a:srgbClr val="008000"/>
                </a:solidFill>
              </a:rPr>
              <a:t>Les</a:t>
            </a:r>
            <a:r>
              <a:rPr lang="fr-FR" sz="2800" dirty="0"/>
              <a:t> céréales</a:t>
            </a:r>
          </a:p>
          <a:p>
            <a:r>
              <a:rPr lang="fr-FR" sz="2800" dirty="0">
                <a:solidFill>
                  <a:srgbClr val="008000"/>
                </a:solidFill>
              </a:rPr>
              <a:t>Des</a:t>
            </a:r>
            <a:r>
              <a:rPr lang="fr-FR" sz="2800" dirty="0"/>
              <a:t> céréales</a:t>
            </a:r>
          </a:p>
          <a:p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6246543" y="4338186"/>
            <a:ext cx="216085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err="1"/>
              <a:t>Ieau</a:t>
            </a:r>
            <a:endParaRPr lang="fr-FR" sz="2800" dirty="0"/>
          </a:p>
          <a:p>
            <a:r>
              <a:rPr lang="fr-FR" sz="2800" dirty="0">
                <a:solidFill>
                  <a:srgbClr val="7030A0"/>
                </a:solidFill>
              </a:rPr>
              <a:t>L’</a:t>
            </a:r>
            <a:r>
              <a:rPr lang="fr-FR" sz="2800" dirty="0" err="1">
                <a:solidFill>
                  <a:schemeClr val="tx1"/>
                </a:solidFill>
              </a:rPr>
              <a:t>ieau</a:t>
            </a:r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rgbClr val="7030A0"/>
                </a:solidFill>
              </a:rPr>
              <a:t>Dé l’</a:t>
            </a:r>
            <a:r>
              <a:rPr lang="fr-FR" sz="2800" dirty="0" err="1">
                <a:solidFill>
                  <a:schemeClr val="tx1"/>
                </a:solidFill>
              </a:rPr>
              <a:t>ieau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349" y="4813732"/>
            <a:ext cx="1617335" cy="1617335"/>
          </a:xfrm>
          <a:prstGeom prst="rect">
            <a:avLst/>
          </a:prstGeom>
          <a:ln>
            <a:solidFill>
              <a:srgbClr val="FFB400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0211" y="2450503"/>
            <a:ext cx="1355678" cy="1355678"/>
          </a:xfrm>
          <a:prstGeom prst="rect">
            <a:avLst/>
          </a:prstGeom>
          <a:ln>
            <a:solidFill>
              <a:srgbClr val="FFB400"/>
            </a:solidFill>
          </a:ln>
        </p:spPr>
      </p:pic>
      <p:pic>
        <p:nvPicPr>
          <p:cNvPr id="17" name="Picture 8" descr="MCBD08049_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22" y="313598"/>
            <a:ext cx="1747691" cy="15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stockphoto_2226721_milk_car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0" y="2533825"/>
            <a:ext cx="1477554" cy="1477554"/>
          </a:xfrm>
          <a:prstGeom prst="rect">
            <a:avLst/>
          </a:prstGeom>
          <a:noFill/>
          <a:ln>
            <a:solidFill>
              <a:srgbClr val="FFB4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9" descr="MCj0441777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9" y="562820"/>
            <a:ext cx="1554275" cy="15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87DA7-DC2C-484B-BE84-E28E1158FDCC}"/>
              </a:ext>
            </a:extLst>
          </p:cNvPr>
          <p:cNvSpPr txBox="1"/>
          <p:nvPr/>
        </p:nvSpPr>
        <p:spPr>
          <a:xfrm>
            <a:off x="610791" y="121398"/>
            <a:ext cx="294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say “some”?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E9ED053C-EFB9-9443-8F19-FE3D5758B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92" y="5888270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7B77E9-E15A-A24C-9C30-D84B48653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9782" y="4338186"/>
            <a:ext cx="1301293" cy="1384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7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6"/>
    </mc:Choice>
    <mc:Fallback xmlns="">
      <p:transition spd="slow" advTm="46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6" name="Group 128">
            <a:extLst>
              <a:ext uri="{FF2B5EF4-FFF2-40B4-BE49-F238E27FC236}">
                <a16:creationId xmlns:a16="http://schemas.microsoft.com/office/drawing/2014/main" id="{A2E5A6D3-102E-CD49-B648-7368CA594367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770063"/>
          <a:ext cx="8232775" cy="3854451"/>
        </p:xfrm>
        <a:graphic>
          <a:graphicData uri="http://schemas.openxmlformats.org/drawingml/2006/table">
            <a:tbl>
              <a:tblPr/>
              <a:tblGrid>
                <a:gridCol w="167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6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</a:rPr>
                        <a:t>J’</a:t>
                      </a:r>
                    </a:p>
                  </a:txBody>
                  <a:tcPr marT="45724" marB="4572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</a:rPr>
                        <a:t>J’</a:t>
                      </a: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</a:rPr>
                        <a:t>tu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goni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</a:rPr>
                        <a:t>ou</a:t>
                      </a:r>
                      <a:endParaRPr kumimoji="0" lang="en-GB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goni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  <a:cs typeface="Arial" panose="020B0604020202020204" pitchFamily="34" charset="0"/>
                        </a:rPr>
                        <a:t>I’ / ou</a:t>
                      </a:r>
                    </a:p>
                  </a:txBody>
                  <a:tcPr marT="45724" marB="4572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</a:rPr>
                        <a:t>I’</a:t>
                      </a: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91" name="WordArt 127">
            <a:extLst>
              <a:ext uri="{FF2B5EF4-FFF2-40B4-BE49-F238E27FC236}">
                <a16:creationId xmlns:a16="http://schemas.microsoft.com/office/drawing/2014/main" id="{2992CDDA-ACC6-DB45-BFEE-DB63FCEE2C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"/>
            <a:ext cx="708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97" name="Text Box 129">
            <a:extLst>
              <a:ext uri="{FF2B5EF4-FFF2-40B4-BE49-F238E27FC236}">
                <a16:creationId xmlns:a16="http://schemas.microsoft.com/office/drawing/2014/main" id="{2E619606-1E60-AA46-AD36-E5F49373C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2060575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latin typeface="AntigoniBd"/>
              </a:rPr>
              <a:t>mang</a:t>
            </a:r>
            <a:r>
              <a:rPr lang="en-GB" altLang="en-US" sz="3600" b="1">
                <a:solidFill>
                  <a:srgbClr val="FF0000"/>
                </a:solidFill>
                <a:latin typeface="AntigoniBd"/>
              </a:rPr>
              <a:t>e</a:t>
            </a:r>
          </a:p>
        </p:txBody>
      </p:sp>
      <p:sp>
        <p:nvSpPr>
          <p:cNvPr id="7298" name="Text Box 130">
            <a:extLst>
              <a:ext uri="{FF2B5EF4-FFF2-40B4-BE49-F238E27FC236}">
                <a16:creationId xmlns:a16="http://schemas.microsoft.com/office/drawing/2014/main" id="{228ABFC1-58C1-C143-9E52-A27AC399C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3435350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 dirty="0" err="1">
                <a:solidFill>
                  <a:schemeClr val="bg1"/>
                </a:solidFill>
                <a:latin typeface="AntigoniBd"/>
              </a:rPr>
              <a:t>mang</a:t>
            </a:r>
            <a:r>
              <a:rPr lang="en-GB" altLang="en-US" sz="3600" b="1" dirty="0" err="1">
                <a:solidFill>
                  <a:srgbClr val="FF0000"/>
                </a:solidFill>
                <a:latin typeface="AntigoniBd"/>
              </a:rPr>
              <a:t>es</a:t>
            </a:r>
            <a:endParaRPr lang="en-GB" altLang="en-US" sz="3600" b="1" dirty="0">
              <a:solidFill>
                <a:srgbClr val="FF0000"/>
              </a:solidFill>
              <a:latin typeface="AntigoniBd"/>
            </a:endParaRPr>
          </a:p>
        </p:txBody>
      </p:sp>
      <p:sp>
        <p:nvSpPr>
          <p:cNvPr id="7299" name="Text Box 131">
            <a:extLst>
              <a:ext uri="{FF2B5EF4-FFF2-40B4-BE49-F238E27FC236}">
                <a16:creationId xmlns:a16="http://schemas.microsoft.com/office/drawing/2014/main" id="{6C53FF97-B8B1-F340-96BE-35BCDADDE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732338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latin typeface="AntigoniBd"/>
              </a:rPr>
              <a:t>mang</a:t>
            </a:r>
            <a:r>
              <a:rPr lang="en-GB" altLang="en-US" sz="3600" b="1">
                <a:solidFill>
                  <a:srgbClr val="FF0000"/>
                </a:solidFill>
                <a:latin typeface="AntigoniBd"/>
              </a:rPr>
              <a:t>e</a:t>
            </a:r>
          </a:p>
        </p:txBody>
      </p:sp>
      <p:sp>
        <p:nvSpPr>
          <p:cNvPr id="7300" name="Text Box 132">
            <a:extLst>
              <a:ext uri="{FF2B5EF4-FFF2-40B4-BE49-F238E27FC236}">
                <a16:creationId xmlns:a16="http://schemas.microsoft.com/office/drawing/2014/main" id="{6B2636FD-82D8-7149-8131-F783554D1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2060575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latin typeface="AntigoniBd"/>
              </a:rPr>
              <a:t>mange</a:t>
            </a:r>
            <a:r>
              <a:rPr lang="en-GB" altLang="en-US" sz="3600" b="1">
                <a:solidFill>
                  <a:srgbClr val="FF0000"/>
                </a:solidFill>
                <a:latin typeface="AntigoniBd"/>
              </a:rPr>
              <a:t>ons</a:t>
            </a:r>
          </a:p>
        </p:txBody>
      </p:sp>
      <p:sp>
        <p:nvSpPr>
          <p:cNvPr id="7301" name="Text Box 133">
            <a:extLst>
              <a:ext uri="{FF2B5EF4-FFF2-40B4-BE49-F238E27FC236}">
                <a16:creationId xmlns:a16="http://schemas.microsoft.com/office/drawing/2014/main" id="{BE1923C8-FBA6-FB4D-B899-DE187847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3435350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3600" b="1">
                <a:solidFill>
                  <a:schemeClr val="bg1"/>
                </a:solidFill>
                <a:latin typeface="AntigoniBd"/>
              </a:rPr>
              <a:t>mang</a:t>
            </a:r>
            <a:r>
              <a:rPr lang="fr-FR" altLang="en-US" sz="3600" b="1">
                <a:solidFill>
                  <a:srgbClr val="FF0000"/>
                </a:solidFill>
                <a:latin typeface="AntigoniBd"/>
              </a:rPr>
              <a:t>iz</a:t>
            </a:r>
            <a:endParaRPr lang="en-US" altLang="en-US" sz="3600" b="1">
              <a:solidFill>
                <a:srgbClr val="FF0000"/>
              </a:solidFill>
              <a:latin typeface="AntigoniBd"/>
              <a:cs typeface="Arial" panose="020B0604020202020204" pitchFamily="34" charset="0"/>
            </a:endParaRPr>
          </a:p>
        </p:txBody>
      </p:sp>
      <p:sp>
        <p:nvSpPr>
          <p:cNvPr id="7302" name="Text Box 134">
            <a:extLst>
              <a:ext uri="{FF2B5EF4-FFF2-40B4-BE49-F238E27FC236}">
                <a16:creationId xmlns:a16="http://schemas.microsoft.com/office/drawing/2014/main" id="{0ED0BE6F-4686-5841-8A16-5AD8FDD57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724400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latin typeface="AntigoniBd"/>
              </a:rPr>
              <a:t>mang</a:t>
            </a:r>
            <a:r>
              <a:rPr lang="en-GB" altLang="en-US" sz="3600" b="1">
                <a:solidFill>
                  <a:srgbClr val="FF0000"/>
                </a:solidFill>
                <a:latin typeface="AntigoniBd"/>
              </a:rPr>
              <a:t>ent</a:t>
            </a:r>
          </a:p>
        </p:txBody>
      </p:sp>
      <p:pic>
        <p:nvPicPr>
          <p:cNvPr id="7198" name="Picture 9">
            <a:extLst>
              <a:ext uri="{FF2B5EF4-FFF2-40B4-BE49-F238E27FC236}">
                <a16:creationId xmlns:a16="http://schemas.microsoft.com/office/drawing/2014/main" id="{5E35C7E4-4353-934F-8400-6E8AD1FA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76938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9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7" grpId="0"/>
      <p:bldP spid="7298" grpId="0"/>
      <p:bldP spid="7299" grpId="0"/>
      <p:bldP spid="7300" grpId="0"/>
      <p:bldP spid="7301" grpId="0"/>
      <p:bldP spid="73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65638" y="446048"/>
            <a:ext cx="2499503" cy="1165683"/>
          </a:xfrm>
          <a:prstGeom prst="wedgeEllipseCallout">
            <a:avLst>
              <a:gd name="adj1" fmla="val -42861"/>
              <a:gd name="adj2" fmla="val 736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J’bai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du</a:t>
            </a:r>
            <a:r>
              <a:rPr lang="en-US" sz="2800" dirty="0"/>
              <a:t> café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386717" y="2453268"/>
            <a:ext cx="3300084" cy="1395916"/>
          </a:xfrm>
          <a:prstGeom prst="wedgeEllipseCallout">
            <a:avLst>
              <a:gd name="adj1" fmla="val -42861"/>
              <a:gd name="adj2" fmla="val 736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J’mange</a:t>
            </a:r>
            <a:r>
              <a:rPr lang="en-US" sz="2800" dirty="0"/>
              <a:t> </a:t>
            </a:r>
            <a:r>
              <a:rPr lang="en-US" sz="2800" dirty="0" err="1"/>
              <a:t>eune</a:t>
            </a:r>
            <a:r>
              <a:rPr lang="en-US" sz="2800" dirty="0"/>
              <a:t> </a:t>
            </a:r>
            <a:r>
              <a:rPr lang="en-US" sz="2800" dirty="0" err="1"/>
              <a:t>beurrée</a:t>
            </a:r>
            <a:r>
              <a:rPr lang="en-US" sz="2800" dirty="0"/>
              <a:t> </a:t>
            </a:r>
            <a:r>
              <a:rPr lang="en-US" sz="2800" dirty="0" err="1"/>
              <a:t>auve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dé</a:t>
            </a:r>
            <a:r>
              <a:rPr lang="en-US" sz="2800" dirty="0">
                <a:solidFill>
                  <a:srgbClr val="FF0000"/>
                </a:solidFill>
              </a:rPr>
              <a:t> la </a:t>
            </a:r>
            <a:r>
              <a:rPr lang="en-US" sz="2800" dirty="0" err="1">
                <a:solidFill>
                  <a:schemeClr val="tx1"/>
                </a:solidFill>
              </a:rPr>
              <a:t>g’lée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endParaRPr lang="en-US" sz="2800" dirty="0"/>
          </a:p>
        </p:txBody>
      </p:sp>
      <p:sp>
        <p:nvSpPr>
          <p:cNvPr id="36" name="Oval Callout 35"/>
          <p:cNvSpPr/>
          <p:nvPr/>
        </p:nvSpPr>
        <p:spPr>
          <a:xfrm>
            <a:off x="2161638" y="425674"/>
            <a:ext cx="2433255" cy="1328795"/>
          </a:xfrm>
          <a:prstGeom prst="wedgeEllipseCallout">
            <a:avLst>
              <a:gd name="adj1" fmla="val -42861"/>
              <a:gd name="adj2" fmla="val 736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 drink </a:t>
            </a:r>
            <a:r>
              <a:rPr lang="en-US" sz="2800" i="1" dirty="0"/>
              <a:t>some</a:t>
            </a:r>
            <a:r>
              <a:rPr lang="en-US" sz="2800" dirty="0"/>
              <a:t> coffee</a:t>
            </a:r>
          </a:p>
        </p:txBody>
      </p:sp>
      <p:sp>
        <p:nvSpPr>
          <p:cNvPr id="37" name="Oval Callout 36"/>
          <p:cNvSpPr/>
          <p:nvPr/>
        </p:nvSpPr>
        <p:spPr>
          <a:xfrm>
            <a:off x="5703049" y="3849183"/>
            <a:ext cx="3111281" cy="1648367"/>
          </a:xfrm>
          <a:prstGeom prst="wedgeEllipseCallout">
            <a:avLst>
              <a:gd name="adj1" fmla="val -42861"/>
              <a:gd name="adj2" fmla="val 736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 eat a sandwich with </a:t>
            </a:r>
            <a:r>
              <a:rPr lang="en-US" sz="2800" i="1" dirty="0"/>
              <a:t>some </a:t>
            </a:r>
            <a:r>
              <a:rPr lang="en-US" sz="2800" dirty="0"/>
              <a:t>jam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06" y="147544"/>
            <a:ext cx="2210811" cy="221081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8059" y="2533218"/>
            <a:ext cx="2519788" cy="1273240"/>
          </a:xfrm>
          <a:prstGeom prst="wedgeEllipseCallout">
            <a:avLst>
              <a:gd name="adj1" fmla="val -42861"/>
              <a:gd name="adj2" fmla="val 7361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J’mange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des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céréales</a:t>
            </a:r>
            <a:endParaRPr lang="en-US" sz="2800" dirty="0"/>
          </a:p>
        </p:txBody>
      </p:sp>
      <p:sp>
        <p:nvSpPr>
          <p:cNvPr id="9" name="Oval Callout 8"/>
          <p:cNvSpPr/>
          <p:nvPr/>
        </p:nvSpPr>
        <p:spPr>
          <a:xfrm>
            <a:off x="152543" y="3806458"/>
            <a:ext cx="2345330" cy="1356557"/>
          </a:xfrm>
          <a:prstGeom prst="wedgeEllipseCallout">
            <a:avLst>
              <a:gd name="adj1" fmla="val -42861"/>
              <a:gd name="adj2" fmla="val 7361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 eat </a:t>
            </a:r>
            <a:r>
              <a:rPr lang="en-US" sz="2800" i="1" dirty="0"/>
              <a:t>some </a:t>
            </a:r>
            <a:r>
              <a:rPr lang="en-US" sz="2800" dirty="0"/>
              <a:t>cereal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87799" y="316332"/>
            <a:ext cx="2030501" cy="1854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99FF"/>
                </a:solidFill>
              </a:rPr>
              <a:t>du </a:t>
            </a:r>
            <a:r>
              <a:rPr lang="fr-FR" sz="2400" dirty="0"/>
              <a:t>café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dé la</a:t>
            </a:r>
            <a:r>
              <a:rPr lang="fr-FR" sz="2400" dirty="0"/>
              <a:t> </a:t>
            </a:r>
            <a:r>
              <a:rPr lang="fr-FR" sz="2400" dirty="0" err="1"/>
              <a:t>g’lée</a:t>
            </a:r>
            <a:endParaRPr lang="fr-FR" sz="2400" dirty="0"/>
          </a:p>
          <a:p>
            <a:pPr algn="ctr"/>
            <a:r>
              <a:rPr lang="fr-FR" sz="2400" dirty="0">
                <a:solidFill>
                  <a:schemeClr val="accent5"/>
                </a:solidFill>
              </a:rPr>
              <a:t>des</a:t>
            </a:r>
            <a:r>
              <a:rPr lang="fr-FR" sz="2400" dirty="0"/>
              <a:t> céréales</a:t>
            </a:r>
          </a:p>
          <a:p>
            <a:pPr algn="ctr"/>
            <a:r>
              <a:rPr lang="fr-FR" sz="2400" dirty="0">
                <a:solidFill>
                  <a:srgbClr val="7030A0"/>
                </a:solidFill>
              </a:rPr>
              <a:t>dé l’</a:t>
            </a:r>
            <a:r>
              <a:rPr lang="fr-FR" sz="2400" dirty="0" err="1">
                <a:solidFill>
                  <a:schemeClr val="tx1"/>
                </a:solidFill>
              </a:rPr>
              <a:t>i</a:t>
            </a:r>
            <a:r>
              <a:rPr lang="fr-FR" sz="2400" dirty="0" err="1"/>
              <a:t>eau</a:t>
            </a:r>
            <a:r>
              <a:rPr lang="fr-FR" sz="2400" dirty="0"/>
              <a:t>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D932BAFD-F497-2E40-98DC-7AF3DAED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37" y="6050863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C5CCAE18-9A24-874E-B0A9-5B4E41DA4FEC}"/>
              </a:ext>
            </a:extLst>
          </p:cNvPr>
          <p:cNvSpPr/>
          <p:nvPr/>
        </p:nvSpPr>
        <p:spPr>
          <a:xfrm>
            <a:off x="2983217" y="3741999"/>
            <a:ext cx="2403500" cy="1245186"/>
          </a:xfrm>
          <a:prstGeom prst="wedgeEllipseCallout">
            <a:avLst>
              <a:gd name="adj1" fmla="val -42861"/>
              <a:gd name="adj2" fmla="val 73611"/>
            </a:avLst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 drink </a:t>
            </a:r>
            <a:r>
              <a:rPr lang="en-US" sz="2800" i="1" dirty="0"/>
              <a:t>some </a:t>
            </a:r>
            <a:r>
              <a:rPr lang="en-US" sz="2800" dirty="0"/>
              <a:t>water 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DB5A5F1D-020B-904D-9D16-46A0A39E92F1}"/>
              </a:ext>
            </a:extLst>
          </p:cNvPr>
          <p:cNvSpPr/>
          <p:nvPr/>
        </p:nvSpPr>
        <p:spPr>
          <a:xfrm>
            <a:off x="2786450" y="2358355"/>
            <a:ext cx="2472738" cy="1288731"/>
          </a:xfrm>
          <a:prstGeom prst="wedgeEllipseCallout">
            <a:avLst>
              <a:gd name="adj1" fmla="val -42861"/>
              <a:gd name="adj2" fmla="val 73611"/>
            </a:avLst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J’bai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7030A0"/>
                </a:solidFill>
              </a:rPr>
              <a:t>dé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l’</a:t>
            </a:r>
            <a:r>
              <a:rPr lang="en-US" sz="2800" dirty="0" err="1"/>
              <a:t>ieau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65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1"/>
    </mc:Choice>
    <mc:Fallback xmlns="">
      <p:transition spd="slow" advTm="21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6" grpId="0" animBg="1"/>
      <p:bldP spid="3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4988"/>
            <a:ext cx="8953500" cy="60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B4269-06C6-A143-ACD1-B910488EC502}"/>
              </a:ext>
            </a:extLst>
          </p:cNvPr>
          <p:cNvSpPr txBox="1"/>
          <p:nvPr/>
        </p:nvSpPr>
        <p:spPr>
          <a:xfrm>
            <a:off x="1162746" y="407616"/>
            <a:ext cx="589899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 err="1"/>
              <a:t>Lé</a:t>
            </a:r>
            <a:r>
              <a:rPr lang="en-US" dirty="0"/>
              <a:t> </a:t>
            </a:r>
            <a:r>
              <a:rPr lang="en-US" dirty="0" err="1"/>
              <a:t>dêjeuner</a:t>
            </a:r>
            <a:endParaRPr lang="en-US" dirty="0"/>
          </a:p>
          <a:p>
            <a:pPr algn="ctr"/>
            <a:r>
              <a:rPr lang="en-US" dirty="0" err="1"/>
              <a:t>J’mange</a:t>
            </a:r>
            <a:r>
              <a:rPr lang="en-US" dirty="0"/>
              <a:t>/ </a:t>
            </a:r>
            <a:r>
              <a:rPr lang="en-US" dirty="0" err="1"/>
              <a:t>j’bai</a:t>
            </a:r>
            <a:r>
              <a:rPr lang="en-US" dirty="0"/>
              <a:t> (cadre les mots et les portraits)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EA3CE-9FDA-544C-94E6-E9573EA3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40" y="6021823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A33A18-B6C8-EB49-B04B-184B3FA0878A}"/>
              </a:ext>
            </a:extLst>
          </p:cNvPr>
          <p:cNvSpPr txBox="1"/>
          <p:nvPr/>
        </p:nvSpPr>
        <p:spPr>
          <a:xfrm>
            <a:off x="501805" y="1505378"/>
            <a:ext cx="9478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</a:t>
            </a:r>
            <a:r>
              <a:rPr lang="en-US" dirty="0" err="1"/>
              <a:t>thée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CE1F1-8F34-9947-8040-5DF41F486BC8}"/>
              </a:ext>
            </a:extLst>
          </p:cNvPr>
          <p:cNvSpPr txBox="1"/>
          <p:nvPr/>
        </p:nvSpPr>
        <p:spPr>
          <a:xfrm>
            <a:off x="532702" y="2623623"/>
            <a:ext cx="1260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pain </a:t>
            </a:r>
            <a:r>
              <a:rPr lang="en-US" dirty="0" err="1"/>
              <a:t>rôti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13E9F-FF1B-4A42-BEEE-B24E86CB1050}"/>
              </a:ext>
            </a:extLst>
          </p:cNvPr>
          <p:cNvSpPr txBox="1"/>
          <p:nvPr/>
        </p:nvSpPr>
        <p:spPr>
          <a:xfrm>
            <a:off x="0" y="3629052"/>
            <a:ext cx="14496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des </a:t>
            </a:r>
            <a:r>
              <a:rPr lang="en-US" dirty="0" err="1"/>
              <a:t>céréales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49C3F-2523-3E45-BD7E-60969EDF17B0}"/>
              </a:ext>
            </a:extLst>
          </p:cNvPr>
          <p:cNvSpPr txBox="1"/>
          <p:nvPr/>
        </p:nvSpPr>
        <p:spPr>
          <a:xfrm>
            <a:off x="174238" y="4623293"/>
            <a:ext cx="941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café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38677-E5B1-0D4F-A5D4-D4EC00170CCD}"/>
              </a:ext>
            </a:extLst>
          </p:cNvPr>
          <p:cNvSpPr txBox="1"/>
          <p:nvPr/>
        </p:nvSpPr>
        <p:spPr>
          <a:xfrm>
            <a:off x="724829" y="5741538"/>
            <a:ext cx="17395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jus </a:t>
            </a:r>
            <a:r>
              <a:rPr lang="en-US" dirty="0" err="1"/>
              <a:t>d’orange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4AFD0-7434-C44F-8F3B-01FC3506DC96}"/>
              </a:ext>
            </a:extLst>
          </p:cNvPr>
          <p:cNvSpPr txBox="1"/>
          <p:nvPr/>
        </p:nvSpPr>
        <p:spPr>
          <a:xfrm>
            <a:off x="2787806" y="1640498"/>
            <a:ext cx="1970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</a:t>
            </a:r>
            <a:r>
              <a:rPr lang="en-US" dirty="0" err="1"/>
              <a:t>caud</a:t>
            </a:r>
            <a:r>
              <a:rPr lang="en-US" dirty="0"/>
              <a:t> </a:t>
            </a:r>
            <a:r>
              <a:rPr lang="en-US" dirty="0" err="1"/>
              <a:t>chocolat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BFF59-B856-3442-B00D-C2642E27A21B}"/>
              </a:ext>
            </a:extLst>
          </p:cNvPr>
          <p:cNvSpPr txBox="1"/>
          <p:nvPr/>
        </p:nvSpPr>
        <p:spPr>
          <a:xfrm>
            <a:off x="5364696" y="1347817"/>
            <a:ext cx="9756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 </a:t>
            </a:r>
            <a:r>
              <a:rPr lang="en-US" dirty="0" err="1"/>
              <a:t>lait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D3AB4B-B4B7-4242-9D7E-274C365687FD}"/>
              </a:ext>
            </a:extLst>
          </p:cNvPr>
          <p:cNvSpPr txBox="1"/>
          <p:nvPr/>
        </p:nvSpPr>
        <p:spPr>
          <a:xfrm>
            <a:off x="6947207" y="1783690"/>
            <a:ext cx="14496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d’la</a:t>
            </a:r>
            <a:r>
              <a:rPr lang="en-US" dirty="0"/>
              <a:t> </a:t>
            </a:r>
            <a:r>
              <a:rPr lang="en-US" dirty="0" err="1"/>
              <a:t>g’lée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A4B78F-45EF-2D4F-AFF2-90D8F403A067}"/>
              </a:ext>
            </a:extLst>
          </p:cNvPr>
          <p:cNvSpPr txBox="1"/>
          <p:nvPr/>
        </p:nvSpPr>
        <p:spPr>
          <a:xfrm>
            <a:off x="7184201" y="3611655"/>
            <a:ext cx="9756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des frits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A1C54-9194-9E4E-A809-6F5BC9495B20}"/>
              </a:ext>
            </a:extLst>
          </p:cNvPr>
          <p:cNvSpPr txBox="1"/>
          <p:nvPr/>
        </p:nvSpPr>
        <p:spPr>
          <a:xfrm>
            <a:off x="6690731" y="5169970"/>
            <a:ext cx="1469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 croissant </a:t>
            </a:r>
          </a:p>
        </p:txBody>
      </p:sp>
    </p:spTree>
    <p:extLst>
      <p:ext uri="{BB962C8B-B14F-4D97-AF65-F5344CB8AC3E}">
        <p14:creationId xmlns:p14="http://schemas.microsoft.com/office/powerpoint/2010/main" val="3365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2"/>
    </mc:Choice>
    <mc:Fallback xmlns="">
      <p:transition spd="slow" advTm="957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94235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>
                <a:solidFill>
                  <a:schemeClr val="accent1"/>
                </a:solidFill>
              </a:rPr>
              <a:t>Du</a:t>
            </a:r>
            <a:r>
              <a:rPr lang="en-GB" sz="4400" u="sng" dirty="0"/>
              <a:t> / </a:t>
            </a:r>
            <a:r>
              <a:rPr lang="en-GB" sz="4400" u="sng" dirty="0" err="1">
                <a:solidFill>
                  <a:srgbClr val="FF0000"/>
                </a:solidFill>
              </a:rPr>
              <a:t>Dé</a:t>
            </a:r>
            <a:r>
              <a:rPr lang="en-GB" sz="4400" u="sng" dirty="0">
                <a:solidFill>
                  <a:srgbClr val="FF0000"/>
                </a:solidFill>
              </a:rPr>
              <a:t> la </a:t>
            </a:r>
            <a:r>
              <a:rPr lang="en-GB" sz="4400" u="sng" dirty="0"/>
              <a:t>/ </a:t>
            </a:r>
            <a:r>
              <a:rPr lang="en-GB" sz="4400" u="sng" dirty="0">
                <a:solidFill>
                  <a:srgbClr val="00B050"/>
                </a:solidFill>
              </a:rPr>
              <a:t>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125" y="296541"/>
            <a:ext cx="1280397" cy="74010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94235" y="1397000"/>
            <a:ext cx="8770471" cy="3987800"/>
            <a:chOff x="194235" y="1397000"/>
            <a:chExt cx="8770471" cy="3987800"/>
          </a:xfrm>
        </p:grpSpPr>
        <p:sp>
          <p:nvSpPr>
            <p:cNvPr id="12" name="Rectangle 11"/>
            <p:cNvSpPr/>
            <p:nvPr/>
          </p:nvSpPr>
          <p:spPr>
            <a:xfrm>
              <a:off x="194235" y="1397000"/>
              <a:ext cx="8770471" cy="39878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fr-FR" sz="2400" dirty="0"/>
                <a:t>Lé </a:t>
              </a:r>
              <a:r>
                <a:rPr lang="fr-FR" sz="2400" dirty="0" err="1"/>
                <a:t>matîn</a:t>
              </a:r>
              <a:r>
                <a:rPr lang="fr-FR" sz="2400" dirty="0"/>
                <a:t>, j’mange ________ pain rôti </a:t>
              </a:r>
              <a:r>
                <a:rPr lang="fr-FR" sz="2400" dirty="0" err="1"/>
                <a:t>auve</a:t>
              </a:r>
              <a:r>
                <a:rPr lang="fr-FR" sz="2400" dirty="0"/>
                <a:t>  _______ </a:t>
              </a:r>
              <a:r>
                <a:rPr lang="fr-FR" sz="2400" dirty="0" err="1"/>
                <a:t>g’lée</a:t>
              </a:r>
              <a:r>
                <a:rPr lang="fr-FR" sz="2400" dirty="0"/>
                <a:t>. </a:t>
              </a:r>
              <a:r>
                <a:rPr lang="fr-FR" sz="2400" dirty="0" err="1"/>
                <a:t>Tchiquefais</a:t>
              </a:r>
              <a:r>
                <a:rPr lang="fr-FR" sz="2400" dirty="0"/>
                <a:t>, j’mange __________ pain rôti </a:t>
              </a:r>
              <a:r>
                <a:rPr lang="fr-FR" sz="2400" dirty="0" err="1"/>
                <a:t>auve</a:t>
              </a:r>
              <a:r>
                <a:rPr lang="fr-FR" sz="2400" dirty="0"/>
                <a:t> ______ beurre. D’habitude, j’bai  _________ </a:t>
              </a:r>
              <a:r>
                <a:rPr lang="fr-FR" sz="2400" dirty="0" err="1"/>
                <a:t>thée</a:t>
              </a:r>
              <a:r>
                <a:rPr lang="fr-FR" sz="2400" dirty="0"/>
                <a:t> </a:t>
              </a:r>
              <a:r>
                <a:rPr lang="fr-FR" sz="2400" dirty="0" err="1"/>
                <a:t>auve</a:t>
              </a:r>
              <a:r>
                <a:rPr lang="fr-FR" sz="2400" dirty="0"/>
                <a:t> _______ lait. </a:t>
              </a:r>
              <a:r>
                <a:rPr lang="fr-FR" sz="2400" dirty="0" err="1"/>
                <a:t>Jé</a:t>
              </a:r>
              <a:r>
                <a:rPr lang="fr-FR" sz="2400" dirty="0"/>
                <a:t> n’prends </a:t>
              </a:r>
              <a:r>
                <a:rPr lang="fr-FR" sz="2400" dirty="0" err="1"/>
                <a:t>janmais</a:t>
              </a:r>
              <a:r>
                <a:rPr lang="fr-FR" sz="2400" dirty="0"/>
                <a:t> _______ </a:t>
              </a:r>
              <a:r>
                <a:rPr lang="fr-FR" sz="2400" dirty="0" err="1"/>
                <a:t>chucre</a:t>
              </a:r>
              <a:r>
                <a:rPr lang="fr-FR" sz="2400" dirty="0"/>
                <a:t> dans man </a:t>
              </a:r>
              <a:r>
                <a:rPr lang="fr-FR" sz="2400" dirty="0" err="1"/>
                <a:t>thée</a:t>
              </a:r>
              <a:r>
                <a:rPr lang="fr-FR" sz="2400" dirty="0"/>
                <a:t> car </a:t>
              </a:r>
              <a:r>
                <a:rPr lang="fr-FR" sz="2400" dirty="0" err="1"/>
                <a:t>ch’est</a:t>
              </a:r>
              <a:r>
                <a:rPr lang="fr-FR" sz="2400" dirty="0"/>
                <a:t> mauvais </a:t>
              </a:r>
              <a:r>
                <a:rPr lang="fr-FR" sz="2400" dirty="0" err="1"/>
                <a:t>pouor</a:t>
              </a:r>
              <a:r>
                <a:rPr lang="fr-FR" sz="2400" dirty="0"/>
                <a:t> les dents. Lé weekend, j’mange _______ céréales et j’bai  ______________ 	. </a:t>
              </a:r>
              <a:r>
                <a:rPr lang="fr-FR" sz="2400" dirty="0" err="1"/>
                <a:t>Ch’est</a:t>
              </a:r>
              <a:r>
                <a:rPr lang="fr-FR" sz="2400" dirty="0"/>
                <a:t> d’</a:t>
              </a:r>
              <a:r>
                <a:rPr lang="fr-FR" sz="2400" dirty="0" err="1"/>
                <a:t>licieux</a:t>
              </a:r>
              <a:r>
                <a:rPr lang="fr-FR" sz="2400" dirty="0"/>
                <a:t>. J’aime hardi lé </a:t>
              </a:r>
              <a:r>
                <a:rPr lang="fr-FR" sz="2400" dirty="0" err="1"/>
                <a:t>dêjeuner</a:t>
              </a:r>
              <a:r>
                <a:rPr lang="fr-FR" sz="2400" dirty="0"/>
                <a:t>!   </a:t>
              </a:r>
            </a:p>
          </p:txBody>
        </p:sp>
        <p:pic>
          <p:nvPicPr>
            <p:cNvPr id="13" name="Picture 5" descr="MCj023229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973" y="3972382"/>
              <a:ext cx="596900" cy="580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3">
            <a:extLst>
              <a:ext uri="{FF2B5EF4-FFF2-40B4-BE49-F238E27FC236}">
                <a16:creationId xmlns:a16="http://schemas.microsoft.com/office/drawing/2014/main" id="{DAD388DD-1161-1946-A7B6-6F53BA8A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12" y="5982147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"/>
    </mc:Choice>
    <mc:Fallback xmlns="">
      <p:transition spd="slow" advTm="303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880BF87-42CD-A243-A19F-1BD56349163D}"/>
              </a:ext>
            </a:extLst>
          </p:cNvPr>
          <p:cNvSpPr/>
          <p:nvPr/>
        </p:nvSpPr>
        <p:spPr>
          <a:xfrm>
            <a:off x="377570" y="839498"/>
            <a:ext cx="4487037" cy="186537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effectLst/>
              <a:latin typeface="Gill Sans MT" panose="020B0502020104020203" pitchFamily="34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latin typeface="Gill Sans MT" panose="020B0502020104020203" pitchFamily="34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Lé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dêjeuner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est hardi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împortant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Châque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jour j’mange des céréales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auve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du lait, et j’bai du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thée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. Si j’ai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acouo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faim, j’mange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eune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banane –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ch’est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bouôn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pouor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la santé.  </a:t>
            </a:r>
            <a:r>
              <a:rPr lang="fr-FR" sz="1600" dirty="0">
                <a:solidFill>
                  <a:srgbClr val="000000"/>
                </a:solidFill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Auprès </a:t>
            </a:r>
            <a:r>
              <a:rPr lang="fr-FR" sz="1600" dirty="0" err="1">
                <a:solidFill>
                  <a:srgbClr val="000000"/>
                </a:solidFill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ch’na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, j’m’en vais au collège à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pid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600" b="1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Cat’linne</a:t>
            </a:r>
            <a:endParaRPr lang="en-GB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GB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546F788-7E29-354E-90C6-BE188E53156A}"/>
              </a:ext>
            </a:extLst>
          </p:cNvPr>
          <p:cNvSpPr/>
          <p:nvPr/>
        </p:nvSpPr>
        <p:spPr>
          <a:xfrm>
            <a:off x="377569" y="3046750"/>
            <a:ext cx="4487037" cy="195158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effectLst/>
              <a:latin typeface="Gill Sans MT" panose="020B0502020104020203" pitchFamily="34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latin typeface="Gill Sans MT" panose="020B0502020104020203" pitchFamily="34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Jé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n’mange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pon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l’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dêjeuner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duthant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la s’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maine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Jé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tchitte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la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maîson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et j’marche jusqu’à la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stâtion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d’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beusse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où’est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qué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j’rencontre mes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anmîns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. Lé week-end, j’mange du pain rôti, un croissant ou un pain au chocolat, et j’bai du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caud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chocolat. 		    	  </a:t>
            </a:r>
            <a:r>
              <a:rPr lang="fr-FR" sz="1600" b="1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Pièrrot</a:t>
            </a:r>
            <a:endParaRPr lang="en-GB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GB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336314-0D2B-1441-9C49-449671DE8D0A}"/>
              </a:ext>
            </a:extLst>
          </p:cNvPr>
          <p:cNvSpPr/>
          <p:nvPr/>
        </p:nvSpPr>
        <p:spPr>
          <a:xfrm>
            <a:off x="5770225" y="839498"/>
            <a:ext cx="2599880" cy="296291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effectLst/>
              <a:latin typeface="Gill Sans MT" panose="020B0502020104020203" pitchFamily="34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latin typeface="Gill Sans MT" panose="020B0502020104020203" pitchFamily="34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Duthant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la s’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maine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, j’mange lé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dêjeuner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à sept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heuthe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pa’ce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qué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l’ collège </a:t>
            </a:r>
            <a:r>
              <a:rPr lang="fr-FR" sz="1600" dirty="0" err="1">
                <a:solidFill>
                  <a:srgbClr val="000000"/>
                </a:solidFill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qué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menche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à huit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heuthes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. J’mange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eune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beurrée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auve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du beurre et d’la </a:t>
            </a:r>
            <a:r>
              <a:rPr lang="fr-FR" sz="16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g’lée</a:t>
            </a: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et j’bai du jus d’orange. Et pis j’m’en vais au collège sus ma bike. </a:t>
            </a:r>
            <a:endParaRPr lang="en-GB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Marc</a:t>
            </a:r>
            <a:endParaRPr lang="en-GB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GB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23F1CEA-5BE4-8B4D-BE79-5CC99D32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51" y="5948693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062C64-7D99-F24D-8D0F-5C09E9BF32F0}"/>
              </a:ext>
            </a:extLst>
          </p:cNvPr>
          <p:cNvSpPr/>
          <p:nvPr/>
        </p:nvSpPr>
        <p:spPr>
          <a:xfrm>
            <a:off x="310662" y="0"/>
            <a:ext cx="1493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Liéthe</a:t>
            </a:r>
            <a:endParaRPr lang="en-GB" sz="40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9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48"/>
    </mc:Choice>
    <mc:Fallback xmlns="">
      <p:transition spd="slow" advTm="7414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208530" y="5618602"/>
            <a:ext cx="6547477" cy="106109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EXTENSION: </a:t>
            </a:r>
            <a:r>
              <a:rPr lang="en-US" sz="2400" dirty="0"/>
              <a:t>Highlight all of the time phrases and write down their meaning in English.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04850" y="208741"/>
            <a:ext cx="6523663" cy="24179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907" y="208741"/>
            <a:ext cx="1493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Liéthe</a:t>
            </a:r>
            <a:endParaRPr lang="en-GB" sz="40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Screen Shot 2015-02-02 at 22.04.3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9"/>
          <a:stretch/>
        </p:blipFill>
        <p:spPr>
          <a:xfrm>
            <a:off x="2006834" y="352697"/>
            <a:ext cx="5960453" cy="2134796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208530" y="2735719"/>
            <a:ext cx="8019983" cy="274841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GB" sz="2400" dirty="0"/>
              <a:t>a) At what time does Marc eat breakfast?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b) How does </a:t>
            </a:r>
            <a:r>
              <a:rPr lang="en-GB" sz="2400" dirty="0" err="1"/>
              <a:t>Pièrrot</a:t>
            </a:r>
            <a:r>
              <a:rPr lang="en-GB" sz="2400" dirty="0"/>
              <a:t> travel to school?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c) What does </a:t>
            </a:r>
            <a:r>
              <a:rPr lang="en-GB" sz="2400" dirty="0" err="1"/>
              <a:t>Cat’linne</a:t>
            </a:r>
            <a:r>
              <a:rPr lang="en-GB" sz="2400" dirty="0"/>
              <a:t> think about breakfast?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d) How does Marc travel to school? 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e) When does </a:t>
            </a:r>
            <a:r>
              <a:rPr lang="en-GB" sz="2400" dirty="0" err="1"/>
              <a:t>Pièrrot</a:t>
            </a:r>
            <a:r>
              <a:rPr lang="en-GB" sz="2400" dirty="0"/>
              <a:t> eat croissants?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f) What does </a:t>
            </a:r>
            <a:r>
              <a:rPr lang="en-GB" sz="2400" dirty="0" err="1"/>
              <a:t>Pièrrot</a:t>
            </a:r>
            <a:r>
              <a:rPr lang="en-GB" sz="2400" dirty="0"/>
              <a:t> eat on school days?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7E61B47-7EC7-C940-B086-FE2220BB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83" y="5966198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0"/>
    </mc:Choice>
    <mc:Fallback xmlns="">
      <p:transition spd="slow" advTm="25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>
            <a:extLst>
              <a:ext uri="{FF2B5EF4-FFF2-40B4-BE49-F238E27FC236}">
                <a16:creationId xmlns:a16="http://schemas.microsoft.com/office/drawing/2014/main" id="{95320FE7-F018-8D4F-BE98-820B3691A091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770063"/>
          <a:ext cx="8232775" cy="3854451"/>
        </p:xfrm>
        <a:graphic>
          <a:graphicData uri="http://schemas.openxmlformats.org/drawingml/2006/table">
            <a:tbl>
              <a:tblPr/>
              <a:tblGrid>
                <a:gridCol w="167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6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</a:rPr>
                        <a:t>J’</a:t>
                      </a:r>
                    </a:p>
                  </a:txBody>
                  <a:tcPr marT="45724" marB="4572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</a:rPr>
                        <a:t>J’</a:t>
                      </a: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</a:rPr>
                        <a:t>tu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goni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</a:rPr>
                        <a:t>ou</a:t>
                      </a:r>
                      <a:endParaRPr kumimoji="0" lang="en-GB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goni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  <a:cs typeface="Arial" panose="020B0604020202020204" pitchFamily="34" charset="0"/>
                        </a:rPr>
                        <a:t>I’/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  <a:cs typeface="Arial" panose="020B0604020202020204" pitchFamily="34" charset="0"/>
                        </a:rPr>
                        <a:t>ou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goni"/>
                        <a:cs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goni"/>
                        </a:rPr>
                        <a:t>I’</a:t>
                      </a: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39" name="WordArt 24">
            <a:extLst>
              <a:ext uri="{FF2B5EF4-FFF2-40B4-BE49-F238E27FC236}">
                <a16:creationId xmlns:a16="http://schemas.microsoft.com/office/drawing/2014/main" id="{096770DF-044C-EC40-890D-118D613472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063" y="260350"/>
            <a:ext cx="72405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baithe - to drink</a:t>
            </a:r>
          </a:p>
        </p:txBody>
      </p:sp>
      <p:sp>
        <p:nvSpPr>
          <p:cNvPr id="8217" name="Text Box 25">
            <a:extLst>
              <a:ext uri="{FF2B5EF4-FFF2-40B4-BE49-F238E27FC236}">
                <a16:creationId xmlns:a16="http://schemas.microsoft.com/office/drawing/2014/main" id="{C827D56C-D7DF-504E-B9B0-3CF543F7F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073275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latin typeface="AntigoniBd"/>
              </a:rPr>
              <a:t>bai</a:t>
            </a:r>
            <a:endParaRPr lang="en-GB" altLang="en-US" sz="3600" b="1">
              <a:solidFill>
                <a:srgbClr val="FF0000"/>
              </a:solidFill>
              <a:latin typeface="AntigoniBd"/>
            </a:endParaRPr>
          </a:p>
        </p:txBody>
      </p:sp>
      <p:sp>
        <p:nvSpPr>
          <p:cNvPr id="8218" name="Text Box 26">
            <a:extLst>
              <a:ext uri="{FF2B5EF4-FFF2-40B4-BE49-F238E27FC236}">
                <a16:creationId xmlns:a16="http://schemas.microsoft.com/office/drawing/2014/main" id="{A42557DB-8134-0E45-8A8F-7577B8F7C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3435350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latin typeface="AntigoniBd"/>
              </a:rPr>
              <a:t>bai</a:t>
            </a:r>
            <a:endParaRPr lang="en-GB" altLang="en-US" sz="3600" b="1">
              <a:solidFill>
                <a:srgbClr val="FF0000"/>
              </a:solidFill>
              <a:latin typeface="AntigoniBd"/>
            </a:endParaRPr>
          </a:p>
        </p:txBody>
      </p:sp>
      <p:sp>
        <p:nvSpPr>
          <p:cNvPr id="8219" name="Text Box 27">
            <a:extLst>
              <a:ext uri="{FF2B5EF4-FFF2-40B4-BE49-F238E27FC236}">
                <a16:creationId xmlns:a16="http://schemas.microsoft.com/office/drawing/2014/main" id="{8B850EBF-AFB9-2346-99D4-85E1B5BBE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732338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latin typeface="AntigoniBd"/>
              </a:rPr>
              <a:t>bait</a:t>
            </a:r>
            <a:endParaRPr lang="en-GB" altLang="en-US" sz="3600" b="1">
              <a:solidFill>
                <a:srgbClr val="FF0000"/>
              </a:solidFill>
              <a:latin typeface="AntigoniBd"/>
            </a:endParaRPr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791BB925-7977-964C-A845-5DC92211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2060575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latin typeface="AntigoniBd"/>
              </a:rPr>
              <a:t>baiv</a:t>
            </a:r>
            <a:r>
              <a:rPr lang="en-GB" altLang="en-US" sz="3600" b="1">
                <a:solidFill>
                  <a:srgbClr val="FF0000"/>
                </a:solidFill>
                <a:latin typeface="AntigoniBd"/>
              </a:rPr>
              <a:t>ons</a:t>
            </a:r>
          </a:p>
        </p:txBody>
      </p:sp>
      <p:sp>
        <p:nvSpPr>
          <p:cNvPr id="8221" name="Text Box 29">
            <a:extLst>
              <a:ext uri="{FF2B5EF4-FFF2-40B4-BE49-F238E27FC236}">
                <a16:creationId xmlns:a16="http://schemas.microsoft.com/office/drawing/2014/main" id="{E3B8B0EB-64D0-3841-BF34-F390E5ECC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3435350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latin typeface="AntigoniBd"/>
              </a:rPr>
              <a:t>b</a:t>
            </a:r>
            <a:r>
              <a:rPr lang="fr-FR" altLang="en-US" sz="3600" b="1">
                <a:solidFill>
                  <a:schemeClr val="bg1"/>
                </a:solidFill>
                <a:latin typeface="AntigoniBd"/>
              </a:rPr>
              <a:t>aiv</a:t>
            </a:r>
            <a:r>
              <a:rPr lang="fr-FR" altLang="en-US" sz="3600" b="1">
                <a:solidFill>
                  <a:srgbClr val="FF0000"/>
                </a:solidFill>
                <a:latin typeface="AntigoniBd"/>
              </a:rPr>
              <a:t>ez</a:t>
            </a:r>
            <a:endParaRPr lang="en-US" altLang="en-US" sz="3600" b="1">
              <a:solidFill>
                <a:srgbClr val="FF0000"/>
              </a:solidFill>
              <a:latin typeface="AntigoniBd"/>
              <a:cs typeface="Arial" panose="020B0604020202020204" pitchFamily="34" charset="0"/>
            </a:endParaRPr>
          </a:p>
        </p:txBody>
      </p:sp>
      <p:sp>
        <p:nvSpPr>
          <p:cNvPr id="8222" name="Text Box 30">
            <a:extLst>
              <a:ext uri="{FF2B5EF4-FFF2-40B4-BE49-F238E27FC236}">
                <a16:creationId xmlns:a16="http://schemas.microsoft.com/office/drawing/2014/main" id="{961D0F7F-CAC5-A248-81C0-6475EC251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724400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  <a:latin typeface="AntigoniBd"/>
              </a:rPr>
              <a:t>baiv</a:t>
            </a:r>
            <a:r>
              <a:rPr lang="en-GB" altLang="en-US" sz="3600" b="1">
                <a:solidFill>
                  <a:srgbClr val="FF0000"/>
                </a:solidFill>
                <a:latin typeface="AntigoniBd"/>
              </a:rPr>
              <a:t>ent</a:t>
            </a:r>
          </a:p>
        </p:txBody>
      </p:sp>
      <p:pic>
        <p:nvPicPr>
          <p:cNvPr id="9246" name="Picture 9">
            <a:extLst>
              <a:ext uri="{FF2B5EF4-FFF2-40B4-BE49-F238E27FC236}">
                <a16:creationId xmlns:a16="http://schemas.microsoft.com/office/drawing/2014/main" id="{D6B4B247-405C-C34B-8212-25EBE80A8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9150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  <p:bldP spid="8218" grpId="0"/>
      <p:bldP spid="8219" grpId="0"/>
      <p:bldP spid="8220" grpId="0"/>
      <p:bldP spid="8221" grpId="0"/>
      <p:bldP spid="82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05386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805131" y="5296207"/>
            <a:ext cx="3313112" cy="110799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dirty="0" err="1">
                <a:solidFill>
                  <a:srgbClr val="0066FF"/>
                </a:solidFill>
                <a:latin typeface="Comic Sans MS" charset="0"/>
              </a:rPr>
              <a:t>lé</a:t>
            </a:r>
            <a:r>
              <a:rPr lang="en-GB" sz="6600" dirty="0">
                <a:solidFill>
                  <a:srgbClr val="003366"/>
                </a:solidFill>
                <a:latin typeface="Comic Sans MS" charset="0"/>
              </a:rPr>
              <a:t> </a:t>
            </a:r>
            <a:r>
              <a:rPr lang="en-GB" sz="6600" dirty="0">
                <a:latin typeface="Comic Sans MS" charset="0"/>
              </a:rPr>
              <a:t>pain</a:t>
            </a:r>
          </a:p>
        </p:txBody>
      </p:sp>
      <p:pic>
        <p:nvPicPr>
          <p:cNvPr id="12" name="Picture 19" descr="MCj044177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31" y="1773238"/>
            <a:ext cx="3527425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CB54D23-7BD6-B346-B4F2-2696CCAA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47" y="5948692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1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7"/>
    </mc:Choice>
    <mc:Fallback xmlns="">
      <p:transition spd="slow" advTm="7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27216" y="5404722"/>
            <a:ext cx="4464050" cy="914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 err="1">
                <a:solidFill>
                  <a:srgbClr val="0066FF"/>
                </a:solidFill>
                <a:latin typeface="Comic Sans MS" charset="0"/>
              </a:rPr>
              <a:t>lé</a:t>
            </a:r>
            <a:r>
              <a:rPr lang="en-GB" sz="5400" dirty="0">
                <a:solidFill>
                  <a:srgbClr val="003366"/>
                </a:solidFill>
                <a:latin typeface="Comic Sans MS" charset="0"/>
              </a:rPr>
              <a:t> </a:t>
            </a:r>
            <a:r>
              <a:rPr lang="en-GB" sz="5400" dirty="0">
                <a:latin typeface="Comic Sans MS" charset="0"/>
              </a:rPr>
              <a:t>pain </a:t>
            </a:r>
            <a:r>
              <a:rPr lang="en-GB" sz="5400" dirty="0" err="1">
                <a:latin typeface="Comic Sans MS" charset="0"/>
              </a:rPr>
              <a:t>rôti</a:t>
            </a:r>
            <a:endParaRPr lang="en-US" sz="5400" dirty="0">
              <a:latin typeface="Comic Sans MS" charset="0"/>
            </a:endParaRPr>
          </a:p>
        </p:txBody>
      </p:sp>
      <p:pic>
        <p:nvPicPr>
          <p:cNvPr id="13" name="Picture 9" descr="MCj035692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700213"/>
            <a:ext cx="34448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56883B57-08F8-224F-90E0-A4C719248EEA}"/>
              </a:ext>
            </a:extLst>
          </p:cNvPr>
          <p:cNvSpPr/>
          <p:nvPr/>
        </p:nvSpPr>
        <p:spPr>
          <a:xfrm>
            <a:off x="183084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810DBC4-C597-8847-8611-A49B8B247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45" y="5861922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7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5"/>
    </mc:Choice>
    <mc:Fallback xmlns="">
      <p:transition spd="slow" advTm="6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125" y="296541"/>
            <a:ext cx="1280397" cy="740102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42732" y="5273675"/>
            <a:ext cx="3069106" cy="914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>
                <a:solidFill>
                  <a:srgbClr val="00B050"/>
                </a:solidFill>
                <a:latin typeface="Comic Sans MS" charset="0"/>
              </a:rPr>
              <a:t>les</a:t>
            </a:r>
            <a:r>
              <a:rPr lang="en-GB" sz="5400" dirty="0">
                <a:solidFill>
                  <a:srgbClr val="003366"/>
                </a:solidFill>
                <a:latin typeface="Comic Sans MS" charset="0"/>
              </a:rPr>
              <a:t> </a:t>
            </a:r>
            <a:r>
              <a:rPr lang="en-GB" sz="5400" dirty="0">
                <a:latin typeface="Comic Sans MS" charset="0"/>
              </a:rPr>
              <a:t>frits</a:t>
            </a:r>
            <a:endParaRPr lang="en-US" sz="5400" dirty="0">
              <a:latin typeface="Comic Sans MS" charset="0"/>
            </a:endParaRPr>
          </a:p>
        </p:txBody>
      </p:sp>
      <p:pic>
        <p:nvPicPr>
          <p:cNvPr id="13" name="Picture 8" descr="MCBD08049_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32" y="1554163"/>
            <a:ext cx="36734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65A9C7F-5695-A342-BCE7-DE0F674C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96" y="5915240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958D2B03-4013-A44B-959D-2BBF3464EA88}"/>
              </a:ext>
            </a:extLst>
          </p:cNvPr>
          <p:cNvSpPr/>
          <p:nvPr/>
        </p:nvSpPr>
        <p:spPr>
          <a:xfrm>
            <a:off x="183084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1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5"/>
    </mc:Choice>
    <mc:Fallback xmlns="">
      <p:transition spd="slow" advTm="6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29982" y="5451475"/>
            <a:ext cx="4464050" cy="91440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>
                <a:solidFill>
                  <a:srgbClr val="FF0000"/>
                </a:solidFill>
                <a:latin typeface="Comic Sans MS" charset="0"/>
              </a:rPr>
              <a:t>la </a:t>
            </a:r>
            <a:r>
              <a:rPr lang="en-GB" sz="5400" dirty="0" err="1">
                <a:solidFill>
                  <a:schemeClr val="tx1"/>
                </a:solidFill>
                <a:latin typeface="Comic Sans MS" charset="0"/>
              </a:rPr>
              <a:t>g’lée</a:t>
            </a:r>
            <a:endParaRPr lang="en-US" sz="5400" dirty="0">
              <a:solidFill>
                <a:schemeClr val="tx1"/>
              </a:solidFill>
              <a:latin typeface="Comic Sans MS" charset="0"/>
            </a:endParaRPr>
          </a:p>
        </p:txBody>
      </p:sp>
      <p:pic>
        <p:nvPicPr>
          <p:cNvPr id="13" name="Picture 6" descr="j02157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82" y="1563688"/>
            <a:ext cx="2339975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E86A5BF-9A47-4A45-80C5-9799C576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23" y="5908675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85B74498-9400-AA47-82F5-681DA0E1C23E}"/>
              </a:ext>
            </a:extLst>
          </p:cNvPr>
          <p:cNvSpPr/>
          <p:nvPr/>
        </p:nvSpPr>
        <p:spPr>
          <a:xfrm>
            <a:off x="183084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1"/>
    </mc:Choice>
    <mc:Fallback xmlns="">
      <p:transition spd="slow" advTm="5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641600" y="5251450"/>
            <a:ext cx="4037980" cy="92333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 err="1">
                <a:solidFill>
                  <a:srgbClr val="0066FF"/>
                </a:solidFill>
                <a:latin typeface="Comic Sans MS" charset="0"/>
              </a:rPr>
              <a:t>lé</a:t>
            </a:r>
            <a:r>
              <a:rPr lang="en-GB" sz="5400" dirty="0">
                <a:solidFill>
                  <a:srgbClr val="FF0066"/>
                </a:solidFill>
                <a:latin typeface="Comic Sans MS" charset="0"/>
              </a:rPr>
              <a:t> </a:t>
            </a:r>
            <a:r>
              <a:rPr lang="en-GB" sz="5400" dirty="0" err="1">
                <a:solidFill>
                  <a:schemeClr val="tx1"/>
                </a:solidFill>
                <a:latin typeface="Comic Sans MS" charset="0"/>
              </a:rPr>
              <a:t>chu</a:t>
            </a:r>
            <a:r>
              <a:rPr lang="en-GB" sz="5400" dirty="0" err="1">
                <a:latin typeface="Comic Sans MS" charset="0"/>
              </a:rPr>
              <a:t>cre</a:t>
            </a:r>
            <a:endParaRPr lang="en-US" sz="5400" dirty="0">
              <a:latin typeface="Comic Sans MS" charset="0"/>
            </a:endParaRPr>
          </a:p>
        </p:txBody>
      </p:sp>
      <p:pic>
        <p:nvPicPr>
          <p:cNvPr id="13" name="Picture 8" descr="MCj030004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746250"/>
            <a:ext cx="388937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DCEDDDA-E2EB-294A-8221-9E95F49F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96" y="5959844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151245E0-1850-3A4B-8E12-FF547E441D10}"/>
              </a:ext>
            </a:extLst>
          </p:cNvPr>
          <p:cNvSpPr/>
          <p:nvPr/>
        </p:nvSpPr>
        <p:spPr>
          <a:xfrm>
            <a:off x="205386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3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7"/>
    </mc:Choice>
    <mc:Fallback xmlns="">
      <p:transition spd="slow" advTm="6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27972" y="4746625"/>
            <a:ext cx="2872467" cy="92333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dirty="0" err="1">
                <a:solidFill>
                  <a:srgbClr val="0066FF"/>
                </a:solidFill>
                <a:latin typeface="Comic Sans MS" charset="0"/>
              </a:rPr>
              <a:t>lé</a:t>
            </a:r>
            <a:r>
              <a:rPr lang="en-GB" sz="5400" dirty="0">
                <a:solidFill>
                  <a:srgbClr val="FF0066"/>
                </a:solidFill>
                <a:latin typeface="Comic Sans MS" charset="0"/>
              </a:rPr>
              <a:t> </a:t>
            </a:r>
            <a:r>
              <a:rPr lang="en-GB" sz="5400" dirty="0" err="1">
                <a:latin typeface="Comic Sans MS" charset="0"/>
              </a:rPr>
              <a:t>th</a:t>
            </a:r>
            <a:r>
              <a:rPr lang="en-US" sz="5400" dirty="0" err="1">
                <a:latin typeface="Comic Sans MS" charset="0"/>
              </a:rPr>
              <a:t>ée</a:t>
            </a:r>
            <a:endParaRPr lang="en-US" sz="5400" dirty="0">
              <a:latin typeface="Comic Sans MS" charset="0"/>
            </a:endParaRPr>
          </a:p>
        </p:txBody>
      </p:sp>
      <p:pic>
        <p:nvPicPr>
          <p:cNvPr id="13" name="Picture 8" descr="MCj023762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531938"/>
            <a:ext cx="5184775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448525D-C86E-CC49-9DD4-4D4C2ABAB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96" y="5965779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16A5FB8F-78AE-1643-8D21-259ABBD7AEA1}"/>
              </a:ext>
            </a:extLst>
          </p:cNvPr>
          <p:cNvSpPr/>
          <p:nvPr/>
        </p:nvSpPr>
        <p:spPr>
          <a:xfrm>
            <a:off x="205386" y="149413"/>
            <a:ext cx="8770471" cy="1105648"/>
          </a:xfrm>
          <a:prstGeom prst="round2Diag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u="sng" dirty="0" err="1"/>
              <a:t>Tch’est</a:t>
            </a:r>
            <a:r>
              <a:rPr lang="en-GB" sz="4400" u="sng" dirty="0"/>
              <a:t> </a:t>
            </a:r>
            <a:r>
              <a:rPr lang="en-GB" sz="4400" u="sng" dirty="0" err="1"/>
              <a:t>qu’ch’est</a:t>
            </a:r>
            <a:r>
              <a:rPr lang="en-GB" sz="4400" u="sng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2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2"/>
    </mc:Choice>
    <mc:Fallback xmlns="">
      <p:transition spd="slow" advTm="5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6.6|1.3|5.9|1.3|5.8|1.4|5.4|1.4|6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|5.6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6|0.7|0.8|1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761</Words>
  <Application>Microsoft Macintosh PowerPoint</Application>
  <PresentationFormat>On-screen Show (4:3)</PresentationFormat>
  <Paragraphs>173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MS Mincho</vt:lpstr>
      <vt:lpstr>Antigoni</vt:lpstr>
      <vt:lpstr>AntigoniBd</vt:lpstr>
      <vt:lpstr>Arial</vt:lpstr>
      <vt:lpstr>Arial Black</vt:lpstr>
      <vt:lpstr>Calibri</vt:lpstr>
      <vt:lpstr>Cambria</vt:lpstr>
      <vt:lpstr>Comic Sans MS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Moffat</dc:creator>
  <cp:lastModifiedBy>Aline Cattermole</cp:lastModifiedBy>
  <cp:revision>118</cp:revision>
  <dcterms:created xsi:type="dcterms:W3CDTF">2015-04-28T18:23:13Z</dcterms:created>
  <dcterms:modified xsi:type="dcterms:W3CDTF">2021-02-11T10:23:34Z</dcterms:modified>
</cp:coreProperties>
</file>