
<file path=[Content_Types].xml><?xml version="1.0" encoding="utf-8"?>
<Types xmlns="http://schemas.openxmlformats.org/package/2006/content-types">
  <Default Extension="bin" ContentType="audio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57" r:id="rId5"/>
    <p:sldId id="274" r:id="rId6"/>
    <p:sldId id="273" r:id="rId7"/>
    <p:sldId id="272" r:id="rId8"/>
    <p:sldId id="261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0986"/>
  </p:normalViewPr>
  <p:slideViewPr>
    <p:cSldViewPr>
      <p:cViewPr varScale="1">
        <p:scale>
          <a:sx n="101" d="100"/>
          <a:sy n="101" d="100"/>
        </p:scale>
        <p:origin x="25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AEA6D0-553E-5459-B803-1765E65D2A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51F47-4961-C3E7-E844-950B03A38B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D1878B0-BD65-D648-8051-B13A6A9863E8}" type="datetimeFigureOut">
              <a:rPr lang="en-US"/>
              <a:pPr>
                <a:defRPr/>
              </a:pPr>
              <a:t>11/24/22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A60D1-08C1-27A4-8E88-21FDD5A97A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6380D-AAB4-C649-1324-0F596EA130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C54CD5-78DF-7B42-812B-9ABA28037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4B41007-D5B5-AED9-B120-576162D6D1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56B4BDA-27A3-CBEB-1FEA-5A9DEB16A8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87AD2A6-13D8-74F8-04FB-463757C461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544B0D3D-B780-C15A-90C3-AD6A12367A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29F392A1-D3FB-D77F-7E86-8D52CAA33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B18553B-BBEF-F293-0351-76F576F5A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4C0549A-4E1E-6A4C-8084-8A922FDF9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21C050-3270-9F68-9347-2A7BD7837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B4C3B3-2312-9581-091C-814513A5C4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D1E618-2744-8B29-A2E2-CB1877B8A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90D27-FC9A-774D-8114-D6FA3E6A23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77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030108-821A-2A01-31F0-508DC922C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455633-357C-2362-6A31-C8591FDA9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281606-DBD7-A8F1-D01B-48436871D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21DE8-3075-5740-8F48-92B04DE90F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22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7E5D77-776B-ADF0-4A4D-6F116A3E18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4BFE6A-A59C-E1CD-03AF-FAB10BE498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B1361D-57A1-13A5-B33E-54478043A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ED9A2-94B1-F34C-9AA3-21A646685B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5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4F82EA-3603-50DB-36B7-02CBE29819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B835D0-A05F-B702-58EB-68DA7F8CF3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49A0A9-7EBB-F54B-05CA-1FA8C4819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E459E-D444-E840-8C3E-88C7A31EBD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960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2CAF7E-9D67-CC2F-17A4-3E1D9C364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A23061-88A5-D129-4823-96B6B6E0C6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B7004E-8C29-5525-D8BC-6DABFBD315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DB9B3-0AF2-3441-ADF5-E136F5953C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230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B89C89-EC1B-82D5-C78B-E4E5DBA72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E82058-D135-6D85-2D44-CC0FD859F8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D3E02-C4D5-6D81-0249-3B727036C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B648F-8A07-1047-99AB-4B02DF8FA3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04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85E1AD-41F5-1B9D-CE0B-97AD031E8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CE2114-9919-9592-50A9-453D4222FB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EE7193-745E-0412-76CA-D76A97ACF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83DE4-551C-C548-83C6-52EBC6B02A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36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B5768A-022C-883B-5D66-422E2BE759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4FEC8-B783-A53B-6668-78AF75AC9E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D55448-0362-030F-97C0-74099B31D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8EC5-9043-9449-8ABB-9A6B3B669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67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1853BE-2F59-7EDF-3AC8-2F89ECD7C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D12D1C-5C38-B09C-28FC-914662B6A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CF811B-A87F-5475-9BA8-45B7802B17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29F32-7745-8243-9581-69B8A7139F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456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43418-3AFE-D6B5-E328-97028EEB3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0A454-1FF2-A41F-7785-898893E155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A13654-A61B-6A9A-D7F5-6B5CA65D4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777C-724A-1E4F-A846-EE121ABEE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26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710B44-60A7-74A7-73E3-646778FA7F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E04B89-17ED-972B-A9B5-E2A82E6C4F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4029ED-26DD-9AD2-462A-9FE755CA8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8726-2F7D-8E47-BCB9-105CC7F33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268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6896980-9FB7-617A-B77D-E6D5706A4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7E7FC9-124A-EEB2-0A20-644FA127D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D2285C-0584-7024-B34F-66B2447384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D76706-3F8E-571F-5D7A-6A842754BB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1D41B5-868E-C68C-B419-C95B58F7D0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6B6DE6-2113-A940-A232-AD0C958034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E03021_">
            <a:extLst>
              <a:ext uri="{FF2B5EF4-FFF2-40B4-BE49-F238E27FC236}">
                <a16:creationId xmlns:a16="http://schemas.microsoft.com/office/drawing/2014/main" id="{BF70C3D8-9392-3173-339D-32721645A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284538"/>
            <a:ext cx="18923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PE03019_">
            <a:extLst>
              <a:ext uri="{FF2B5EF4-FFF2-40B4-BE49-F238E27FC236}">
                <a16:creationId xmlns:a16="http://schemas.microsoft.com/office/drawing/2014/main" id="{2F1B084A-ECAF-97B0-771C-DE296FADD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429000"/>
            <a:ext cx="1860550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3">
            <a:extLst>
              <a:ext uri="{FF2B5EF4-FFF2-40B4-BE49-F238E27FC236}">
                <a16:creationId xmlns:a16="http://schemas.microsoft.com/office/drawing/2014/main" id="{94338A7D-F071-E6B3-1C2A-5D178AFAB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>
                <a:latin typeface="Abadi MT Condensed Extra Bold" panose="020B0306030101010103" pitchFamily="34" charset="77"/>
                <a:ea typeface="Abadi MT Condensed Extra Bold" panose="020B0306030101010103" pitchFamily="34" charset="77"/>
                <a:cs typeface="Abadi MT Condensed Extra Bold" panose="020B0306030101010103" pitchFamily="34" charset="77"/>
              </a:rPr>
              <a:t>Les r’lâtions</a:t>
            </a:r>
          </a:p>
        </p:txBody>
      </p:sp>
      <p:sp>
        <p:nvSpPr>
          <p:cNvPr id="15364" name="Content Placeholder 4">
            <a:extLst>
              <a:ext uri="{FF2B5EF4-FFF2-40B4-BE49-F238E27FC236}">
                <a16:creationId xmlns:a16="http://schemas.microsoft.com/office/drawing/2014/main" id="{C84AA1B5-09E8-9F36-5EE7-D0D83F717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To say how I get on with others (family and friends)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FEF2A2AB-82BB-B965-8C4E-66248258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19075"/>
            <a:ext cx="7467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5400" b="1">
                <a:solidFill>
                  <a:srgbClr val="0070C0"/>
                </a:solidFill>
                <a:latin typeface="Abadi MT Condensed Extra Bold" panose="020B0306030101010103" pitchFamily="34" charset="77"/>
              </a:rPr>
              <a:t>T’accordes-tu auve ta fanmil’ye?</a:t>
            </a:r>
          </a:p>
        </p:txBody>
      </p:sp>
      <p:pic>
        <p:nvPicPr>
          <p:cNvPr id="2052" name="Picture 4" descr="PE03021_">
            <a:extLst>
              <a:ext uri="{FF2B5EF4-FFF2-40B4-BE49-F238E27FC236}">
                <a16:creationId xmlns:a16="http://schemas.microsoft.com/office/drawing/2014/main" id="{416658A6-827B-CFED-D5EA-E6A15E119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284538"/>
            <a:ext cx="18923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1">
            <a:extLst>
              <a:ext uri="{FF2B5EF4-FFF2-40B4-BE49-F238E27FC236}">
                <a16:creationId xmlns:a16="http://schemas.microsoft.com/office/drawing/2014/main" id="{6ACE7E7B-F1AA-57BB-ABC6-771100883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1973263"/>
            <a:ext cx="72834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70C0"/>
                </a:solidFill>
                <a:latin typeface="Abadi MT Condensed Extra Bold" panose="020B0306030101010103" pitchFamily="34" charset="77"/>
                <a:ea typeface="Abadi MT Condensed Extra Bold" panose="020B0306030101010103" pitchFamily="34" charset="77"/>
                <a:cs typeface="Abadi MT Condensed Extra Bold" panose="020B0306030101010103" pitchFamily="34" charset="77"/>
              </a:rPr>
              <a:t>T’accordes-tu auve tes anmîns?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163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28A8FEBD-31E2-4F8B-5277-593BDC7F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19075"/>
            <a:ext cx="7467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5400" b="1">
                <a:solidFill>
                  <a:srgbClr val="0070C0"/>
                </a:solidFill>
                <a:latin typeface="Abadi MT Condensed Extra Bold" panose="020B0306030101010103" pitchFamily="34" charset="77"/>
              </a:rPr>
              <a:t>Disputes-tu auve ta fanmil’ye?</a:t>
            </a:r>
          </a:p>
        </p:txBody>
      </p:sp>
      <p:pic>
        <p:nvPicPr>
          <p:cNvPr id="2051" name="Picture 3" descr="PE03019_">
            <a:extLst>
              <a:ext uri="{FF2B5EF4-FFF2-40B4-BE49-F238E27FC236}">
                <a16:creationId xmlns:a16="http://schemas.microsoft.com/office/drawing/2014/main" id="{581F9F86-3C50-4CE3-30D3-2BE821DD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71850"/>
            <a:ext cx="1860550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1">
            <a:extLst>
              <a:ext uri="{FF2B5EF4-FFF2-40B4-BE49-F238E27FC236}">
                <a16:creationId xmlns:a16="http://schemas.microsoft.com/office/drawing/2014/main" id="{919146B8-30DD-5ACC-EA0C-119E1CD5A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1973263"/>
            <a:ext cx="72834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70C0"/>
                </a:solidFill>
                <a:latin typeface="Abadi MT Condensed Extra Bold" panose="020B0306030101010103" pitchFamily="34" charset="77"/>
                <a:ea typeface="Abadi MT Condensed Extra Bold" panose="020B0306030101010103" pitchFamily="34" charset="77"/>
                <a:cs typeface="Abadi MT Condensed Extra Bold" panose="020B0306030101010103" pitchFamily="34" charset="77"/>
              </a:rPr>
              <a:t>Disputes-tu auve tes anmîns?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174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0311634">
            <a:extLst>
              <a:ext uri="{FF2B5EF4-FFF2-40B4-BE49-F238E27FC236}">
                <a16:creationId xmlns:a16="http://schemas.microsoft.com/office/drawing/2014/main" id="{4E4F2251-325B-A603-F316-D0D10164E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21367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>
            <a:extLst>
              <a:ext uri="{FF2B5EF4-FFF2-40B4-BE49-F238E27FC236}">
                <a16:creationId xmlns:a16="http://schemas.microsoft.com/office/drawing/2014/main" id="{DD3818A3-FCB1-5856-48B8-677C12805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5105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Comic Sans MS" panose="030F0902030302020204" pitchFamily="66" charset="0"/>
              </a:rPr>
              <a:t>Oui-dgia, j’ m’accorde</a:t>
            </a:r>
            <a:r>
              <a:rPr lang="en-GB" altLang="en-US" b="1">
                <a:solidFill>
                  <a:srgbClr val="FF00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bein auve ma fanmil’ye!</a:t>
            </a:r>
            <a:endParaRPr lang="en-GB" altLang="en-US" b="1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3F565BB-B044-E4B1-D8B3-5E548F944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7563"/>
            <a:ext cx="5105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Comic Sans MS" panose="030F0902030302020204" pitchFamily="66" charset="0"/>
              </a:rPr>
              <a:t>J’nos accordons comme des clioches!</a:t>
            </a:r>
          </a:p>
        </p:txBody>
      </p:sp>
      <p:pic>
        <p:nvPicPr>
          <p:cNvPr id="18436" name="Picture 1">
            <a:extLst>
              <a:ext uri="{FF2B5EF4-FFF2-40B4-BE49-F238E27FC236}">
                <a16:creationId xmlns:a16="http://schemas.microsoft.com/office/drawing/2014/main" id="{449224C4-E70B-C021-134D-4D73EDFF0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70263"/>
            <a:ext cx="20574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369E77DB-CEBF-FB65-1953-431B1DBA0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latin typeface="Abadi MT Condensed Light" panose="020B0306030101010103" pitchFamily="34" charset="77"/>
              </a:rPr>
              <a:t>S’accorder</a:t>
            </a:r>
            <a:r>
              <a:rPr lang="en-US" altLang="en-US" dirty="0">
                <a:latin typeface="Abadi MT Condensed Light" panose="020B0306030101010103" pitchFamily="34" charset="77"/>
              </a:rPr>
              <a:t> (</a:t>
            </a:r>
            <a:r>
              <a:rPr lang="en-US" altLang="en-US" dirty="0" err="1">
                <a:latin typeface="Abadi MT Condensed Light" panose="020B0306030101010103" pitchFamily="34" charset="77"/>
              </a:rPr>
              <a:t>bein</a:t>
            </a:r>
            <a:r>
              <a:rPr lang="en-US" altLang="en-US" dirty="0">
                <a:latin typeface="Abadi MT Condensed Light" panose="020B0306030101010103" pitchFamily="34" charset="77"/>
              </a:rPr>
              <a:t>)- reflexive verb</a:t>
            </a:r>
            <a:br>
              <a:rPr lang="en-US" altLang="en-US" dirty="0">
                <a:latin typeface="Abadi MT Condensed Light" panose="020B0306030101010103" pitchFamily="34" charset="77"/>
              </a:rPr>
            </a:br>
            <a:r>
              <a:rPr lang="en-US" altLang="en-US" dirty="0">
                <a:latin typeface="Abadi MT Condensed Light" panose="020B0306030101010103" pitchFamily="34" charset="77"/>
              </a:rPr>
              <a:t>(to get on with sb) 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1C541E1A-2ECA-B88B-1273-A0DA326A6E1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3200" dirty="0" err="1">
                <a:latin typeface="Abadi MT Condensed Light" panose="020B0306030101010103" pitchFamily="34" charset="77"/>
              </a:rPr>
              <a:t>J’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m’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(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bein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)</a:t>
            </a:r>
          </a:p>
          <a:p>
            <a:r>
              <a:rPr lang="en-US" altLang="en-US" sz="3200" dirty="0">
                <a:latin typeface="Abadi MT Condensed Light" panose="020B0306030101010103" pitchFamily="34" charset="77"/>
              </a:rPr>
              <a:t>Tu 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t’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accordes</a:t>
            </a:r>
            <a:endParaRPr lang="en-US" altLang="en-US" sz="3200" dirty="0">
              <a:latin typeface="Abadi MT Condensed Light" panose="020B0306030101010103" pitchFamily="34" charset="77"/>
            </a:endParaRPr>
          </a:p>
          <a:p>
            <a:r>
              <a:rPr lang="en-US" altLang="en-US" sz="3200" dirty="0">
                <a:latin typeface="Abadi MT Condensed Light" panose="020B0306030101010103" pitchFamily="34" charset="77"/>
              </a:rPr>
              <a:t>I’/ 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ou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s’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</a:t>
            </a:r>
            <a:endParaRPr lang="en-US" altLang="en-US" sz="3200" dirty="0">
              <a:latin typeface="Abadi MT Condensed Light" panose="020B0306030101010103" pitchFamily="34" charset="77"/>
            </a:endParaRPr>
          </a:p>
          <a:p>
            <a:r>
              <a:rPr lang="en-US" altLang="en-US" sz="3200" dirty="0" err="1">
                <a:latin typeface="Abadi MT Condensed Light" panose="020B0306030101010103" pitchFamily="34" charset="77"/>
              </a:rPr>
              <a:t>J’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nos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accordons</a:t>
            </a:r>
            <a:endParaRPr lang="en-US" altLang="en-US" sz="3200" dirty="0">
              <a:latin typeface="Abadi MT Condensed Light" panose="020B0306030101010103" pitchFamily="34" charset="77"/>
            </a:endParaRPr>
          </a:p>
          <a:p>
            <a:r>
              <a:rPr lang="en-US" altLang="en-US" sz="3200" dirty="0" err="1">
                <a:latin typeface="Abadi MT Condensed Light" panose="020B0306030101010103" pitchFamily="34" charset="77"/>
              </a:rPr>
              <a:t>Ou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vos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accordez</a:t>
            </a:r>
            <a:endParaRPr lang="en-US" altLang="en-US" sz="3200" dirty="0">
              <a:latin typeface="Abadi MT Condensed Light" panose="020B0306030101010103" pitchFamily="34" charset="77"/>
            </a:endParaRPr>
          </a:p>
          <a:p>
            <a:r>
              <a:rPr lang="en-US" altLang="en-US" sz="3200" dirty="0" err="1">
                <a:latin typeface="Abadi MT Condensed Light" panose="020B0306030101010103" pitchFamily="34" charset="77"/>
              </a:rPr>
              <a:t>I’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s’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accordent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OR 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i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’ </a:t>
            </a:r>
            <a:r>
              <a:rPr lang="en-US" altLang="en-US" sz="3200" u="sng" dirty="0" err="1">
                <a:latin typeface="Abadi MT Condensed Light" panose="020B0306030101010103" pitchFamily="34" charset="77"/>
              </a:rPr>
              <a:t>lus</a:t>
            </a:r>
            <a:r>
              <a:rPr lang="en-US" altLang="en-US" sz="3200" dirty="0">
                <a:latin typeface="Abadi MT Condensed Light" panose="020B0306030101010103" pitchFamily="34" charset="77"/>
              </a:rPr>
              <a:t> </a:t>
            </a:r>
            <a:r>
              <a:rPr lang="en-US" altLang="en-US" sz="3200" dirty="0" err="1">
                <a:latin typeface="Abadi MT Condensed Light" panose="020B0306030101010103" pitchFamily="34" charset="77"/>
              </a:rPr>
              <a:t>accordent</a:t>
            </a:r>
            <a:endParaRPr lang="en-US" altLang="en-US" sz="3200" u="sng" dirty="0">
              <a:latin typeface="Abadi MT Condensed Light" panose="020B0306030101010103" pitchFamily="34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B225F-AD58-400F-13E4-BCC19796E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81200"/>
            <a:ext cx="301942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 get 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You get 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He/ she gets 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We get 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You (plur.) get 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They get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E02622_">
            <a:extLst>
              <a:ext uri="{FF2B5EF4-FFF2-40B4-BE49-F238E27FC236}">
                <a16:creationId xmlns:a16="http://schemas.microsoft.com/office/drawing/2014/main" id="{22A2B585-3BC5-3A33-EB27-34C8AD746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32766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209DB908-8602-2758-B9CA-3A9168792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85800"/>
            <a:ext cx="5105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>
                <a:latin typeface="Comic Sans MS" panose="030F0902030302020204" pitchFamily="66" charset="0"/>
              </a:rPr>
              <a:t>Jé m’accorde bein auve </a:t>
            </a:r>
            <a:r>
              <a:rPr lang="en-GB" altLang="en-US" b="1">
                <a:solidFill>
                  <a:srgbClr val="00B0F0"/>
                </a:solidFill>
                <a:latin typeface="Comic Sans MS" panose="030F0902030302020204" pitchFamily="66" charset="0"/>
              </a:rPr>
              <a:t>man bouônhomme</a:t>
            </a:r>
            <a:r>
              <a:rPr lang="en-GB" altLang="en-US" b="1">
                <a:solidFill>
                  <a:srgbClr val="00B0F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</a:t>
            </a:r>
            <a:r>
              <a:rPr lang="en-GB" altLang="en-US" b="1">
                <a:solidFill>
                  <a:srgbClr val="0000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/ </a:t>
            </a:r>
            <a:r>
              <a:rPr lang="en-GB" altLang="en-US" b="1">
                <a:solidFill>
                  <a:srgbClr val="FF8AD8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ma bouonnefemme</a:t>
            </a:r>
            <a:endParaRPr lang="en-GB" altLang="en-US" b="1">
              <a:solidFill>
                <a:srgbClr val="FF8AD8"/>
              </a:solidFill>
              <a:latin typeface="Comic Sans MS" panose="030F0902030302020204" pitchFamily="66" charset="0"/>
            </a:endParaRPr>
          </a:p>
        </p:txBody>
      </p:sp>
      <p:pic>
        <p:nvPicPr>
          <p:cNvPr id="4100" name="Picture 4" descr="PE02043_">
            <a:extLst>
              <a:ext uri="{FF2B5EF4-FFF2-40B4-BE49-F238E27FC236}">
                <a16:creationId xmlns:a16="http://schemas.microsoft.com/office/drawing/2014/main" id="{5BAFA043-A577-3665-EDDF-E1195D79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67000"/>
            <a:ext cx="2374900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8766BEA0-D527-892A-16BF-84705F257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5410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Comic Sans MS" panose="030F0902030302020204" pitchFamily="66" charset="0"/>
              </a:rPr>
              <a:t>Jé m’accorde bein auve </a:t>
            </a:r>
            <a:r>
              <a:rPr lang="en-GB" altLang="en-US" b="1">
                <a:solidFill>
                  <a:srgbClr val="00B0F0"/>
                </a:solidFill>
                <a:latin typeface="Comic Sans MS" panose="030F0902030302020204" pitchFamily="66" charset="0"/>
              </a:rPr>
              <a:t>man p’tit fis </a:t>
            </a:r>
            <a:r>
              <a:rPr lang="en-GB" altLang="en-US" b="1">
                <a:solidFill>
                  <a:schemeClr val="tx2"/>
                </a:solidFill>
                <a:latin typeface="Comic Sans MS" panose="030F0902030302020204" pitchFamily="66" charset="0"/>
              </a:rPr>
              <a:t>/</a:t>
            </a:r>
            <a:r>
              <a:rPr lang="en-GB" altLang="en-US" b="1">
                <a:solidFill>
                  <a:srgbClr val="00B0F0"/>
                </a:solidFill>
                <a:latin typeface="Comic Sans MS" panose="030F0902030302020204" pitchFamily="66" charset="0"/>
              </a:rPr>
              <a:t> </a:t>
            </a:r>
            <a:r>
              <a:rPr lang="en-GB" altLang="en-US" b="1">
                <a:solidFill>
                  <a:srgbClr val="FF8AD8"/>
                </a:solidFill>
                <a:latin typeface="Comic Sans MS" panose="030F0902030302020204" pitchFamily="66" charset="0"/>
              </a:rPr>
              <a:t>ma p’tite fil’ye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PE03019_">
            <a:extLst>
              <a:ext uri="{FF2B5EF4-FFF2-40B4-BE49-F238E27FC236}">
                <a16:creationId xmlns:a16="http://schemas.microsoft.com/office/drawing/2014/main" id="{A752827D-247F-2376-D35C-BCD4C83F9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765175"/>
            <a:ext cx="1860550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>
            <a:extLst>
              <a:ext uri="{FF2B5EF4-FFF2-40B4-BE49-F238E27FC236}">
                <a16:creationId xmlns:a16="http://schemas.microsoft.com/office/drawing/2014/main" id="{53EB9DD9-BA81-58DE-DD11-A42261A88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908050"/>
            <a:ext cx="5105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 err="1">
                <a:solidFill>
                  <a:schemeClr val="accent2"/>
                </a:solidFill>
                <a:latin typeface="Comic Sans MS" panose="030F0902030302020204" pitchFamily="66" charset="0"/>
              </a:rPr>
              <a:t>Nânnîn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902030302020204" pitchFamily="66" charset="0"/>
              </a:rPr>
              <a:t>, j’ dispute </a:t>
            </a:r>
            <a:r>
              <a:rPr lang="en-GB" altLang="en-US" b="1" dirty="0" err="1">
                <a:solidFill>
                  <a:schemeClr val="accent2"/>
                </a:solidFill>
                <a:latin typeface="Comic Sans MS" panose="030F0902030302020204" pitchFamily="66" charset="0"/>
              </a:rPr>
              <a:t>auve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ma </a:t>
            </a:r>
            <a:r>
              <a:rPr lang="en-GB" altLang="en-US" b="1" dirty="0" err="1">
                <a:solidFill>
                  <a:schemeClr val="accent2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fanmil’ye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!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b="1" dirty="0">
              <a:solidFill>
                <a:schemeClr val="accent2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AADF5F-E2E0-C5E0-7904-8763C166A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92600"/>
            <a:ext cx="82788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accent2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J’sis mârri contre man fréthe d’pis qu’i’ mangit ma pomme!</a:t>
            </a:r>
            <a:endParaRPr lang="en-GB" altLang="en-US" b="1">
              <a:solidFill>
                <a:schemeClr val="accent2"/>
              </a:solidFill>
              <a:latin typeface="Comic Sans MS" panose="030F09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0120111">
            <a:extLst>
              <a:ext uri="{FF2B5EF4-FFF2-40B4-BE49-F238E27FC236}">
                <a16:creationId xmlns:a16="http://schemas.microsoft.com/office/drawing/2014/main" id="{F0AF2273-C7B6-0B31-B115-0ECF47AFC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0828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A7F67279-9EFB-A152-06C0-FAEF73826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1160463"/>
            <a:ext cx="5370513" cy="157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Jé </a:t>
            </a:r>
            <a:r>
              <a:rPr lang="en-GB" altLang="en-U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m’accorde</a:t>
            </a:r>
            <a:r>
              <a:rPr lang="en-GB" alt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bein auve man fis pa’ce qu’il aîgue </a:t>
            </a:r>
            <a:r>
              <a:rPr lang="en-GB" altLang="en-U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dans</a:t>
            </a:r>
            <a:r>
              <a:rPr lang="en-GB" alt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l’gardîn</a:t>
            </a:r>
            <a:r>
              <a:rPr lang="en-GB" alt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B7BF1F-5F3E-42AE-9736-90B887EEAA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141663"/>
            <a:ext cx="2149475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388CE8-DA5A-22F0-82AA-E83F4DE71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644900"/>
            <a:ext cx="51339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3399"/>
                </a:solidFill>
                <a:latin typeface="Comic Sans MS" panose="030F0902030302020204" pitchFamily="66" charset="0"/>
              </a:rPr>
              <a:t>Jé m’accorde bein auve ma bouonnefemme car ou m’donne des bouôns fricots!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35505D9-E2E5-7EA3-04DE-2FA0C66DD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588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800" b="1" dirty="0" err="1">
                <a:solidFill>
                  <a:srgbClr val="7030A0"/>
                </a:solidFill>
                <a:latin typeface="Abadi MT Condensed Extra Bold" panose="020B0306030101010103" pitchFamily="34" charset="77"/>
              </a:rPr>
              <a:t>T’accordes-tu</a:t>
            </a:r>
            <a:r>
              <a:rPr lang="en-GB" altLang="en-US" sz="4800" b="1" dirty="0">
                <a:solidFill>
                  <a:srgbClr val="7030A0"/>
                </a:solidFill>
                <a:latin typeface="Abadi MT Condensed Extra Bold" panose="020B0306030101010103" pitchFamily="34" charset="77"/>
              </a:rPr>
              <a:t> </a:t>
            </a:r>
            <a:r>
              <a:rPr lang="en-GB" altLang="en-US" sz="4800" b="1" dirty="0" err="1">
                <a:solidFill>
                  <a:srgbClr val="7030A0"/>
                </a:solidFill>
                <a:latin typeface="Abadi MT Condensed Extra Bold" panose="020B0306030101010103" pitchFamily="34" charset="77"/>
              </a:rPr>
              <a:t>auve</a:t>
            </a:r>
            <a:r>
              <a:rPr lang="en-GB" altLang="en-US" sz="4800" b="1" dirty="0">
                <a:solidFill>
                  <a:srgbClr val="7030A0"/>
                </a:solidFill>
                <a:latin typeface="Abadi MT Condensed Extra Bold" panose="020B0306030101010103" pitchFamily="34" charset="77"/>
              </a:rPr>
              <a:t> …?</a:t>
            </a:r>
            <a:r>
              <a:rPr lang="en-GB" altLang="en-US" sz="4800" b="1" dirty="0" err="1">
                <a:solidFill>
                  <a:srgbClr val="7030A0"/>
                </a:solidFill>
                <a:latin typeface="Abadi MT Condensed Extra Bold" panose="020B0306030101010103" pitchFamily="34" charset="77"/>
              </a:rPr>
              <a:t>Pouortchi</a:t>
            </a:r>
            <a:r>
              <a:rPr lang="en-GB" altLang="en-US" sz="4800" b="1" dirty="0">
                <a:solidFill>
                  <a:srgbClr val="7030A0"/>
                </a:solidFill>
                <a:latin typeface="Abadi MT Condensed Extra Bold" panose="020B0306030101010103" pitchFamily="34" charset="77"/>
              </a:rPr>
              <a:t>? </a:t>
            </a:r>
            <a:r>
              <a:rPr lang="en-GB" altLang="en-US" sz="4800" b="1" dirty="0" err="1">
                <a:solidFill>
                  <a:srgbClr val="7030A0"/>
                </a:solidFill>
                <a:latin typeface="Abadi MT Condensed Extra Bold" panose="020B0306030101010103" pitchFamily="34" charset="77"/>
              </a:rPr>
              <a:t>Pouortchi</a:t>
            </a:r>
            <a:r>
              <a:rPr lang="en-GB" altLang="en-US" sz="4800" b="1" dirty="0">
                <a:solidFill>
                  <a:srgbClr val="7030A0"/>
                </a:solidFill>
                <a:latin typeface="Abadi MT Condensed Extra Bold" panose="020B0306030101010103" pitchFamily="34" charset="77"/>
              </a:rPr>
              <a:t> </a:t>
            </a:r>
            <a:r>
              <a:rPr lang="en-GB" altLang="en-US" sz="4800" b="1" dirty="0" err="1">
                <a:solidFill>
                  <a:srgbClr val="7030A0"/>
                </a:solidFill>
                <a:latin typeface="Abadi MT Condensed Extra Bold" panose="020B0306030101010103" pitchFamily="34" charset="77"/>
              </a:rPr>
              <a:t>pon</a:t>
            </a:r>
            <a:r>
              <a:rPr lang="en-GB" altLang="en-US" sz="4800" b="1" dirty="0">
                <a:solidFill>
                  <a:srgbClr val="7030A0"/>
                </a:solidFill>
                <a:latin typeface="Abadi MT Condensed Extra Bold" panose="020B0306030101010103" pitchFamily="34" charset="77"/>
              </a:rPr>
              <a:t>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800" b="1" dirty="0">
              <a:latin typeface="Abadi MT Condensed Extra Bold" panose="020B0306030101010103" pitchFamily="34" charset="77"/>
            </a:endParaRP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8C868153-2207-667B-AA69-B2536FAF5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06" y="1867367"/>
            <a:ext cx="41783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ta </a:t>
            </a:r>
            <a:r>
              <a:rPr lang="en-GB" altLang="en-US" sz="4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fanmil’ye</a:t>
            </a: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GB" altLang="en-US" sz="4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tes</a:t>
            </a: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vaîsins</a:t>
            </a: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GB" altLang="en-US" sz="4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tes</a:t>
            </a: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collègues</a:t>
            </a:r>
            <a:r>
              <a:rPr lang="en-GB" altLang="en-U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? </a:t>
            </a:r>
          </a:p>
        </p:txBody>
      </p:sp>
      <p:sp>
        <p:nvSpPr>
          <p:cNvPr id="19460" name="TextBox 4">
            <a:extLst>
              <a:ext uri="{FF2B5EF4-FFF2-40B4-BE49-F238E27FC236}">
                <a16:creationId xmlns:a16="http://schemas.microsoft.com/office/drawing/2014/main" id="{9E2266BA-379E-F081-0569-A97B19159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669" y="1869887"/>
            <a:ext cx="4294188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latin typeface="Calibri" panose="020F0502020204030204" pitchFamily="34" charset="0"/>
              </a:rPr>
              <a:t>Oui-dgià</a:t>
            </a:r>
            <a:r>
              <a:rPr lang="en-GB" altLang="en-US" dirty="0">
                <a:latin typeface="Calibri" panose="020F0502020204030204" pitchFamily="34" charset="0"/>
              </a:rPr>
              <a:t>, </a:t>
            </a:r>
            <a:r>
              <a:rPr lang="en-GB" altLang="en-US" dirty="0" err="1">
                <a:latin typeface="Calibri" panose="020F0502020204030204" pitchFamily="34" charset="0"/>
              </a:rPr>
              <a:t>j’m’accorde</a:t>
            </a:r>
            <a:r>
              <a:rPr lang="en-GB" altLang="en-US" dirty="0"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</a:rPr>
              <a:t>bein</a:t>
            </a:r>
            <a:r>
              <a:rPr lang="en-GB" altLang="en-US" dirty="0">
                <a:latin typeface="Calibri" panose="020F050202020403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latin typeface="Calibri" panose="020F0502020204030204" pitchFamily="34" charset="0"/>
              </a:rPr>
              <a:t>J’nos</a:t>
            </a:r>
            <a:r>
              <a:rPr lang="en-GB" altLang="en-US" dirty="0"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</a:rPr>
              <a:t>accordons</a:t>
            </a:r>
            <a:r>
              <a:rPr lang="en-GB" altLang="en-US" dirty="0"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</a:rPr>
              <a:t>bein</a:t>
            </a:r>
            <a:r>
              <a:rPr lang="en-GB" altLang="en-US" dirty="0">
                <a:latin typeface="Calibri" panose="020F050202020403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latin typeface="Calibri" panose="020F0502020204030204" pitchFamily="34" charset="0"/>
              </a:rPr>
              <a:t>Nou</a:t>
            </a:r>
            <a:r>
              <a:rPr lang="en-GB" altLang="en-US" dirty="0">
                <a:latin typeface="Calibri" panose="020F0502020204030204" pitchFamily="34" charset="0"/>
              </a:rPr>
              <a:t>-fait, </a:t>
            </a:r>
            <a:r>
              <a:rPr lang="en-GB" altLang="en-US" dirty="0" err="1">
                <a:latin typeface="Calibri" panose="020F0502020204030204" pitchFamily="34" charset="0"/>
              </a:rPr>
              <a:t>j’disputons</a:t>
            </a:r>
            <a:r>
              <a:rPr lang="en-GB" altLang="en-US" dirty="0">
                <a:latin typeface="Calibri" panose="020F0502020204030204" pitchFamily="34" charset="0"/>
              </a:rPr>
              <a:t> …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57B6091D-7C94-C03F-F865-A758A79B9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669" y="3934569"/>
            <a:ext cx="282575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viyant</a:t>
            </a: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qué</a:t>
            </a:r>
            <a:r>
              <a:rPr lang="mr-IN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…</a:t>
            </a:r>
            <a:endParaRPr lang="en-GB" alt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pa’ce</a:t>
            </a: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qué</a:t>
            </a: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car..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d’pis</a:t>
            </a: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qué</a:t>
            </a:r>
            <a:r>
              <a:rPr lang="en-GB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..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8B5FC0D4-9262-5F12-BE1D-1D3606577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642" y="4054879"/>
            <a:ext cx="21732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rgbClr val="00B0F0"/>
                </a:solidFill>
                <a:latin typeface="Calibri" panose="020F0502020204030204" pitchFamily="34" charset="0"/>
              </a:rPr>
              <a:t>il </a:t>
            </a:r>
            <a:r>
              <a:rPr lang="en-GB" altLang="en-US" dirty="0" err="1">
                <a:solidFill>
                  <a:srgbClr val="00B0F0"/>
                </a:solidFill>
                <a:latin typeface="Calibri" panose="020F0502020204030204" pitchFamily="34" charset="0"/>
              </a:rPr>
              <a:t>est</a:t>
            </a:r>
            <a:r>
              <a:rPr lang="mr-IN" altLang="en-US" dirty="0">
                <a:solidFill>
                  <a:srgbClr val="00B0F0"/>
                </a:solidFill>
                <a:latin typeface="Calibri" panose="020F0502020204030204" pitchFamily="34" charset="0"/>
              </a:rPr>
              <a:t>…</a:t>
            </a:r>
            <a:endParaRPr lang="en-GB" altLang="en-US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rgbClr val="FF8AD8"/>
                </a:solidFill>
                <a:latin typeface="Calibri" panose="020F0502020204030204" pitchFamily="34" charset="0"/>
              </a:rPr>
              <a:t>oulle</a:t>
            </a:r>
            <a:r>
              <a:rPr lang="en-GB" altLang="en-US" dirty="0">
                <a:solidFill>
                  <a:srgbClr val="FF8AD8"/>
                </a:solidFill>
                <a:latin typeface="Calibri" panose="020F0502020204030204" pitchFamily="34" charset="0"/>
              </a:rPr>
              <a:t> </a:t>
            </a:r>
            <a:r>
              <a:rPr lang="en-GB" altLang="en-US" dirty="0" err="1">
                <a:solidFill>
                  <a:srgbClr val="FF8AD8"/>
                </a:solidFill>
                <a:latin typeface="Calibri" panose="020F0502020204030204" pitchFamily="34" charset="0"/>
              </a:rPr>
              <a:t>est</a:t>
            </a:r>
            <a:r>
              <a:rPr lang="mr-IN" altLang="en-US" dirty="0">
                <a:solidFill>
                  <a:srgbClr val="FF8AD8"/>
                </a:solidFill>
                <a:latin typeface="Calibri" panose="020F0502020204030204" pitchFamily="34" charset="0"/>
              </a:rPr>
              <a:t>…</a:t>
            </a:r>
            <a:endParaRPr lang="en-GB" altLang="en-US" dirty="0">
              <a:solidFill>
                <a:srgbClr val="FF8AD8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rgbClr val="00B050"/>
                </a:solidFill>
                <a:latin typeface="Calibri" panose="020F0502020204030204" pitchFamily="34" charset="0"/>
              </a:rPr>
              <a:t>i</a:t>
            </a:r>
            <a:r>
              <a:rPr lang="en-GB" altLang="en-US" dirty="0">
                <a:solidFill>
                  <a:srgbClr val="00B050"/>
                </a:solidFill>
                <a:latin typeface="Calibri" panose="020F0502020204030204" pitchFamily="34" charset="0"/>
              </a:rPr>
              <a:t>’ </a:t>
            </a:r>
            <a:r>
              <a:rPr lang="en-GB" altLang="en-US" dirty="0" err="1">
                <a:solidFill>
                  <a:srgbClr val="00B050"/>
                </a:solidFill>
                <a:latin typeface="Calibri" panose="020F0502020204030204" pitchFamily="34" charset="0"/>
              </a:rPr>
              <a:t>sont</a:t>
            </a:r>
            <a:r>
              <a:rPr lang="mr-IN" altLang="en-US" dirty="0">
                <a:solidFill>
                  <a:srgbClr val="00B050"/>
                </a:solidFill>
                <a:latin typeface="Calibri" panose="020F0502020204030204" pitchFamily="34" charset="0"/>
              </a:rPr>
              <a:t>…</a:t>
            </a:r>
            <a:endParaRPr lang="en-GB" altLang="en-US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23558" name="Picture 46" descr="PE03020_">
            <a:extLst>
              <a:ext uri="{FF2B5EF4-FFF2-40B4-BE49-F238E27FC236}">
                <a16:creationId xmlns:a16="http://schemas.microsoft.com/office/drawing/2014/main" id="{47F24F13-4897-9C29-B605-8BD0E91EB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88" y="1064123"/>
            <a:ext cx="787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49" descr="PE03019_">
            <a:extLst>
              <a:ext uri="{FF2B5EF4-FFF2-40B4-BE49-F238E27FC236}">
                <a16:creationId xmlns:a16="http://schemas.microsoft.com/office/drawing/2014/main" id="{6C363FEA-8DF4-EDC9-023E-EC791A9C1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838" y="2420938"/>
            <a:ext cx="698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2530" grpId="0"/>
      <p:bldP spid="19460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226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 MT Condensed Extra Bold</vt:lpstr>
      <vt:lpstr>Abadi MT Condensed Light</vt:lpstr>
      <vt:lpstr>Calibri</vt:lpstr>
      <vt:lpstr>Comic Sans MS</vt:lpstr>
      <vt:lpstr>Times New Roman</vt:lpstr>
      <vt:lpstr>Default Design</vt:lpstr>
      <vt:lpstr>Les r’lâtions</vt:lpstr>
      <vt:lpstr>PowerPoint Presentation</vt:lpstr>
      <vt:lpstr>PowerPoint Presentation</vt:lpstr>
      <vt:lpstr>PowerPoint Presentation</vt:lpstr>
      <vt:lpstr>S’accorder (bein)- reflexive verb (to get on with sb)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Lupton</dc:creator>
  <cp:lastModifiedBy>Aline Cattermole</cp:lastModifiedBy>
  <cp:revision>38</cp:revision>
  <cp:lastPrinted>2018-11-07T16:17:22Z</cp:lastPrinted>
  <dcterms:created xsi:type="dcterms:W3CDTF">2002-09-17T17:32:42Z</dcterms:created>
  <dcterms:modified xsi:type="dcterms:W3CDTF">2022-11-24T15:04:23Z</dcterms:modified>
</cp:coreProperties>
</file>