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93" r:id="rId4"/>
    <p:sldId id="29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60"/>
    <a:srgbClr val="FD5824"/>
    <a:srgbClr val="FD6666"/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97" autoAdjust="0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3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5824"/>
            </a:gs>
            <a:gs pos="100000">
              <a:srgbClr val="FFE76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A6A8-6CEA-4B41-BE86-7D2AEFEC9A8A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95F5-9D4E-4649-B944-91A3A109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emf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4.wdp"/><Relationship Id="rId18" Type="http://schemas.openxmlformats.org/officeDocument/2006/relationships/image" Target="../media/image1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6.png"/><Relationship Id="rId17" Type="http://schemas.microsoft.com/office/2007/relationships/hdphoto" Target="../media/hdphoto16.wdp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15.png"/><Relationship Id="rId19" Type="http://schemas.openxmlformats.org/officeDocument/2006/relationships/image" Target="../media/image2.emf"/><Relationship Id="rId4" Type="http://schemas.openxmlformats.org/officeDocument/2006/relationships/image" Target="../media/image12.png"/><Relationship Id="rId9" Type="http://schemas.microsoft.com/office/2007/relationships/hdphoto" Target="../media/hdphoto12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72" y="1953600"/>
            <a:ext cx="6858000" cy="2387600"/>
          </a:xfrm>
        </p:spPr>
        <p:txBody>
          <a:bodyPr>
            <a:normAutofit/>
          </a:bodyPr>
          <a:lstStyle/>
          <a:p>
            <a:r>
              <a:rPr lang="en-US" sz="6000" i="1" dirty="0">
                <a:latin typeface="Arial"/>
                <a:cs typeface="Arial"/>
              </a:rPr>
              <a:t>Lé preunmié nivé</a:t>
            </a:r>
            <a:br>
              <a:rPr lang="en-US" sz="6000" i="1" dirty="0">
                <a:latin typeface="Arial"/>
                <a:cs typeface="Arial"/>
              </a:rPr>
            </a:br>
            <a:r>
              <a:rPr lang="en-US" sz="6000" i="1" dirty="0">
                <a:latin typeface="Arial"/>
                <a:cs typeface="Arial"/>
              </a:rPr>
              <a:t>Lé traîsième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313" y="4397042"/>
            <a:ext cx="4180974" cy="1078246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lang="en-US" sz="4000" i="1" err="1">
                <a:solidFill>
                  <a:srgbClr val="800000"/>
                </a:solidFill>
                <a:latin typeface="Arial"/>
                <a:cs typeface="Arial"/>
              </a:rPr>
              <a:t>léçon</a:t>
            </a:r>
            <a:r>
              <a:rPr lang="en-US" sz="4000" i="1">
                <a:solidFill>
                  <a:srgbClr val="800000"/>
                </a:solidFill>
                <a:latin typeface="Arial"/>
                <a:cs typeface="Arial"/>
              </a:rPr>
              <a:t> 1</a:t>
            </a:r>
            <a:endParaRPr lang="en-US" sz="40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érriaisLogo_COL copy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95" y="-601583"/>
            <a:ext cx="5636215" cy="4224676"/>
          </a:xfrm>
          <a:prstGeom prst="rect">
            <a:avLst/>
          </a:prstGeom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58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258984" y="2304982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>
                <a:latin typeface="Arial"/>
                <a:cs typeface="Arial"/>
              </a:rPr>
              <a:t>orange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9119B-8308-D049-B7BC-974F98679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89952" l="8197" r="899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293" y="583288"/>
            <a:ext cx="4067175" cy="5308600"/>
          </a:xfrm>
          <a:prstGeom prst="rect">
            <a:avLst/>
          </a:prstGeom>
        </p:spPr>
      </p:pic>
      <p:pic>
        <p:nvPicPr>
          <p:cNvPr id="5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7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626781" y="3184891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FF40FF"/>
                </a:solidFill>
                <a:latin typeface="Arial"/>
                <a:cs typeface="Arial"/>
              </a:rPr>
              <a:t>breune</a:t>
            </a:r>
            <a:endParaRPr lang="en-US" sz="8800" i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DA818-B5BC-9847-8092-678F0386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89786" l="6158" r="899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73" y="564238"/>
            <a:ext cx="3867150" cy="5346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brun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8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8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131924" y="202487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>
                <a:latin typeface="Arial"/>
                <a:cs typeface="Arial"/>
              </a:rPr>
              <a:t>rose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902B6-018B-8745-BDAF-B1C38617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89931" l="573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3" y="462638"/>
            <a:ext cx="4152900" cy="5549900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3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371881" y="2953548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FF40FF"/>
                </a:solidFill>
                <a:latin typeface="Arial"/>
                <a:cs typeface="Arial"/>
              </a:rPr>
              <a:t>vèrte</a:t>
            </a:r>
            <a:endParaRPr lang="en-US" sz="8800" i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vèrt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8A1C0-FB46-B54B-9BC7-22BCBC9FA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810" l="2148" r="899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39" y="565388"/>
            <a:ext cx="3990975" cy="5359400"/>
          </a:xfrm>
          <a:prstGeom prst="rect">
            <a:avLst/>
          </a:prstGeom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1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465258" y="2920376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FF40FF"/>
                </a:solidFill>
                <a:latin typeface="Arial"/>
                <a:cs typeface="Arial"/>
              </a:rPr>
              <a:t>néthe</a:t>
            </a:r>
            <a:endParaRPr lang="en-US" sz="8800" i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nièr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8568F-59E3-8B40-895D-9ABE5A1D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3" b="89855" l="4941" r="898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322" y="291475"/>
            <a:ext cx="4048125" cy="5257800"/>
          </a:xfrm>
          <a:prstGeom prst="rect">
            <a:avLst/>
          </a:prstGeom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1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258984" y="2061132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latin typeface="Arial"/>
                <a:cs typeface="Arial"/>
              </a:rPr>
              <a:t>jaune</a:t>
            </a:r>
            <a:endParaRPr lang="en-US" sz="8800" i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81AB6-2D1D-374F-B9FD-7637F713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5" b="99592" l="0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1292226"/>
            <a:ext cx="4114800" cy="4114800"/>
          </a:xfrm>
          <a:prstGeom prst="rect">
            <a:avLst/>
          </a:prstGeom>
        </p:spPr>
      </p:pic>
      <p:pic>
        <p:nvPicPr>
          <p:cNvPr id="7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30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264849" y="2998139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>
                <a:solidFill>
                  <a:srgbClr val="FF40FF"/>
                </a:solidFill>
                <a:latin typeface="Arial"/>
                <a:cs typeface="Arial"/>
              </a:rPr>
              <a:t>grise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gris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2D58B-4716-4344-B2D9-BEA13FF11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765" r="898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83" y="514588"/>
            <a:ext cx="4048125" cy="5461000"/>
          </a:xfrm>
          <a:prstGeom prst="rect">
            <a:avLst/>
          </a:prstGeom>
        </p:spPr>
      </p:pic>
      <p:pic>
        <p:nvPicPr>
          <p:cNvPr id="8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5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129099" y="3184891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FF40FF"/>
                </a:solidFill>
                <a:latin typeface="Arial"/>
                <a:cs typeface="Arial"/>
              </a:rPr>
              <a:t>bliue</a:t>
            </a:r>
            <a:endParaRPr lang="en-US" sz="8800" i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bliu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2CA26-04D3-E64F-A3A2-CD9454BCA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63" y="304175"/>
            <a:ext cx="4162425" cy="5232400"/>
          </a:xfrm>
          <a:prstGeom prst="rect">
            <a:avLst/>
          </a:prstGeom>
        </p:spPr>
      </p:pic>
      <p:pic>
        <p:nvPicPr>
          <p:cNvPr id="8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52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430548" y="2684871"/>
            <a:ext cx="4556104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FF40FF"/>
                </a:solidFill>
                <a:latin typeface="Arial"/>
                <a:cs typeface="Arial"/>
              </a:rPr>
              <a:t>blianche</a:t>
            </a:r>
            <a:endParaRPr lang="en-US" sz="8800" i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0F91A-0CBD-024F-BECD-95DB3F5836DD}"/>
              </a:ext>
            </a:extLst>
          </p:cNvPr>
          <p:cNvSpPr txBox="1">
            <a:spLocks/>
          </p:cNvSpPr>
          <p:nvPr/>
        </p:nvSpPr>
        <p:spPr>
          <a:xfrm>
            <a:off x="3938268" y="1055163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solidFill>
                  <a:srgbClr val="0070C0"/>
                </a:solidFill>
                <a:latin typeface="Arial"/>
                <a:cs typeface="Arial"/>
              </a:rPr>
              <a:t>blianc</a:t>
            </a:r>
            <a:endParaRPr lang="en-US" sz="8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2E29D-CE28-724A-A5D4-199CB6D6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100000" l="0" r="98100">
                        <a14:foregroundMark x1="50119" y1="69359" x2="50119" y2="69359"/>
                        <a14:foregroundMark x1="48219" y1="74822" x2="50594" y2="41093"/>
                        <a14:foregroundMark x1="68646" y1="17340" x2="37055" y2="50356"/>
                        <a14:foregroundMark x1="54632" y1="36817" x2="68646" y2="57007"/>
                        <a14:foregroundMark x1="55107" y1="34679" x2="72922" y2="43468"/>
                        <a14:foregroundMark x1="73397" y1="69596" x2="67221" y2="55582"/>
                        <a14:foregroundMark x1="15202" y1="47743" x2="38480" y2="50356"/>
                        <a14:foregroundMark x1="27791" y1="24228" x2="42993" y2="4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23" y="571738"/>
            <a:ext cx="4010025" cy="5346700"/>
          </a:xfrm>
          <a:prstGeom prst="rect">
            <a:avLst/>
          </a:prstGeom>
        </p:spPr>
      </p:pic>
      <p:pic>
        <p:nvPicPr>
          <p:cNvPr id="8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2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76" y="761999"/>
            <a:ext cx="7659291" cy="4114800"/>
          </a:xfrm>
        </p:spPr>
        <p:txBody>
          <a:bodyPr>
            <a:noAutofit/>
          </a:bodyPr>
          <a:lstStyle/>
          <a:p>
            <a:r>
              <a:rPr lang="en-US" sz="8800" i="1" dirty="0" err="1">
                <a:latin typeface="Arial"/>
                <a:cs typeface="Arial"/>
              </a:rPr>
              <a:t>Breune</a:t>
            </a:r>
            <a:r>
              <a:rPr lang="en-US" sz="8800" i="1" dirty="0">
                <a:latin typeface="Arial"/>
                <a:cs typeface="Arial"/>
              </a:rPr>
              <a:t> </a:t>
            </a:r>
            <a:r>
              <a:rPr lang="en-US" sz="8800" i="1" dirty="0" err="1">
                <a:latin typeface="Arial"/>
                <a:cs typeface="Arial"/>
              </a:rPr>
              <a:t>Ourse</a:t>
            </a:r>
            <a:r>
              <a:rPr lang="en-US" sz="8800" i="1" dirty="0">
                <a:latin typeface="Arial"/>
                <a:cs typeface="Arial"/>
              </a:rPr>
              <a:t>, </a:t>
            </a:r>
            <a:r>
              <a:rPr lang="en-US" sz="8800" i="1" dirty="0" err="1">
                <a:latin typeface="Arial"/>
                <a:cs typeface="Arial"/>
              </a:rPr>
              <a:t>Breune</a:t>
            </a:r>
            <a:r>
              <a:rPr lang="en-US" sz="8800" i="1" dirty="0">
                <a:latin typeface="Arial"/>
                <a:cs typeface="Arial"/>
              </a:rPr>
              <a:t> </a:t>
            </a:r>
            <a:r>
              <a:rPr lang="en-US" sz="8800" i="1" dirty="0" err="1">
                <a:latin typeface="Arial"/>
                <a:cs typeface="Arial"/>
              </a:rPr>
              <a:t>Ourse</a:t>
            </a:r>
            <a:endParaRPr lang="en-US" sz="8800" i="1" dirty="0">
              <a:latin typeface="Arial"/>
              <a:cs typeface="Arial"/>
            </a:endParaRPr>
          </a:p>
        </p:txBody>
      </p:sp>
      <p:pic>
        <p:nvPicPr>
          <p:cNvPr id="4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1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Bouônjour</a:t>
            </a:r>
            <a:r>
              <a:rPr lang="en-US" sz="9600" i="1" dirty="0">
                <a:latin typeface="Arial"/>
                <a:cs typeface="Arial"/>
              </a:rPr>
              <a:t>!</a:t>
            </a:r>
          </a:p>
        </p:txBody>
      </p:sp>
      <p:pic>
        <p:nvPicPr>
          <p:cNvPr id="4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255968" y="1072897"/>
            <a:ext cx="8633577" cy="204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 err="1">
                <a:latin typeface="Arial"/>
                <a:cs typeface="Arial"/>
              </a:rPr>
              <a:t>Tch’est</a:t>
            </a:r>
            <a:r>
              <a:rPr lang="en-US" sz="8000" i="1" dirty="0">
                <a:latin typeface="Arial"/>
                <a:cs typeface="Arial"/>
              </a:rPr>
              <a:t> </a:t>
            </a:r>
            <a:r>
              <a:rPr lang="en-US" sz="8000" i="1" dirty="0" err="1">
                <a:latin typeface="Arial"/>
                <a:cs typeface="Arial"/>
              </a:rPr>
              <a:t>qu’ch’est</a:t>
            </a:r>
            <a:r>
              <a:rPr lang="en-US" sz="8000" i="1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9CF954-5A91-3441-892C-C8D1D331DA0F}"/>
              </a:ext>
            </a:extLst>
          </p:cNvPr>
          <p:cNvSpPr txBox="1">
            <a:spLocks/>
          </p:cNvSpPr>
          <p:nvPr/>
        </p:nvSpPr>
        <p:spPr>
          <a:xfrm>
            <a:off x="2659640" y="3118396"/>
            <a:ext cx="5289127" cy="3297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i="1" dirty="0" err="1">
                <a:solidFill>
                  <a:srgbClr val="800000"/>
                </a:solidFill>
                <a:latin typeface="Arial"/>
                <a:cs typeface="Arial"/>
              </a:rPr>
              <a:t>Ch’est</a:t>
            </a:r>
            <a:r>
              <a:rPr lang="en-US" sz="7200" i="1" dirty="0">
                <a:solidFill>
                  <a:srgbClr val="800000"/>
                </a:solidFill>
                <a:latin typeface="Arial"/>
                <a:cs typeface="Arial"/>
              </a:rPr>
              <a:t>…</a:t>
            </a:r>
          </a:p>
        </p:txBody>
      </p:sp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7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C0907-2FEE-624A-80C9-B100D1DE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58" y="351828"/>
            <a:ext cx="5020358" cy="4585260"/>
          </a:xfrm>
          <a:prstGeom prst="rect">
            <a:avLst/>
          </a:prstGeom>
        </p:spPr>
      </p:pic>
      <p:pic>
        <p:nvPicPr>
          <p:cNvPr id="5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389" y="5262044"/>
            <a:ext cx="26465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eune ourse</a:t>
            </a:r>
            <a:r>
              <a:rPr lang="en-US" sz="2400" dirty="0"/>
              <a:t>.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3304" y="5282566"/>
            <a:ext cx="5216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eune breune ourse.</a:t>
            </a:r>
          </a:p>
        </p:txBody>
      </p:sp>
    </p:spTree>
    <p:extLst>
      <p:ext uri="{BB962C8B-B14F-4D97-AF65-F5344CB8AC3E}">
        <p14:creationId xmlns:p14="http://schemas.microsoft.com/office/powerpoint/2010/main" val="9929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5775C-8DD7-EA49-93CC-8FB6DA2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02" y="1859138"/>
            <a:ext cx="4698113" cy="4329480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2792" y="682522"/>
            <a:ext cx="1931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ouaîsé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793" y="682522"/>
            <a:ext cx="48500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rouoge ouaîsé.</a:t>
            </a:r>
          </a:p>
        </p:txBody>
      </p:sp>
    </p:spTree>
    <p:extLst>
      <p:ext uri="{BB962C8B-B14F-4D97-AF65-F5344CB8AC3E}">
        <p14:creationId xmlns:p14="http://schemas.microsoft.com/office/powerpoint/2010/main" val="5413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EDA4E5-08FC-E445-B333-49AEB060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4" y="377035"/>
            <a:ext cx="4655998" cy="42770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6108" y="4105661"/>
            <a:ext cx="2510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cannard.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302" y="5114638"/>
            <a:ext cx="4476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jaune cannard.     </a:t>
            </a:r>
          </a:p>
        </p:txBody>
      </p:sp>
    </p:spTree>
    <p:extLst>
      <p:ext uri="{BB962C8B-B14F-4D97-AF65-F5344CB8AC3E}">
        <p14:creationId xmlns:p14="http://schemas.microsoft.com/office/powerpoint/2010/main" val="39047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32A95-331B-DF46-BC80-F7E15D24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29" y="432971"/>
            <a:ext cx="4929221" cy="45314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9529" y="5193200"/>
            <a:ext cx="21740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j’va.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3202" y="5262044"/>
            <a:ext cx="4371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bliu j’va.     </a:t>
            </a:r>
          </a:p>
        </p:txBody>
      </p:sp>
    </p:spTree>
    <p:extLst>
      <p:ext uri="{BB962C8B-B14F-4D97-AF65-F5344CB8AC3E}">
        <p14:creationId xmlns:p14="http://schemas.microsoft.com/office/powerpoint/2010/main" val="5971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F510F-81FB-614D-B2C9-0DFF523F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74" y="1708727"/>
            <a:ext cx="4866192" cy="4473539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7615" y="719870"/>
            <a:ext cx="30901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eune raînotte.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7503" y="707720"/>
            <a:ext cx="50580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eune vèrte raînotte.     </a:t>
            </a:r>
          </a:p>
        </p:txBody>
      </p:sp>
    </p:spTree>
    <p:extLst>
      <p:ext uri="{BB962C8B-B14F-4D97-AF65-F5344CB8AC3E}">
        <p14:creationId xmlns:p14="http://schemas.microsoft.com/office/powerpoint/2010/main" val="18515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D71FF-D641-8D40-B223-F9E1FCD4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70" y="1083088"/>
            <a:ext cx="4713518" cy="4301708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13" y="1083088"/>
            <a:ext cx="1931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cat.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14" y="2004128"/>
            <a:ext cx="4215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pourpre  cat.     </a:t>
            </a:r>
          </a:p>
        </p:txBody>
      </p:sp>
    </p:spTree>
    <p:extLst>
      <p:ext uri="{BB962C8B-B14F-4D97-AF65-F5344CB8AC3E}">
        <p14:creationId xmlns:p14="http://schemas.microsoft.com/office/powerpoint/2010/main" val="38106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FD136-7E3A-E842-B7F3-FD7DC36A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31" y="1642698"/>
            <a:ext cx="4823835" cy="4449456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9972" y="852255"/>
            <a:ext cx="1931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tchian.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3567" y="793213"/>
            <a:ext cx="41748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 blianc tchian.     </a:t>
            </a:r>
          </a:p>
        </p:txBody>
      </p:sp>
    </p:spTree>
    <p:extLst>
      <p:ext uri="{BB962C8B-B14F-4D97-AF65-F5344CB8AC3E}">
        <p14:creationId xmlns:p14="http://schemas.microsoft.com/office/powerpoint/2010/main" val="29459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E7631-89B8-7C45-AE09-8CBC1FE2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49" y="557339"/>
            <a:ext cx="4830019" cy="4465948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5911" y="5262044"/>
            <a:ext cx="2267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eune brébis.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8540" y="5290842"/>
            <a:ext cx="5077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eune néthe brébis.     </a:t>
            </a:r>
          </a:p>
        </p:txBody>
      </p:sp>
    </p:spTree>
    <p:extLst>
      <p:ext uri="{BB962C8B-B14F-4D97-AF65-F5344CB8AC3E}">
        <p14:creationId xmlns:p14="http://schemas.microsoft.com/office/powerpoint/2010/main" val="2268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83636C-1EC5-4841-8DD6-7C78EAC8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00" y="1802142"/>
            <a:ext cx="4742466" cy="4380909"/>
          </a:xfrm>
          <a:prstGeom prst="rect">
            <a:avLst/>
          </a:prstGeom>
        </p:spPr>
      </p:pic>
      <p:pic>
        <p:nvPicPr>
          <p:cNvPr id="7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9158" y="701196"/>
            <a:ext cx="24156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paîsson.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8909" y="661958"/>
            <a:ext cx="5001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Ch’est un rouoge paîsson.     </a:t>
            </a:r>
          </a:p>
        </p:txBody>
      </p:sp>
    </p:spTree>
    <p:extLst>
      <p:ext uri="{BB962C8B-B14F-4D97-AF65-F5344CB8AC3E}">
        <p14:creationId xmlns:p14="http://schemas.microsoft.com/office/powerpoint/2010/main" val="20347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94643" y="806450"/>
            <a:ext cx="7162800" cy="4040188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355" y="1783337"/>
              <a:ext cx="5765655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7200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Comment qu’tu’es?</a:t>
              </a:r>
              <a:endParaRPr lang="en-GB" sz="7200" dirty="0">
                <a:latin typeface="Arial"/>
                <a:ea typeface="ＭＳ 明朝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7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0455" y="833955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Arial"/>
                <a:cs typeface="Arial"/>
              </a:rPr>
              <a:t>À</a:t>
            </a:r>
            <a:r>
              <a:rPr lang="en-US" sz="9600" dirty="0">
                <a:latin typeface="Arial"/>
                <a:cs typeface="Arial"/>
              </a:rPr>
              <a:t> </a:t>
            </a:r>
            <a:r>
              <a:rPr lang="en-US" sz="9600" dirty="0" err="1">
                <a:latin typeface="Arial"/>
                <a:cs typeface="Arial"/>
              </a:rPr>
              <a:t>bétôt</a:t>
            </a:r>
            <a:r>
              <a:rPr lang="en-US" sz="96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604280" y="2881759"/>
            <a:ext cx="819188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err="1">
                <a:latin typeface="Arial"/>
                <a:cs typeface="Arial"/>
              </a:rPr>
              <a:t>À</a:t>
            </a:r>
            <a:r>
              <a:rPr lang="en-US" sz="14000" dirty="0">
                <a:latin typeface="Arial"/>
                <a:cs typeface="Arial"/>
              </a:rPr>
              <a:t> la </a:t>
            </a:r>
            <a:r>
              <a:rPr lang="en-US" sz="14000" dirty="0" err="1">
                <a:latin typeface="Arial"/>
                <a:cs typeface="Arial"/>
              </a:rPr>
              <a:t>préchaine</a:t>
            </a:r>
            <a:r>
              <a:rPr lang="en-US" sz="14000" dirty="0"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53" y="1251152"/>
            <a:ext cx="4087625" cy="2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35369" y="254000"/>
            <a:ext cx="2739566" cy="1591012"/>
            <a:chOff x="1094903" y="806450"/>
            <a:chExt cx="7162800" cy="4040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50905" y="2558419"/>
              <a:ext cx="2149552" cy="196189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16487" y="181517"/>
            <a:ext cx="2719503" cy="1690406"/>
            <a:chOff x="4839436" y="3924090"/>
            <a:chExt cx="2361097" cy="1251018"/>
          </a:xfrm>
        </p:grpSpPr>
        <p:grpSp>
          <p:nvGrpSpPr>
            <p:cNvPr id="23" name="Group 22"/>
            <p:cNvGrpSpPr/>
            <p:nvPr/>
          </p:nvGrpSpPr>
          <p:grpSpPr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/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/>
              <p:cNvSpPr txBox="1"/>
              <p:nvPr/>
            </p:nvSpPr>
            <p:spPr>
              <a:xfrm>
                <a:off x="-2258401" y="8083416"/>
                <a:ext cx="6713435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5500" y="4504619"/>
              <a:ext cx="673933" cy="5472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251702" y="2291867"/>
            <a:ext cx="2866010" cy="1881470"/>
            <a:chOff x="-14393387" y="13015751"/>
            <a:chExt cx="8056687" cy="4738131"/>
          </a:xfrm>
        </p:grpSpPr>
        <p:grpSp>
          <p:nvGrpSpPr>
            <p:cNvPr id="28" name="Group 27"/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30" name="Oval Callout 29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1" name="Text Box 4"/>
              <p:cNvSpPr txBox="1"/>
              <p:nvPr/>
            </p:nvSpPr>
            <p:spPr>
              <a:xfrm>
                <a:off x="-14438793" y="15309651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464256" y="14957814"/>
              <a:ext cx="2317175" cy="231717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230318" y="4185816"/>
            <a:ext cx="2806735" cy="1740552"/>
            <a:chOff x="669115" y="669282"/>
            <a:chExt cx="8056688" cy="4738130"/>
          </a:xfrm>
        </p:grpSpPr>
        <p:grpSp>
          <p:nvGrpSpPr>
            <p:cNvPr id="33" name="Group 32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/>
              <p:cNvSpPr txBox="1"/>
              <p:nvPr/>
            </p:nvSpPr>
            <p:spPr>
              <a:xfrm>
                <a:off x="1297509" y="1887997"/>
                <a:ext cx="6713437" cy="3187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201" y="2812746"/>
              <a:ext cx="2115059" cy="219412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349253" y="4898882"/>
            <a:ext cx="2739566" cy="1760691"/>
            <a:chOff x="3815382" y="3503670"/>
            <a:chExt cx="2638449" cy="1258850"/>
          </a:xfrm>
        </p:grpSpPr>
        <p:sp>
          <p:nvSpPr>
            <p:cNvPr id="40" name="Oval Callout 39"/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117627" y="3708054"/>
              <a:ext cx="2087918" cy="76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663" y="3987852"/>
              <a:ext cx="693986" cy="65776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4711" y="1478600"/>
            <a:ext cx="2948780" cy="1915909"/>
            <a:chOff x="163122" y="1518833"/>
            <a:chExt cx="2948780" cy="1915909"/>
          </a:xfrm>
        </p:grpSpPr>
        <p:grpSp>
          <p:nvGrpSpPr>
            <p:cNvPr id="43" name="Group 42"/>
            <p:cNvGrpSpPr/>
            <p:nvPr/>
          </p:nvGrpSpPr>
          <p:grpSpPr>
            <a:xfrm>
              <a:off x="163122" y="1518833"/>
              <a:ext cx="2948780" cy="1915909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77450" y="1795221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7054" y="2423184"/>
              <a:ext cx="712950" cy="73204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03041" y="2198466"/>
            <a:ext cx="2734012" cy="1784706"/>
            <a:chOff x="3167293" y="394597"/>
            <a:chExt cx="2734012" cy="1630138"/>
          </a:xfrm>
        </p:grpSpPr>
        <p:grpSp>
          <p:nvGrpSpPr>
            <p:cNvPr id="39" name="Group 38"/>
            <p:cNvGrpSpPr/>
            <p:nvPr/>
          </p:nvGrpSpPr>
          <p:grpSpPr>
            <a:xfrm>
              <a:off x="3167293" y="394597"/>
              <a:ext cx="2734012" cy="163013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731715" y="15538772"/>
                <a:ext cx="6713436" cy="3187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0269" y="1073668"/>
              <a:ext cx="760281" cy="77134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19555" y="3874130"/>
            <a:ext cx="3005144" cy="1741464"/>
            <a:chOff x="419555" y="3874130"/>
            <a:chExt cx="3005144" cy="1741464"/>
          </a:xfrm>
        </p:grpSpPr>
        <p:grpSp>
          <p:nvGrpSpPr>
            <p:cNvPr id="55" name="Group 54"/>
            <p:cNvGrpSpPr/>
            <p:nvPr/>
          </p:nvGrpSpPr>
          <p:grpSpPr>
            <a:xfrm>
              <a:off x="419555" y="3874130"/>
              <a:ext cx="3005144" cy="1741464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77450" y="1795221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</a:t>
                </a: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ârri</a:t>
                </a: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7054" y="4586807"/>
              <a:ext cx="728916" cy="789659"/>
            </a:xfrm>
            <a:prstGeom prst="rect">
              <a:avLst/>
            </a:prstGeom>
          </p:spPr>
        </p:pic>
      </p:grpSp>
      <p:pic>
        <p:nvPicPr>
          <p:cNvPr id="47" name="Picture 5" descr="JérriaisCow_COL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2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i="1" dirty="0" err="1">
                <a:latin typeface="Arial"/>
                <a:cs typeface="Arial"/>
              </a:rPr>
              <a:t>Lé</a:t>
            </a:r>
            <a:r>
              <a:rPr lang="en-US" sz="9600" i="1" dirty="0">
                <a:latin typeface="Arial"/>
                <a:cs typeface="Arial"/>
              </a:rPr>
              <a:t> </a:t>
            </a:r>
            <a:r>
              <a:rPr lang="en-US" sz="9600" i="1" dirty="0" err="1">
                <a:latin typeface="Arial"/>
                <a:cs typeface="Arial"/>
              </a:rPr>
              <a:t>calendri</a:t>
            </a:r>
            <a:endParaRPr lang="en-US" sz="9600" i="1" dirty="0">
              <a:latin typeface="Arial"/>
              <a:cs typeface="Arial"/>
            </a:endParaRPr>
          </a:p>
        </p:txBody>
      </p:sp>
      <p:pic>
        <p:nvPicPr>
          <p:cNvPr id="4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7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5175"/>
            <a:ext cx="8846444" cy="137335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Aniet</a:t>
            </a:r>
            <a:r>
              <a:rPr lang="en-US" sz="4800" dirty="0">
                <a:latin typeface="Arial"/>
                <a:cs typeface="Arial"/>
              </a:rPr>
              <a:t>, </a:t>
            </a:r>
            <a:r>
              <a:rPr lang="en-US" sz="4800" dirty="0" err="1">
                <a:latin typeface="Arial"/>
                <a:cs typeface="Arial"/>
              </a:rPr>
              <a:t>j’sommes</a:t>
            </a:r>
            <a:r>
              <a:rPr lang="en-US" sz="4800" dirty="0">
                <a:latin typeface="Arial"/>
                <a:cs typeface="Arial"/>
              </a:rPr>
              <a:t> </a:t>
            </a:r>
            <a:r>
              <a:rPr lang="en-US" sz="4800" dirty="0" err="1">
                <a:latin typeface="Arial"/>
                <a:cs typeface="Arial"/>
              </a:rPr>
              <a:t>à</a:t>
            </a:r>
            <a:r>
              <a:rPr lang="en-US" sz="4800" dirty="0">
                <a:latin typeface="Arial"/>
                <a:cs typeface="Arial"/>
              </a:rPr>
              <a:t> </a:t>
            </a:r>
            <a:r>
              <a:rPr lang="en-US" sz="4800" dirty="0" err="1">
                <a:latin typeface="Arial"/>
                <a:cs typeface="Arial"/>
              </a:rPr>
              <a:t>apprendre</a:t>
            </a:r>
            <a:r>
              <a:rPr lang="en-US" sz="7500" dirty="0">
                <a:latin typeface="MontessoriScript" pitchFamily="2" charset="0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619852" y="2208497"/>
            <a:ext cx="8226592" cy="319187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Arial"/>
                <a:cs typeface="Arial"/>
              </a:rPr>
              <a:t>To identify and name different animals.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Arial"/>
                <a:cs typeface="Arial"/>
              </a:rPr>
              <a:t>That adjectives have masculine and feminine forms and must agree with the noun they are describing.</a:t>
            </a:r>
          </a:p>
        </p:txBody>
      </p:sp>
      <p:pic>
        <p:nvPicPr>
          <p:cNvPr id="5" name="Picture 5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7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5632E-5DCF-2843-8C22-5A80EC6B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" b="97324" l="4502" r="95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473" y="1"/>
            <a:ext cx="2054226" cy="26675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810987" y="2238653"/>
            <a:ext cx="6089672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>
                <a:latin typeface="Arial"/>
                <a:cs typeface="Arial"/>
              </a:rPr>
              <a:t>Les couleurs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7DC7E-097B-CD4A-A457-717244992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89882" l="5855" r="899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392997"/>
            <a:ext cx="1932019" cy="2563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10A6F-ACB7-EF40-8B6B-20BD25BED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89952" l="8197" r="899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460" y="4050643"/>
            <a:ext cx="2112057" cy="275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9EF80-849B-5D47-9500-68784C1C1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6" b="89786" l="6158" r="899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792" y="197987"/>
            <a:ext cx="1923296" cy="2659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E2F41-53F9-ED4B-8755-27136ED15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0" b="89931" l="573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226" y="4050642"/>
            <a:ext cx="2031548" cy="2714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E6F80-BB19-F940-A71F-E6A0BF3485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987" y="640406"/>
            <a:ext cx="2138009" cy="2718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BF19D-2C4B-2642-8B49-68EB94427C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3" b="89810" l="2148" r="899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815" y="2394129"/>
            <a:ext cx="2096090" cy="2814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28E2E5-1482-F044-B63C-05AC248BF7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7765" r="898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175" y="4304428"/>
            <a:ext cx="2124206" cy="2865596"/>
          </a:xfrm>
          <a:prstGeom prst="rect">
            <a:avLst/>
          </a:prstGeom>
        </p:spPr>
      </p:pic>
      <p:pic>
        <p:nvPicPr>
          <p:cNvPr id="13" name="Picture 5" descr="JérriaisCow_COL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JérriaisLogo_COL.ai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5632E-5DCF-2843-8C22-5A80EC6B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" b="97324" l="4502" r="95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19" y="332509"/>
            <a:ext cx="4019550" cy="5219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258984" y="1930414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latin typeface="Arial"/>
                <a:cs typeface="Arial"/>
              </a:rPr>
              <a:t>rouoge</a:t>
            </a:r>
            <a:endParaRPr lang="en-US" sz="8800" i="1" dirty="0">
              <a:latin typeface="Arial"/>
              <a:cs typeface="Arial"/>
            </a:endParaRPr>
          </a:p>
        </p:txBody>
      </p:sp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0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4258984" y="1974760"/>
            <a:ext cx="4166559" cy="1865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i="1" dirty="0" err="1">
                <a:latin typeface="Arial"/>
                <a:cs typeface="Arial"/>
              </a:rPr>
              <a:t>pourpre</a:t>
            </a:r>
            <a:endParaRPr lang="en-US" sz="8800" i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A8D58-60B6-134E-BBAE-9C8CB943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5855" r="899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45242"/>
            <a:ext cx="4067175" cy="5397500"/>
          </a:xfrm>
          <a:prstGeom prst="rect">
            <a:avLst/>
          </a:prstGeom>
        </p:spPr>
      </p:pic>
      <p:pic>
        <p:nvPicPr>
          <p:cNvPr id="7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846820"/>
            <a:ext cx="1117359" cy="8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407026"/>
            <a:ext cx="228453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5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187</Words>
  <Application>Microsoft Macintosh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MontessoriScript</vt:lpstr>
      <vt:lpstr>Museo 300 Regular</vt:lpstr>
      <vt:lpstr>Office Theme</vt:lpstr>
      <vt:lpstr>Lé preunmié nivé Lé traîsième tèrme</vt:lpstr>
      <vt:lpstr>Bouônjour!</vt:lpstr>
      <vt:lpstr>PowerPoint Presentation</vt:lpstr>
      <vt:lpstr>PowerPoint Presentation</vt:lpstr>
      <vt:lpstr>Lé calendri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Breune Ourse, Breune 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16</cp:revision>
  <dcterms:created xsi:type="dcterms:W3CDTF">2018-11-15T16:00:39Z</dcterms:created>
  <dcterms:modified xsi:type="dcterms:W3CDTF">2020-01-29T11:15:03Z</dcterms:modified>
</cp:coreProperties>
</file>