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303" r:id="rId9"/>
    <p:sldId id="304" r:id="rId10"/>
    <p:sldId id="26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65" r:id="rId20"/>
    <p:sldId id="266" r:id="rId21"/>
    <p:sldId id="313" r:id="rId22"/>
    <p:sldId id="267" r:id="rId23"/>
    <p:sldId id="268" r:id="rId24"/>
    <p:sldId id="269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80" r:id="rId45"/>
    <p:sldId id="279" r:id="rId46"/>
    <p:sldId id="281" r:id="rId47"/>
    <p:sldId id="326" r:id="rId48"/>
    <p:sldId id="327" r:id="rId49"/>
    <p:sldId id="282" r:id="rId50"/>
    <p:sldId id="283" r:id="rId51"/>
    <p:sldId id="284" r:id="rId52"/>
    <p:sldId id="285" r:id="rId53"/>
    <p:sldId id="286" r:id="rId54"/>
    <p:sldId id="360" r:id="rId55"/>
    <p:sldId id="355" r:id="rId56"/>
    <p:sldId id="356" r:id="rId57"/>
    <p:sldId id="357" r:id="rId58"/>
    <p:sldId id="345" r:id="rId59"/>
    <p:sldId id="346" r:id="rId60"/>
    <p:sldId id="359" r:id="rId61"/>
    <p:sldId id="364" r:id="rId62"/>
    <p:sldId id="366" r:id="rId63"/>
    <p:sldId id="367" r:id="rId64"/>
    <p:sldId id="369" r:id="rId65"/>
    <p:sldId id="377" r:id="rId66"/>
    <p:sldId id="371" r:id="rId67"/>
    <p:sldId id="372" r:id="rId68"/>
    <p:sldId id="373" r:id="rId69"/>
    <p:sldId id="374" r:id="rId70"/>
    <p:sldId id="375" r:id="rId71"/>
    <p:sldId id="376" r:id="rId72"/>
    <p:sldId id="37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692"/>
  </p:normalViewPr>
  <p:slideViewPr>
    <p:cSldViewPr>
      <p:cViewPr varScale="1">
        <p:scale>
          <a:sx n="104" d="100"/>
          <a:sy n="104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D4C9-991E-42FD-B52E-85FF2E5CFA9D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54984-724E-4873-9D66-1809CED2F9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google.co.uk/search?q=Cimeti%C3%A8re+des+Chiens+et+Autres+Animaux+Domestiques&amp;client=firefox-a&amp;hs=Z3G&amp;rls=org.mozilla:en-US:official&amp;channel=sb&amp;source=lnms&amp;tbm=isch&amp;sa=X&amp;ei=khcoVPnBA4XZavf6gOgH&amp;ved=0CAgQ_AUoAQ&amp;biw=1366&amp;bih=633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54984-724E-4873-9D66-1809CED2F9D5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98B3-BCF8-4D9D-8B73-6574DE74D4EA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8C86-310F-41D4-8387-0B1BBB31CEA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image" Target="../media/image9.wmf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wmf"/><Relationship Id="rId11" Type="http://schemas.openxmlformats.org/officeDocument/2006/relationships/image" Target="../media/image8.wmf"/><Relationship Id="rId5" Type="http://schemas.openxmlformats.org/officeDocument/2006/relationships/image" Target="../media/image2.wmf"/><Relationship Id="rId15" Type="http://schemas.openxmlformats.org/officeDocument/2006/relationships/image" Target="../media/image12.emf"/><Relationship Id="rId10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2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2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Cj042603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673" y="2401330"/>
            <a:ext cx="1223615" cy="180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Cj042411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790224"/>
            <a:ext cx="1656184" cy="19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MCj042411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36912"/>
            <a:ext cx="2016224" cy="19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j042834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904689"/>
            <a:ext cx="1512168" cy="17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j0428365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161" y="513451"/>
            <a:ext cx="1891555" cy="2389777"/>
          </a:xfrm>
          <a:prstGeom prst="rect">
            <a:avLst/>
          </a:prstGeom>
          <a:noFill/>
        </p:spPr>
      </p:pic>
      <p:pic>
        <p:nvPicPr>
          <p:cNvPr id="9" name="Picture 16" descr="j0434593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171585"/>
            <a:ext cx="1512168" cy="2314543"/>
          </a:xfrm>
          <a:prstGeom prst="rect">
            <a:avLst/>
          </a:prstGeom>
          <a:noFill/>
        </p:spPr>
      </p:pic>
      <p:pic>
        <p:nvPicPr>
          <p:cNvPr id="10" name="Picture 17" descr="j0110743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221088"/>
            <a:ext cx="1884362" cy="2286000"/>
          </a:xfrm>
          <a:prstGeom prst="rect">
            <a:avLst/>
          </a:prstGeom>
          <a:noFill/>
        </p:spPr>
      </p:pic>
      <p:pic>
        <p:nvPicPr>
          <p:cNvPr id="11" name="Picture 18" descr="j0430009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149080"/>
            <a:ext cx="2193064" cy="2430264"/>
          </a:xfrm>
          <a:prstGeom prst="rect">
            <a:avLst/>
          </a:prstGeom>
          <a:noFill/>
        </p:spPr>
      </p:pic>
      <p:pic>
        <p:nvPicPr>
          <p:cNvPr id="12" name="Picture 19" descr="j0424134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2780928"/>
            <a:ext cx="2006600" cy="1266825"/>
          </a:xfrm>
          <a:prstGeom prst="rect">
            <a:avLst/>
          </a:prstGeom>
          <a:noFill/>
        </p:spPr>
      </p:pic>
      <p:pic>
        <p:nvPicPr>
          <p:cNvPr id="13" name="Picture 20" descr="j0426022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0893" y="708535"/>
            <a:ext cx="1841500" cy="1911350"/>
          </a:xfrm>
          <a:prstGeom prst="rect">
            <a:avLst/>
          </a:prstGeom>
          <a:noFill/>
        </p:spPr>
      </p:pic>
      <p:pic>
        <p:nvPicPr>
          <p:cNvPr id="14" name="Picture 21" descr="j0434611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3728" y="4581128"/>
            <a:ext cx="2520280" cy="204475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B0607E-18A8-2C47-9B31-91D0CDBB4AA8}"/>
              </a:ext>
            </a:extLst>
          </p:cNvPr>
          <p:cNvSpPr txBox="1"/>
          <p:nvPr/>
        </p:nvSpPr>
        <p:spPr>
          <a:xfrm>
            <a:off x="1403648" y="9882"/>
            <a:ext cx="7416824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u="sng" dirty="0">
                <a:latin typeface="Comic Sans MS" pitchFamily="66" charset="0"/>
              </a:rPr>
              <a:t>La date : </a:t>
            </a:r>
            <a:r>
              <a:rPr lang="en-GB" u="sng" dirty="0" err="1">
                <a:latin typeface="Comic Sans MS" pitchFamily="66" charset="0"/>
              </a:rPr>
              <a:t>Mêcrédi</a:t>
            </a:r>
            <a:r>
              <a:rPr lang="en-GB" u="sng" dirty="0">
                <a:latin typeface="Comic Sans MS" pitchFamily="66" charset="0"/>
              </a:rPr>
              <a:t> </a:t>
            </a:r>
            <a:r>
              <a:rPr lang="en-GB" u="sng" dirty="0" err="1">
                <a:latin typeface="Comic Sans MS" pitchFamily="66" charset="0"/>
              </a:rPr>
              <a:t>lé</a:t>
            </a:r>
            <a:r>
              <a:rPr lang="en-GB" u="sng" dirty="0">
                <a:latin typeface="Comic Sans MS" pitchFamily="66" charset="0"/>
              </a:rPr>
              <a:t> </a:t>
            </a:r>
            <a:r>
              <a:rPr lang="en-GB" u="sng" dirty="0" err="1">
                <a:latin typeface="Comic Sans MS" pitchFamily="66" charset="0"/>
              </a:rPr>
              <a:t>dgiêx-neuf</a:t>
            </a:r>
            <a:r>
              <a:rPr lang="en-GB" u="sng" dirty="0">
                <a:latin typeface="Comic Sans MS" pitchFamily="66" charset="0"/>
              </a:rPr>
              <a:t> </a:t>
            </a:r>
            <a:r>
              <a:rPr lang="en-GB" u="sng" dirty="0" err="1">
                <a:latin typeface="Comic Sans MS" pitchFamily="66" charset="0"/>
              </a:rPr>
              <a:t>dé</a:t>
            </a:r>
            <a:r>
              <a:rPr lang="en-GB" u="sng" dirty="0">
                <a:latin typeface="Comic Sans MS" pitchFamily="66" charset="0"/>
              </a:rPr>
              <a:t> Mai 2020</a:t>
            </a:r>
          </a:p>
          <a:p>
            <a:pPr>
              <a:lnSpc>
                <a:spcPct val="150000"/>
              </a:lnSpc>
            </a:pPr>
            <a:r>
              <a:rPr lang="en-GB" u="sng" dirty="0" err="1">
                <a:latin typeface="Comic Sans MS" pitchFamily="66" charset="0"/>
              </a:rPr>
              <a:t>Lé</a:t>
            </a:r>
            <a:r>
              <a:rPr lang="en-GB" u="sng" dirty="0">
                <a:latin typeface="Comic Sans MS" pitchFamily="66" charset="0"/>
              </a:rPr>
              <a:t> titre : As-</a:t>
            </a:r>
            <a:r>
              <a:rPr lang="en-GB" u="sng" dirty="0" err="1">
                <a:latin typeface="Comic Sans MS" pitchFamily="66" charset="0"/>
              </a:rPr>
              <a:t>tu</a:t>
            </a:r>
            <a:r>
              <a:rPr lang="en-GB" u="sng" dirty="0">
                <a:latin typeface="Comic Sans MS" pitchFamily="66" charset="0"/>
              </a:rPr>
              <a:t> un </a:t>
            </a:r>
            <a:r>
              <a:rPr lang="en-GB" u="sng" dirty="0" err="1">
                <a:latin typeface="Comic Sans MS" pitchFamily="66" charset="0"/>
              </a:rPr>
              <a:t>annima</a:t>
            </a:r>
            <a:r>
              <a:rPr lang="en-GB" u="sng" dirty="0">
                <a:latin typeface="Comic Sans MS" pitchFamily="66" charset="0"/>
              </a:rPr>
              <a:t> / d’s </a:t>
            </a:r>
            <a:r>
              <a:rPr lang="en-GB" u="sng" dirty="0" err="1">
                <a:latin typeface="Comic Sans MS" pitchFamily="66" charset="0"/>
              </a:rPr>
              <a:t>annimaux</a:t>
            </a:r>
            <a:r>
              <a:rPr lang="en-GB" u="sng" dirty="0">
                <a:latin typeface="Comic Sans MS" pitchFamily="66" charset="0"/>
              </a:rPr>
              <a:t> </a:t>
            </a:r>
            <a:r>
              <a:rPr lang="en-GB" u="sng" dirty="0" err="1">
                <a:latin typeface="Comic Sans MS" pitchFamily="66" charset="0"/>
              </a:rPr>
              <a:t>siez</a:t>
            </a:r>
            <a:r>
              <a:rPr lang="en-GB" u="sng" dirty="0">
                <a:latin typeface="Comic Sans MS" pitchFamily="66" charset="0"/>
              </a:rPr>
              <a:t> </a:t>
            </a:r>
            <a:r>
              <a:rPr lang="en-GB" u="sng" dirty="0" err="1">
                <a:latin typeface="Comic Sans MS" pitchFamily="66" charset="0"/>
              </a:rPr>
              <a:t>té</a:t>
            </a:r>
            <a:r>
              <a:rPr lang="en-GB" u="sng" dirty="0">
                <a:latin typeface="Comic Sans MS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16" name="Picture 15" descr="JérriaisLogo_COL.ai">
            <a:extLst>
              <a:ext uri="{FF2B5EF4-FFF2-40B4-BE49-F238E27FC236}">
                <a16:creationId xmlns:a16="http://schemas.microsoft.com/office/drawing/2014/main" id="{B44D3E1E-61D3-4D45-8C63-3A21756A79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5" y="6012370"/>
            <a:ext cx="1636997" cy="122702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9DB2D3A-B8B7-2E45-A10E-5A0A6ECD8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4"/>
    </mc:Choice>
    <mc:Fallback xmlns="">
      <p:transition spd="slow" advTm="13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16386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2656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372" y="3276451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868144" y="260648"/>
            <a:ext cx="2880320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j0434611[1]">
            <a:extLst>
              <a:ext uri="{FF2B5EF4-FFF2-40B4-BE49-F238E27FC236}">
                <a16:creationId xmlns:a16="http://schemas.microsoft.com/office/drawing/2014/main" id="{5F4F61B6-A8DC-8A4F-B065-2D9662DB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6979" y="3140968"/>
            <a:ext cx="3422650" cy="2778125"/>
          </a:xfrm>
          <a:prstGeom prst="rect">
            <a:avLst/>
          </a:prstGeom>
          <a:noFill/>
        </p:spPr>
      </p:pic>
      <p:pic>
        <p:nvPicPr>
          <p:cNvPr id="10" name="Picture 9" descr="JérriaisLogo_COL.ai">
            <a:extLst>
              <a:ext uri="{FF2B5EF4-FFF2-40B4-BE49-F238E27FC236}">
                <a16:creationId xmlns:a16="http://schemas.microsoft.com/office/drawing/2014/main" id="{40215C05-736B-6444-BD58-405780BE86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spd="slow" advTm="11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13" y="0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1596" y="3060776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0245"/>
            <a:ext cx="2045295" cy="2583755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79375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352" y="3275338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846675" y="3047976"/>
            <a:ext cx="3096344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JérriaisLogo_COL.ai">
            <a:extLst>
              <a:ext uri="{FF2B5EF4-FFF2-40B4-BE49-F238E27FC236}">
                <a16:creationId xmlns:a16="http://schemas.microsoft.com/office/drawing/2014/main" id="{78455189-8F48-9148-BE84-B1D31733DF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3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"/>
    </mc:Choice>
    <mc:Fallback xmlns="">
      <p:transition spd="slow" advTm="89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13" y="116632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56" y="3501008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600" y="3215308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1747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96007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8108" y="3237066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87824" y="3310496"/>
            <a:ext cx="2880320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6BE4C984-1CE5-0C42-AE6A-206F3C462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2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"/>
    </mc:Choice>
    <mc:Fallback xmlns="">
      <p:transition spd="slow" advTm="10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33" y="173906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65" y="3592485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5162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4041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2656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352" y="3285162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678879" y="192866"/>
            <a:ext cx="2880320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F3B54F2E-83CE-2D48-8B11-D8C1C319A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"/>
    </mc:Choice>
    <mc:Fallback xmlns="">
      <p:transition spd="slow" advTm="93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67" y="173906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0" y="3429000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8367" y="3078163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2779" y="96119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0851" y="3121677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962161" y="3121677"/>
            <a:ext cx="3168352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98325619-4DBE-F94F-9E54-07EBE3534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00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"/>
    </mc:Choice>
    <mc:Fallback xmlns="">
      <p:transition spd="slow" advTm="8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65" y="3429000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04162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2779" y="214387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2656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75338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64893" y="126679"/>
            <a:ext cx="2880320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0E4BD47F-3A5D-7449-B9C9-1030515C2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"/>
    </mc:Choice>
    <mc:Fallback xmlns="">
      <p:transition spd="slow" advTm="10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67" y="0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0" y="3356992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81572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7086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4143" y="125152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352" y="3203330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742841" y="92819"/>
            <a:ext cx="2880320" cy="28803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D0B78313-9C0B-424D-AB28-0BCC81D02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"/>
    </mc:Choice>
    <mc:Fallback xmlns="">
      <p:transition spd="slow" advTm="8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67" y="147770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38" y="3429834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76172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3263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5358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76172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69742" y="3429000"/>
            <a:ext cx="2880320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7871597A-5684-B249-9917-031E94F176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"/>
    </mc:Choice>
    <mc:Fallback xmlns="">
      <p:transition spd="slow" advTm="81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93" y="116632"/>
            <a:ext cx="18970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36" y="3501008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531" y="3214150"/>
            <a:ext cx="3422650" cy="2778125"/>
          </a:xfrm>
          <a:prstGeom prst="rect">
            <a:avLst/>
          </a:prstGeom>
          <a:noFill/>
        </p:spPr>
      </p:pic>
      <p:pic>
        <p:nvPicPr>
          <p:cNvPr id="63493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2087"/>
            <a:ext cx="2273300" cy="2871787"/>
          </a:xfrm>
          <a:prstGeom prst="rect">
            <a:avLst/>
          </a:prstGeom>
          <a:noFill/>
        </p:spPr>
      </p:pic>
      <p:pic>
        <p:nvPicPr>
          <p:cNvPr id="63494" name="Picture 6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2656"/>
            <a:ext cx="2173288" cy="2635250"/>
          </a:xfrm>
          <a:prstGeom prst="rect">
            <a:avLst/>
          </a:prstGeom>
          <a:noFill/>
        </p:spPr>
      </p:pic>
      <p:pic>
        <p:nvPicPr>
          <p:cNvPr id="7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7880" y="3214150"/>
            <a:ext cx="2339752" cy="27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644114" y="102320"/>
            <a:ext cx="2880320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1E6B2C41-192B-E845-A257-DC3878E575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80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"/>
    </mc:Choice>
    <mc:Fallback xmlns="">
      <p:transition spd="slow" advTm="90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557338"/>
            <a:ext cx="3340100" cy="5111750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6E33D21-2201-4A41-9A8F-3CFE8F469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75B91-6414-E449-B03D-54CA3DB8079E}"/>
              </a:ext>
            </a:extLst>
          </p:cNvPr>
          <p:cNvSpPr txBox="1"/>
          <p:nvPr/>
        </p:nvSpPr>
        <p:spPr>
          <a:xfrm>
            <a:off x="251520" y="17728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jaune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ouaîsé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85D2AEFF-D516-8248-B481-F25994F4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517232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"/>
    </mc:Choice>
    <mc:Fallback xmlns="">
      <p:transition spd="slow" advTm="6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itchFamily="66" charset="0"/>
              </a:rPr>
              <a:t>L-0: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itchFamily="66" charset="0"/>
              </a:rPr>
              <a:t>1) to learn vocabulary about pets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itchFamily="66" charset="0"/>
              </a:rPr>
              <a:t>2) to say if I have pets / If I had or would like to have pets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itchFamily="66" charset="0"/>
              </a:rPr>
              <a:t>3) to learn how to use “</a:t>
            </a:r>
            <a:r>
              <a:rPr lang="en-GB" dirty="0" err="1">
                <a:latin typeface="Comic Sans MS" pitchFamily="66" charset="0"/>
              </a:rPr>
              <a:t>oui</a:t>
            </a:r>
            <a:r>
              <a:rPr lang="en-GB" dirty="0">
                <a:latin typeface="Comic Sans MS" pitchFamily="66" charset="0"/>
              </a:rPr>
              <a:t>(-</a:t>
            </a:r>
            <a:r>
              <a:rPr lang="en-GB" dirty="0" err="1">
                <a:latin typeface="Comic Sans MS" pitchFamily="66" charset="0"/>
              </a:rPr>
              <a:t>dgia</a:t>
            </a:r>
            <a:r>
              <a:rPr lang="en-GB" dirty="0">
                <a:latin typeface="Comic Sans MS" pitchFamily="66" charset="0"/>
              </a:rPr>
              <a:t>), </a:t>
            </a:r>
            <a:r>
              <a:rPr lang="en-GB" dirty="0" err="1">
                <a:latin typeface="Comic Sans MS" pitchFamily="66" charset="0"/>
              </a:rPr>
              <a:t>véthe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latin typeface="Comic Sans MS" pitchFamily="66" charset="0"/>
              </a:rPr>
              <a:t>nannîn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latin typeface="Comic Sans MS" pitchFamily="66" charset="0"/>
              </a:rPr>
              <a:t>si</a:t>
            </a:r>
            <a:r>
              <a:rPr lang="en-GB" dirty="0">
                <a:latin typeface="Comic Sans MS" pitchFamily="66" charset="0"/>
              </a:rPr>
              <a:t>-fait, </a:t>
            </a:r>
            <a:r>
              <a:rPr lang="en-GB" dirty="0" err="1">
                <a:latin typeface="Comic Sans MS" pitchFamily="66" charset="0"/>
              </a:rPr>
              <a:t>nou</a:t>
            </a:r>
            <a:r>
              <a:rPr lang="en-GB" dirty="0">
                <a:latin typeface="Comic Sans MS" pitchFamily="66" charset="0"/>
              </a:rPr>
              <a:t>-fait” </a:t>
            </a:r>
          </a:p>
        </p:txBody>
      </p:sp>
      <p:pic>
        <p:nvPicPr>
          <p:cNvPr id="3" name="Picture 2" descr="JérriaisLogo_COL.ai">
            <a:extLst>
              <a:ext uri="{FF2B5EF4-FFF2-40B4-BE49-F238E27FC236}">
                <a16:creationId xmlns:a16="http://schemas.microsoft.com/office/drawing/2014/main" id="{3AEAE080-5D1B-3B40-BB3F-7D7999E74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805264"/>
            <a:ext cx="1996585" cy="1496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"/>
    </mc:Choice>
    <mc:Fallback xmlns="">
      <p:transition spd="slow" advTm="10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Cj04283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628775"/>
            <a:ext cx="4151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E18DD00-C15B-D940-9F9F-E4E63CB81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69CFF-414E-FF42-82BD-678584007E5C}"/>
              </a:ext>
            </a:extLst>
          </p:cNvPr>
          <p:cNvSpPr txBox="1"/>
          <p:nvPr/>
        </p:nvSpPr>
        <p:spPr>
          <a:xfrm>
            <a:off x="251520" y="1772816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>
                <a:solidFill>
                  <a:srgbClr val="FFC000"/>
                </a:solidFill>
                <a:latin typeface="Corbel" panose="020B0503020204020204" pitchFamily="34" charset="0"/>
              </a:rPr>
              <a:t>roux </a:t>
            </a:r>
            <a:r>
              <a:rPr lang="en-US" sz="2800" dirty="0" err="1">
                <a:latin typeface="Corbel" panose="020B0503020204020204" pitchFamily="34" charset="0"/>
              </a:rPr>
              <a:t>couôchon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d’la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Dginnée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32225027-1044-ED40-819F-85D219D04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25459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6"/>
    </mc:Choice>
    <mc:Fallback xmlns="">
      <p:transition spd="slow" advTm="6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486150" cy="3743325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B7C08A9-917E-A240-A4EB-127D8A64E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5FBAD-AAE1-1B46-94A5-722F527345B5}"/>
              </a:ext>
            </a:extLst>
          </p:cNvPr>
          <p:cNvSpPr txBox="1"/>
          <p:nvPr/>
        </p:nvSpPr>
        <p:spPr>
          <a:xfrm>
            <a:off x="251520" y="17728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brun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hanmster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2DDA993E-9DFA-2A4F-9257-6EFB73F86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6"/>
    </mc:Choice>
    <mc:Fallback xmlns="">
      <p:transition spd="slow" advTm="5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j04300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3745061" cy="4149993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7D29D8D-2B6A-F348-8202-7F5CDCC2E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0DBF7-28E2-B148-B98B-2DBC35C4EB2B}"/>
              </a:ext>
            </a:extLst>
          </p:cNvPr>
          <p:cNvSpPr txBox="1"/>
          <p:nvPr/>
        </p:nvSpPr>
        <p:spPr>
          <a:xfrm>
            <a:off x="251520" y="17728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eune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grise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souothis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D53A218B-0395-4F46-B460-5C34A2668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42" y="5445224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4"/>
    </mc:Choice>
    <mc:Fallback xmlns="">
      <p:transition spd="slow" advTm="5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j04241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133600"/>
            <a:ext cx="5903913" cy="372745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8A5ACC-B309-A941-81D7-799695457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D1F88-727D-AA4A-AE95-A823BC1E7881}"/>
              </a:ext>
            </a:extLst>
          </p:cNvPr>
          <p:cNvSpPr txBox="1"/>
          <p:nvPr/>
        </p:nvSpPr>
        <p:spPr>
          <a:xfrm>
            <a:off x="251520" y="177281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eune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vèrte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tortue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7" name="Picture 6" descr="JérriaisLogo_COL.ai">
            <a:extLst>
              <a:ext uri="{FF2B5EF4-FFF2-40B4-BE49-F238E27FC236}">
                <a16:creationId xmlns:a16="http://schemas.microsoft.com/office/drawing/2014/main" id="{2BA40B64-3ED0-4E42-9A1B-41097ED9B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45224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5"/>
    </mc:Choice>
    <mc:Fallback xmlns="">
      <p:transition spd="slow" advTm="6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j042602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00213"/>
            <a:ext cx="4024313" cy="4176712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535FBE1-2541-554E-A092-B11CD54DB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FAA2A-69EB-1548-9EFD-7625D62387C0}"/>
              </a:ext>
            </a:extLst>
          </p:cNvPr>
          <p:cNvSpPr txBox="1"/>
          <p:nvPr/>
        </p:nvSpPr>
        <p:spPr>
          <a:xfrm>
            <a:off x="251520" y="177281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latin typeface="Corbel" panose="020B0503020204020204" pitchFamily="34" charset="0"/>
              </a:rPr>
              <a:t>nièr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pêtre</a:t>
            </a:r>
            <a:r>
              <a:rPr lang="en-US" sz="2800" dirty="0">
                <a:latin typeface="Corbel" panose="020B0503020204020204" pitchFamily="34" charset="0"/>
              </a:rPr>
              <a:t> / </a:t>
            </a:r>
            <a:r>
              <a:rPr lang="en-US" sz="2800" dirty="0" err="1">
                <a:latin typeface="Corbel" panose="020B0503020204020204" pitchFamily="34" charset="0"/>
              </a:rPr>
              <a:t>eune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néthe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ithangnie</a:t>
            </a:r>
            <a:endParaRPr lang="en-US" sz="2800" dirty="0">
              <a:latin typeface="Corbel" panose="020B0503020204020204" pitchFamily="34" charset="0"/>
            </a:endParaRP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01443188-6480-6B49-8756-6009C9DB3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7"/>
    </mc:Choice>
    <mc:Fallback xmlns="">
      <p:transition spd="slow" advTm="8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765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ouaîsé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couôchon</a:t>
                      </a:r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d’la</a:t>
                      </a:r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Dginnée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hanmster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souothis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tortue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ithangnie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pêtre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3403"/>
            <a:ext cx="2160240" cy="2319602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64" y="453403"/>
            <a:ext cx="1606636" cy="2458640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180" y="362822"/>
            <a:ext cx="1962908" cy="224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7"/>
    </mc:Choice>
    <mc:Fallback xmlns="">
      <p:transition spd="slow" advTm="1306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665" y="3695967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9155" y="3921446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563" y="340068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6012160" y="18864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0FD19539-A5F7-5E4A-B680-2A9A33BA46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00" y="5690684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"/>
    </mc:Choice>
    <mc:Fallback xmlns="">
      <p:transition spd="slow" advTm="87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131840" y="342900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7CD623CD-F5E0-524E-AF8D-0C22707DC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448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"/>
    </mc:Choice>
    <mc:Fallback xmlns="">
      <p:transition spd="slow" advTm="52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51520" y="18864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B3325796-D54C-F44A-AB7D-613EE9C90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81" y="566124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"/>
    </mc:Choice>
    <mc:Fallback xmlns="">
      <p:transition spd="slow" advTm="54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79512" y="3501008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7B7EAD6E-7DBF-5740-B8E0-D89D75462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98" y="566124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"/>
    </mc:Choice>
    <mc:Fallback xmlns="">
      <p:transition spd="slow" advTm="5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6149" name="Picture 5" descr="MCj04260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84313"/>
            <a:ext cx="34718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55D7C-AD60-DF4C-837E-B2E6D77268E4}"/>
              </a:ext>
            </a:extLst>
          </p:cNvPr>
          <p:cNvSpPr txBox="1"/>
          <p:nvPr/>
        </p:nvSpPr>
        <p:spPr>
          <a:xfrm>
            <a:off x="251520" y="17728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brun</a:t>
            </a:r>
            <a:r>
              <a:rPr lang="en-US" sz="2800" dirty="0">
                <a:latin typeface="Corbel" panose="020B0503020204020204" pitchFamily="34" charset="0"/>
              </a:rPr>
              <a:t> cat.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D36C624D-C527-5746-B62C-513C46253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8"/>
    </mc:Choice>
    <mc:Fallback xmlns="">
      <p:transition spd="slow" advTm="6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987824" y="260648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1EABE618-2D7D-A84E-B2CB-AC2EA06C88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81" y="5534016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"/>
    </mc:Choice>
    <mc:Fallback xmlns="">
      <p:transition spd="slow" advTm="4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8443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91" y="207473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3803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87" y="3351896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714484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6030194" y="3212976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B67EB294-3EBF-CA4A-A6F4-0DF6BC182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9053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"/>
    </mc:Choice>
    <mc:Fallback xmlns="">
      <p:transition spd="slow" advTm="51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131840" y="342900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96D6DAEA-2226-484E-ABF2-096E67DF0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"/>
    </mc:Choice>
    <mc:Fallback xmlns="">
      <p:transition spd="slow" advTm="51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6165193" y="318038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23A59AC2-22AC-824D-9A0A-64477F0E4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"/>
    </mc:Choice>
    <mc:Fallback xmlns="">
      <p:transition spd="slow" advTm="54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059832" y="18864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EB238DA1-F7BC-2D45-8F83-02DD1EC6C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9" y="566124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"/>
    </mc:Choice>
    <mc:Fallback xmlns="">
      <p:transition spd="slow" advTm="49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79512" y="260648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09067D84-990E-E24D-BA20-4E1274BC4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1" y="566124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"/>
    </mc:Choice>
    <mc:Fallback xmlns="">
      <p:transition spd="slow" advTm="47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39752" cy="2512357"/>
          </a:xfrm>
          <a:prstGeom prst="rect">
            <a:avLst/>
          </a:prstGeom>
          <a:noFill/>
        </p:spPr>
      </p:pic>
      <p:pic>
        <p:nvPicPr>
          <p:cNvPr id="5" name="Picture 12" descr="j0434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711233" cy="2618705"/>
          </a:xfrm>
          <a:prstGeom prst="rect">
            <a:avLst/>
          </a:prstGeom>
          <a:noFill/>
        </p:spPr>
      </p:pic>
      <p:pic>
        <p:nvPicPr>
          <p:cNvPr id="6" name="Picture 13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2178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000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160240" cy="2392944"/>
          </a:xfrm>
          <a:prstGeom prst="rect">
            <a:avLst/>
          </a:prstGeom>
          <a:noFill/>
        </p:spPr>
      </p:pic>
      <p:pic>
        <p:nvPicPr>
          <p:cNvPr id="8" name="Picture 15" descr="j04241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41083" cy="1667768"/>
          </a:xfrm>
          <a:prstGeom prst="rect">
            <a:avLst/>
          </a:prstGeom>
          <a:noFill/>
        </p:spPr>
      </p:pic>
      <p:pic>
        <p:nvPicPr>
          <p:cNvPr id="9" name="Picture 16" descr="j04260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10322" cy="270929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51520" y="3429000"/>
            <a:ext cx="2880320" cy="28803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JérriaisLogo_COL.ai">
            <a:extLst>
              <a:ext uri="{FF2B5EF4-FFF2-40B4-BE49-F238E27FC236}">
                <a16:creationId xmlns:a16="http://schemas.microsoft.com/office/drawing/2014/main" id="{31EFFEFE-6F36-6440-957B-D27B203D79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81" y="5736997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"/>
    </mc:Choice>
    <mc:Fallback xmlns="">
      <p:transition spd="slow" advTm="48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33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0"/>
            <a:ext cx="19780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24944"/>
            <a:ext cx="14986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6672"/>
            <a:ext cx="1700212" cy="2146300"/>
          </a:xfrm>
          <a:prstGeom prst="rect">
            <a:avLst/>
          </a:prstGeom>
          <a:noFill/>
        </p:spPr>
      </p:pic>
      <p:pic>
        <p:nvPicPr>
          <p:cNvPr id="65542" name="Picture 6" descr="j043459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76872"/>
            <a:ext cx="1485900" cy="2276475"/>
          </a:xfrm>
          <a:prstGeom prst="rect">
            <a:avLst/>
          </a:prstGeom>
          <a:noFill/>
        </p:spPr>
      </p:pic>
      <p:pic>
        <p:nvPicPr>
          <p:cNvPr id="65543" name="Picture 7" descr="j0110743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981075"/>
            <a:ext cx="2246313" cy="2727325"/>
          </a:xfrm>
          <a:prstGeom prst="rect">
            <a:avLst/>
          </a:prstGeom>
          <a:noFill/>
        </p:spPr>
      </p:pic>
      <p:pic>
        <p:nvPicPr>
          <p:cNvPr id="65544" name="Picture 8" descr="j043000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276872"/>
            <a:ext cx="1670598" cy="1851347"/>
          </a:xfrm>
          <a:prstGeom prst="rect">
            <a:avLst/>
          </a:prstGeom>
          <a:noFill/>
        </p:spPr>
      </p:pic>
      <p:pic>
        <p:nvPicPr>
          <p:cNvPr id="65545" name="Picture 9" descr="j042413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024" y="4686481"/>
            <a:ext cx="2395538" cy="1511300"/>
          </a:xfrm>
          <a:prstGeom prst="rect">
            <a:avLst/>
          </a:prstGeom>
          <a:noFill/>
        </p:spPr>
      </p:pic>
      <p:pic>
        <p:nvPicPr>
          <p:cNvPr id="65546" name="Picture 10" descr="j0426022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3284984"/>
            <a:ext cx="2197100" cy="2282825"/>
          </a:xfrm>
          <a:prstGeom prst="rect">
            <a:avLst/>
          </a:prstGeom>
          <a:noFill/>
        </p:spPr>
      </p:pic>
      <p:pic>
        <p:nvPicPr>
          <p:cNvPr id="65547" name="Picture 11" descr="j0434611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0"/>
            <a:ext cx="2209800" cy="1792288"/>
          </a:xfrm>
          <a:prstGeom prst="rect">
            <a:avLst/>
          </a:prstGeom>
          <a:noFill/>
        </p:spPr>
      </p:pic>
      <p:pic>
        <p:nvPicPr>
          <p:cNvPr id="12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5013176"/>
            <a:ext cx="1400899" cy="1504245"/>
          </a:xfrm>
          <a:prstGeom prst="rect">
            <a:avLst/>
          </a:prstGeom>
          <a:noFill/>
        </p:spPr>
      </p:pic>
      <p:pic>
        <p:nvPicPr>
          <p:cNvPr id="13" name="Picture 8" descr="MCj0424118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4869160"/>
            <a:ext cx="1512168" cy="17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JérriaisLogo_COL.ai">
            <a:extLst>
              <a:ext uri="{FF2B5EF4-FFF2-40B4-BE49-F238E27FC236}">
                <a16:creationId xmlns:a16="http://schemas.microsoft.com/office/drawing/2014/main" id="{60CD3484-BF96-0A47-AAB8-CD92667AB7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93" y="566113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"/>
    </mc:Choice>
    <mc:Fallback xmlns="">
      <p:transition spd="slow" advTm="74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un cat?</a:t>
            </a:r>
          </a:p>
        </p:txBody>
      </p:sp>
      <p:pic>
        <p:nvPicPr>
          <p:cNvPr id="20483" name="Picture 3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4718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F35FD-1B6E-6B4A-80A6-C9BF64DD7D81}"/>
              </a:ext>
            </a:extLst>
          </p:cNvPr>
          <p:cNvSpPr txBox="1"/>
          <p:nvPr/>
        </p:nvSpPr>
        <p:spPr>
          <a:xfrm>
            <a:off x="251520" y="177281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rbel" panose="020B0503020204020204" pitchFamily="34" charset="0"/>
              </a:rPr>
              <a:t>Oui</a:t>
            </a:r>
            <a:r>
              <a:rPr lang="en-US" sz="3200" b="1" dirty="0">
                <a:latin typeface="Corbel" panose="020B0503020204020204" pitchFamily="34" charset="0"/>
              </a:rPr>
              <a:t>(-</a:t>
            </a:r>
            <a:r>
              <a:rPr lang="en-US" sz="3200" b="1" dirty="0" err="1">
                <a:latin typeface="Corbel" panose="020B0503020204020204" pitchFamily="34" charset="0"/>
              </a:rPr>
              <a:t>dgia</a:t>
            </a:r>
            <a:r>
              <a:rPr lang="en-US" sz="3200" b="1" dirty="0">
                <a:latin typeface="Corbel" panose="020B0503020204020204" pitchFamily="34" charset="0"/>
              </a:rPr>
              <a:t>), </a:t>
            </a:r>
            <a:r>
              <a:rPr lang="en-US" sz="3200" dirty="0" err="1">
                <a:latin typeface="Corbel" panose="020B0503020204020204" pitchFamily="34" charset="0"/>
              </a:rPr>
              <a:t>ch’est</a:t>
            </a:r>
            <a:r>
              <a:rPr lang="en-US" sz="3200" dirty="0">
                <a:latin typeface="Corbel" panose="020B0503020204020204" pitchFamily="34" charset="0"/>
              </a:rPr>
              <a:t> un cat!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A3872CA4-CC2B-914D-83C8-B2FD35AAF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85" y="5597814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1"/>
    </mc:Choice>
    <mc:Fallback xmlns="">
      <p:transition spd="slow" advTm="535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Né </a:t>
            </a:r>
            <a:r>
              <a:rPr lang="fr-FR" dirty="0" err="1">
                <a:latin typeface="Comic Sans MS" pitchFamily="66" charset="0"/>
              </a:rPr>
              <a:t>v’chîn</a:t>
            </a:r>
            <a:r>
              <a:rPr lang="fr-FR" dirty="0">
                <a:latin typeface="Comic Sans MS" pitchFamily="66" charset="0"/>
              </a:rPr>
              <a:t> un </a:t>
            </a:r>
            <a:r>
              <a:rPr lang="fr-FR" dirty="0" err="1">
                <a:latin typeface="Comic Sans MS" pitchFamily="66" charset="0"/>
              </a:rPr>
              <a:t>tchian</a:t>
            </a:r>
            <a:r>
              <a:rPr lang="fr-FR" dirty="0">
                <a:latin typeface="Comic Sans MS" pitchFamily="66" charset="0"/>
              </a:rPr>
              <a:t>.</a:t>
            </a:r>
          </a:p>
        </p:txBody>
      </p:sp>
      <p:pic>
        <p:nvPicPr>
          <p:cNvPr id="21507" name="Picture 3" descr="MCj04241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16113"/>
            <a:ext cx="46085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B2370-701E-924A-831E-DE37B64316EB}"/>
              </a:ext>
            </a:extLst>
          </p:cNvPr>
          <p:cNvSpPr txBox="1"/>
          <p:nvPr/>
        </p:nvSpPr>
        <p:spPr>
          <a:xfrm>
            <a:off x="251520" y="177281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rbel" panose="020B0503020204020204" pitchFamily="34" charset="0"/>
              </a:rPr>
              <a:t>Véthe</a:t>
            </a:r>
            <a:r>
              <a:rPr lang="en-US" sz="3200" dirty="0">
                <a:latin typeface="Corbel" panose="020B0503020204020204" pitchFamily="34" charset="0"/>
              </a:rPr>
              <a:t>! </a:t>
            </a:r>
            <a:r>
              <a:rPr lang="en-US" sz="3200" dirty="0" err="1">
                <a:latin typeface="Corbel" panose="020B0503020204020204" pitchFamily="34" charset="0"/>
              </a:rPr>
              <a:t>ch’est</a:t>
            </a:r>
            <a:r>
              <a:rPr lang="en-US" sz="3200" dirty="0">
                <a:latin typeface="Corbel" panose="020B0503020204020204" pitchFamily="34" charset="0"/>
              </a:rPr>
              <a:t> un </a:t>
            </a:r>
            <a:r>
              <a:rPr lang="en-US" sz="3200" dirty="0" err="1">
                <a:latin typeface="Corbel" panose="020B0503020204020204" pitchFamily="34" charset="0"/>
              </a:rPr>
              <a:t>tchian</a:t>
            </a:r>
            <a:r>
              <a:rPr lang="en-US" sz="32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DF54CFD0-FB96-B94B-8041-A3C3BEF0A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9"/>
    </mc:Choice>
    <mc:Fallback xmlns="">
      <p:transition spd="slow" advTm="55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16113"/>
            <a:ext cx="46085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460CD36-579F-D949-B395-583FE6F13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A55F6-1C3E-334D-A271-F0CDA84781DE}"/>
              </a:ext>
            </a:extLst>
          </p:cNvPr>
          <p:cNvSpPr txBox="1"/>
          <p:nvPr/>
        </p:nvSpPr>
        <p:spPr>
          <a:xfrm>
            <a:off x="251520" y="17728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brun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tchian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5BD6B8F0-7211-4F4F-A762-A14FE2C12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01647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1"/>
    </mc:Choice>
    <mc:Fallback xmlns="">
      <p:transition spd="slow" advTm="6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Né v’là un </a:t>
            </a:r>
            <a:r>
              <a:rPr lang="fr-FR" dirty="0" err="1">
                <a:latin typeface="Comic Sans MS" pitchFamily="66" charset="0"/>
              </a:rPr>
              <a:t>lapîn</a:t>
            </a:r>
            <a:r>
              <a:rPr lang="fr-FR" dirty="0">
                <a:latin typeface="Comic Sans MS" pitchFamily="66" charset="0"/>
              </a:rPr>
              <a:t>.</a:t>
            </a:r>
          </a:p>
        </p:txBody>
      </p:sp>
      <p:pic>
        <p:nvPicPr>
          <p:cNvPr id="22531" name="Picture 3" descr="j04346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18" y="1268760"/>
            <a:ext cx="6265862" cy="508476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273FA7-9333-6A40-944E-8DE5900983B1}"/>
              </a:ext>
            </a:extLst>
          </p:cNvPr>
          <p:cNvSpPr txBox="1"/>
          <p:nvPr/>
        </p:nvSpPr>
        <p:spPr>
          <a:xfrm>
            <a:off x="251520" y="177281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rbel" panose="020B0503020204020204" pitchFamily="34" charset="0"/>
              </a:rPr>
              <a:t>Véthe</a:t>
            </a:r>
            <a:r>
              <a:rPr lang="en-US" sz="3200" dirty="0">
                <a:latin typeface="Corbel" panose="020B0503020204020204" pitchFamily="34" charset="0"/>
              </a:rPr>
              <a:t>! </a:t>
            </a:r>
            <a:r>
              <a:rPr lang="en-US" sz="3200" dirty="0" err="1">
                <a:latin typeface="Corbel" panose="020B0503020204020204" pitchFamily="34" charset="0"/>
              </a:rPr>
              <a:t>ch’est</a:t>
            </a:r>
            <a:r>
              <a:rPr lang="en-US" sz="3200" dirty="0">
                <a:latin typeface="Corbel" panose="020B0503020204020204" pitchFamily="34" charset="0"/>
              </a:rPr>
              <a:t> un </a:t>
            </a:r>
            <a:r>
              <a:rPr lang="en-US" sz="3200" dirty="0" err="1">
                <a:latin typeface="Corbel" panose="020B0503020204020204" pitchFamily="34" charset="0"/>
              </a:rPr>
              <a:t>lapîn</a:t>
            </a:r>
            <a:r>
              <a:rPr lang="en-US" sz="32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F0DC4AC7-21A6-864D-AFD3-6A16D689E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58809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3"/>
    </mc:Choice>
    <mc:Fallback xmlns="">
      <p:transition spd="slow" advTm="5983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un </a:t>
            </a:r>
            <a:r>
              <a:rPr lang="fr-FR" dirty="0" err="1">
                <a:latin typeface="Comic Sans MS" pitchFamily="66" charset="0"/>
              </a:rPr>
              <a:t>tchian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23555" name="Picture 3" descr="j04283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7638"/>
            <a:ext cx="3647822" cy="460814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B4A55-8FC2-EE4E-A062-D1E70717E95E}"/>
              </a:ext>
            </a:extLst>
          </p:cNvPr>
          <p:cNvSpPr txBox="1"/>
          <p:nvPr/>
        </p:nvSpPr>
        <p:spPr>
          <a:xfrm>
            <a:off x="251520" y="177281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rbel" panose="020B0503020204020204" pitchFamily="34" charset="0"/>
              </a:rPr>
              <a:t>Nannîn</a:t>
            </a:r>
            <a:r>
              <a:rPr lang="en-US" sz="3200" dirty="0">
                <a:latin typeface="Corbel" panose="020B0503020204020204" pitchFamily="34" charset="0"/>
              </a:rPr>
              <a:t>! </a:t>
            </a:r>
            <a:r>
              <a:rPr lang="en-US" sz="3200" dirty="0" err="1">
                <a:latin typeface="Corbel" panose="020B0503020204020204" pitchFamily="34" charset="0"/>
              </a:rPr>
              <a:t>ch’n’est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pon</a:t>
            </a:r>
            <a:r>
              <a:rPr lang="en-US" sz="3200" dirty="0">
                <a:latin typeface="Corbel" panose="020B0503020204020204" pitchFamily="34" charset="0"/>
              </a:rPr>
              <a:t> un </a:t>
            </a:r>
            <a:r>
              <a:rPr lang="en-US" sz="3200" dirty="0" err="1">
                <a:latin typeface="Corbel" panose="020B0503020204020204" pitchFamily="34" charset="0"/>
              </a:rPr>
              <a:t>tchian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en-US" sz="3200" dirty="0" err="1">
                <a:latin typeface="Corbel" panose="020B0503020204020204" pitchFamily="34" charset="0"/>
              </a:rPr>
              <a:t>Ch’est</a:t>
            </a:r>
            <a:r>
              <a:rPr lang="en-US" sz="3200" dirty="0">
                <a:latin typeface="Corbel" panose="020B0503020204020204" pitchFamily="34" charset="0"/>
              </a:rPr>
              <a:t> un </a:t>
            </a:r>
            <a:r>
              <a:rPr lang="en-US" sz="3200" dirty="0" err="1">
                <a:latin typeface="Corbel" panose="020B0503020204020204" pitchFamily="34" charset="0"/>
              </a:rPr>
              <a:t>paîsson</a:t>
            </a:r>
            <a:r>
              <a:rPr lang="en-US" sz="32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CF5F0E0D-5FDA-D64B-B223-5A6E79B9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6"/>
    </mc:Choice>
    <mc:Fallback xmlns="">
      <p:transition spd="slow" advTm="732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Chennechîn</a:t>
            </a:r>
            <a:r>
              <a:rPr lang="fr-FR" dirty="0">
                <a:latin typeface="Comic Sans MS" pitchFamily="66" charset="0"/>
              </a:rPr>
              <a:t> n’est </a:t>
            </a:r>
            <a:r>
              <a:rPr lang="fr-FR" dirty="0" err="1">
                <a:latin typeface="Comic Sans MS" pitchFamily="66" charset="0"/>
              </a:rPr>
              <a:t>pon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eune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tchilieuvre</a:t>
            </a:r>
            <a:r>
              <a:rPr lang="fr-FR" dirty="0">
                <a:latin typeface="Comic Sans MS" pitchFamily="66" charset="0"/>
              </a:rPr>
              <a:t>. </a:t>
            </a:r>
          </a:p>
        </p:txBody>
      </p:sp>
      <p:pic>
        <p:nvPicPr>
          <p:cNvPr id="24579" name="Picture 3" descr="j01107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675" y="1628775"/>
            <a:ext cx="3978275" cy="482441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CC096-975D-E945-9AB7-58F34A66D445}"/>
              </a:ext>
            </a:extLst>
          </p:cNvPr>
          <p:cNvSpPr txBox="1"/>
          <p:nvPr/>
        </p:nvSpPr>
        <p:spPr>
          <a:xfrm>
            <a:off x="251520" y="177281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Si-fait</a:t>
            </a:r>
            <a:r>
              <a:rPr lang="en-US" sz="3200" dirty="0">
                <a:latin typeface="Corbel" panose="020B0503020204020204" pitchFamily="34" charset="0"/>
              </a:rPr>
              <a:t>! </a:t>
            </a:r>
            <a:r>
              <a:rPr lang="en-US" sz="3200" dirty="0" err="1">
                <a:latin typeface="Corbel" panose="020B0503020204020204" pitchFamily="34" charset="0"/>
              </a:rPr>
              <a:t>ch’est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eune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tchilieuvre</a:t>
            </a:r>
            <a:endParaRPr lang="en-US" sz="32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916DF56C-8CC7-5D45-8074-A0EF40887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2" y="5596897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5"/>
    </mc:Choice>
    <mc:Fallback xmlns="">
      <p:transition spd="slow" advTm="757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</a:rPr>
              <a:t>L’</a:t>
            </a:r>
            <a:r>
              <a:rPr lang="fr-FR" dirty="0" err="1">
                <a:latin typeface="Comic Sans MS" pitchFamily="66" charset="0"/>
              </a:rPr>
              <a:t>ouaîsé</a:t>
            </a:r>
            <a:r>
              <a:rPr lang="fr-FR" dirty="0">
                <a:latin typeface="Comic Sans MS" pitchFamily="66" charset="0"/>
              </a:rPr>
              <a:t> est </a:t>
            </a:r>
            <a:r>
              <a:rPr lang="fr-FR" dirty="0" err="1">
                <a:latin typeface="Comic Sans MS" pitchFamily="66" charset="0"/>
              </a:rPr>
              <a:t>bliu</a:t>
            </a:r>
            <a:r>
              <a:rPr lang="fr-FR" dirty="0">
                <a:latin typeface="Comic Sans MS" pitchFamily="66" charset="0"/>
              </a:rPr>
              <a:t> et </a:t>
            </a:r>
            <a:r>
              <a:rPr lang="fr-FR" dirty="0" err="1">
                <a:latin typeface="Comic Sans MS" pitchFamily="66" charset="0"/>
              </a:rPr>
              <a:t>vèrt</a:t>
            </a:r>
            <a:r>
              <a:rPr lang="fr-FR" dirty="0">
                <a:latin typeface="Comic Sans MS" pitchFamily="66" charset="0"/>
              </a:rPr>
              <a:t>.</a:t>
            </a:r>
          </a:p>
        </p:txBody>
      </p:sp>
      <p:pic>
        <p:nvPicPr>
          <p:cNvPr id="25603" name="Picture 3" descr="j04345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557338"/>
            <a:ext cx="3340100" cy="51117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E68C9-EC32-6D49-B9F4-E86A8E08DCB7}"/>
              </a:ext>
            </a:extLst>
          </p:cNvPr>
          <p:cNvSpPr txBox="1"/>
          <p:nvPr/>
        </p:nvSpPr>
        <p:spPr>
          <a:xfrm>
            <a:off x="251520" y="1772816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rbel" panose="020B0503020204020204" pitchFamily="34" charset="0"/>
              </a:rPr>
              <a:t>Nou</a:t>
            </a:r>
            <a:r>
              <a:rPr lang="en-US" sz="3200" b="1" dirty="0">
                <a:latin typeface="Corbel" panose="020B0503020204020204" pitchFamily="34" charset="0"/>
              </a:rPr>
              <a:t>-fait</a:t>
            </a:r>
            <a:r>
              <a:rPr lang="en-US" sz="3200" dirty="0">
                <a:latin typeface="Corbel" panose="020B0503020204020204" pitchFamily="34" charset="0"/>
              </a:rPr>
              <a:t>! </a:t>
            </a:r>
            <a:r>
              <a:rPr lang="en-US" sz="3200" dirty="0" err="1">
                <a:latin typeface="Corbel" panose="020B0503020204020204" pitchFamily="34" charset="0"/>
              </a:rPr>
              <a:t>I’n’est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pon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bliu</a:t>
            </a:r>
            <a:r>
              <a:rPr lang="en-US" sz="3200" dirty="0">
                <a:latin typeface="Corbel" panose="020B0503020204020204" pitchFamily="34" charset="0"/>
              </a:rPr>
              <a:t> et </a:t>
            </a:r>
            <a:r>
              <a:rPr lang="en-US" sz="3200" dirty="0" err="1">
                <a:latin typeface="Corbel" panose="020B0503020204020204" pitchFamily="34" charset="0"/>
              </a:rPr>
              <a:t>vèrt</a:t>
            </a:r>
            <a:r>
              <a:rPr lang="en-US" sz="3200" dirty="0">
                <a:latin typeface="Corbel" panose="020B0503020204020204" pitchFamily="34" charset="0"/>
              </a:rPr>
              <a:t>. Il </a:t>
            </a:r>
            <a:r>
              <a:rPr lang="en-US" sz="3200" dirty="0" err="1">
                <a:latin typeface="Corbel" panose="020B0503020204020204" pitchFamily="34" charset="0"/>
              </a:rPr>
              <a:t>est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jaune</a:t>
            </a:r>
            <a:r>
              <a:rPr lang="en-US" sz="3200" dirty="0">
                <a:latin typeface="Corbel" panose="020B0503020204020204" pitchFamily="34" charset="0"/>
              </a:rPr>
              <a:t> et orange.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F63149EE-382E-C341-9600-F6805C62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6"/>
    </mc:Choice>
    <mc:Fallback xmlns="">
      <p:transition spd="slow" advTm="1170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</a:t>
            </a:r>
            <a:r>
              <a:rPr lang="fr-FR" dirty="0" err="1">
                <a:latin typeface="Comic Sans MS" pitchFamily="66" charset="0"/>
              </a:rPr>
              <a:t>eune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souothis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27651" name="Picture 3" descr="j04300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997200"/>
            <a:ext cx="2598738" cy="2879725"/>
          </a:xfrm>
          <a:prstGeom prst="rect">
            <a:avLst/>
          </a:prstGeom>
          <a:noFill/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5925B2E4-AFCD-504D-AD5B-1CBB0116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"/>
    </mc:Choice>
    <mc:Fallback xmlns="">
      <p:transition spd="slow" advTm="526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</a:t>
            </a:r>
            <a:r>
              <a:rPr lang="fr-FR" dirty="0" err="1">
                <a:latin typeface="Comic Sans MS" pitchFamily="66" charset="0"/>
              </a:rPr>
              <a:t>eune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tchilieuvre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26627" name="Picture 3" descr="MCj04283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628775"/>
            <a:ext cx="4151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51BB80A5-DE90-A243-90F2-3368EF29A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25459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"/>
    </mc:Choice>
    <mc:Fallback xmlns="">
      <p:transition spd="slow" advTm="568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Né </a:t>
            </a:r>
            <a:r>
              <a:rPr lang="fr-FR" dirty="0" err="1">
                <a:latin typeface="Comic Sans MS" pitchFamily="66" charset="0"/>
              </a:rPr>
              <a:t>v’chîn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eune</a:t>
            </a:r>
            <a:r>
              <a:rPr lang="fr-FR" dirty="0">
                <a:latin typeface="Comic Sans MS" pitchFamily="66" charset="0"/>
              </a:rPr>
              <a:t> tortue.</a:t>
            </a:r>
          </a:p>
        </p:txBody>
      </p:sp>
      <p:pic>
        <p:nvPicPr>
          <p:cNvPr id="28675" name="Picture 3" descr="j042413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33600"/>
            <a:ext cx="5903913" cy="3727450"/>
          </a:xfrm>
          <a:prstGeom prst="rect">
            <a:avLst/>
          </a:prstGeom>
          <a:noFill/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4BB08688-D54E-E04C-82D6-8D0F35A47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6"/>
    </mc:Choice>
    <mc:Fallback xmlns="">
      <p:transition spd="slow" advTm="5036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Chennechîn</a:t>
            </a:r>
            <a:r>
              <a:rPr lang="fr-FR" dirty="0">
                <a:latin typeface="Comic Sans MS" pitchFamily="66" charset="0"/>
              </a:rPr>
              <a:t> n’est </a:t>
            </a:r>
            <a:r>
              <a:rPr lang="fr-FR" dirty="0" err="1">
                <a:latin typeface="Comic Sans MS" pitchFamily="66" charset="0"/>
              </a:rPr>
              <a:t>pon</a:t>
            </a:r>
            <a:r>
              <a:rPr lang="fr-FR" dirty="0">
                <a:latin typeface="Comic Sans MS" pitchFamily="66" charset="0"/>
              </a:rPr>
              <a:t> un </a:t>
            </a:r>
            <a:r>
              <a:rPr lang="fr-FR" dirty="0" err="1">
                <a:latin typeface="Comic Sans MS" pitchFamily="66" charset="0"/>
              </a:rPr>
              <a:t>hanmster</a:t>
            </a:r>
            <a:r>
              <a:rPr lang="fr-FR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672408" cy="3943324"/>
          </a:xfrm>
          <a:prstGeom prst="rect">
            <a:avLst/>
          </a:prstGeom>
          <a:noFill/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74616FF6-A740-BF45-96FA-5603A9C3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4"/>
    </mc:Choice>
    <mc:Fallback xmlns="">
      <p:transition spd="slow" advTm="577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Chu </a:t>
            </a:r>
            <a:r>
              <a:rPr lang="fr-FR" dirty="0" err="1">
                <a:latin typeface="Comic Sans MS" pitchFamily="66" charset="0"/>
              </a:rPr>
              <a:t>pêtre</a:t>
            </a:r>
            <a:r>
              <a:rPr lang="fr-FR" dirty="0">
                <a:latin typeface="Comic Sans MS" pitchFamily="66" charset="0"/>
              </a:rPr>
              <a:t> est brun, n’</a:t>
            </a:r>
            <a:r>
              <a:rPr lang="fr-FR" dirty="0" err="1">
                <a:latin typeface="Comic Sans MS" pitchFamily="66" charset="0"/>
              </a:rPr>
              <a:t>est-che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pon</a:t>
            </a:r>
            <a:r>
              <a:rPr lang="fr-FR" dirty="0">
                <a:latin typeface="Comic Sans MS" pitchFamily="66" charset="0"/>
              </a:rPr>
              <a:t>?.</a:t>
            </a:r>
          </a:p>
        </p:txBody>
      </p:sp>
      <p:pic>
        <p:nvPicPr>
          <p:cNvPr id="5" name="Picture 3" descr="j04260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4024313" cy="4176712"/>
          </a:xfrm>
          <a:prstGeom prst="rect">
            <a:avLst/>
          </a:prstGeom>
          <a:noFill/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F60443D2-B2A0-D345-ACAD-54A4E5152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5"/>
    </mc:Choice>
    <mc:Fallback xmlns="">
      <p:transition spd="slow" advTm="5765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Chu j’va est </a:t>
            </a:r>
            <a:r>
              <a:rPr lang="fr-FR" dirty="0" err="1">
                <a:latin typeface="Comic Sans MS" pitchFamily="66" charset="0"/>
              </a:rPr>
              <a:t>nièr</a:t>
            </a:r>
            <a:r>
              <a:rPr lang="fr-FR" dirty="0">
                <a:latin typeface="Comic Sans MS" pitchFamily="66" charset="0"/>
              </a:rPr>
              <a:t>, n’</a:t>
            </a:r>
            <a:r>
              <a:rPr lang="fr-FR" dirty="0" err="1">
                <a:latin typeface="Comic Sans MS" pitchFamily="66" charset="0"/>
              </a:rPr>
              <a:t>est-che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pon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4" name="Picture 8" descr="MCj04241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032448" cy="4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474DBF0B-CF4B-A946-8F82-34DCDBBD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13469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6"/>
    </mc:Choice>
    <mc:Fallback xmlns="">
      <p:transition spd="slow" advTm="53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j04346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30338"/>
            <a:ext cx="6265862" cy="5084762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05E8269-62F6-AA4E-B278-5B7ED12F2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02847-3ED3-9044-9B80-F5FAFE37DBCF}"/>
              </a:ext>
            </a:extLst>
          </p:cNvPr>
          <p:cNvSpPr txBox="1"/>
          <p:nvPr/>
        </p:nvSpPr>
        <p:spPr>
          <a:xfrm>
            <a:off x="251520" y="17728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beige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lapîn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2657D95F-2302-3842-9902-546AAD533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58809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0"/>
    </mc:Choice>
    <mc:Fallback xmlns="">
      <p:transition spd="slow" advTm="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Chennechîn</a:t>
            </a:r>
            <a:r>
              <a:rPr lang="fr-FR" dirty="0">
                <a:latin typeface="Comic Sans MS" pitchFamily="66" charset="0"/>
              </a:rPr>
              <a:t> n’est </a:t>
            </a:r>
            <a:r>
              <a:rPr lang="fr-FR" dirty="0" err="1">
                <a:latin typeface="Comic Sans MS" pitchFamily="66" charset="0"/>
              </a:rPr>
              <a:t>pon</a:t>
            </a:r>
            <a:r>
              <a:rPr lang="fr-FR" dirty="0">
                <a:latin typeface="Comic Sans MS" pitchFamily="66" charset="0"/>
              </a:rPr>
              <a:t> un cat.</a:t>
            </a:r>
          </a:p>
        </p:txBody>
      </p:sp>
      <p:pic>
        <p:nvPicPr>
          <p:cNvPr id="30723" name="Picture 3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34718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6291B66C-D4C9-6444-AFF8-6C64DCD00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4"/>
    </mc:Choice>
    <mc:Fallback xmlns="">
      <p:transition spd="slow" advTm="5694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un </a:t>
            </a:r>
            <a:r>
              <a:rPr lang="fr-FR" dirty="0" err="1">
                <a:latin typeface="Comic Sans MS" pitchFamily="66" charset="0"/>
              </a:rPr>
              <a:t>lapîn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31747" name="Picture 3" descr="MCj04241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16113"/>
            <a:ext cx="46085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18E91162-81F8-7D47-AC07-06007F710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01647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1"/>
    </mc:Choice>
    <mc:Fallback xmlns="">
      <p:transition spd="slow" advTm="451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un </a:t>
            </a:r>
            <a:r>
              <a:rPr lang="fr-FR" dirty="0" err="1">
                <a:latin typeface="Comic Sans MS" pitchFamily="66" charset="0"/>
              </a:rPr>
              <a:t>lapîn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32771" name="Picture 3" descr="j04346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65176"/>
            <a:ext cx="5688632" cy="4616338"/>
          </a:xfrm>
          <a:prstGeom prst="rect">
            <a:avLst/>
          </a:prstGeom>
          <a:noFill/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206A8C2E-6F60-0547-8CE5-A19DCE13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7"/>
    </mc:Choice>
    <mc:Fallback xmlns="">
      <p:transition spd="slow" advTm="4977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Rêponnez</a:t>
            </a:r>
            <a:r>
              <a:rPr lang="fr-FR" dirty="0">
                <a:latin typeface="Comic Sans MS" pitchFamily="66" charset="0"/>
              </a:rPr>
              <a:t>. 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-i’ un </a:t>
            </a:r>
            <a:r>
              <a:rPr lang="fr-FR" dirty="0" err="1">
                <a:latin typeface="Comic Sans MS" pitchFamily="66" charset="0"/>
              </a:rPr>
              <a:t>tchian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pic>
        <p:nvPicPr>
          <p:cNvPr id="33795" name="Picture 3" descr="j04283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1341438"/>
            <a:ext cx="4160838" cy="5256212"/>
          </a:xfrm>
          <a:prstGeom prst="rect">
            <a:avLst/>
          </a:prstGeom>
          <a:noFill/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2493E24E-FC6F-E14C-A6C6-034327B5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0"/>
    </mc:Choice>
    <mc:Fallback xmlns="">
      <p:transition spd="slow" advTm="427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7454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cat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tchian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ouaîsé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paîsson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j’va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hanmster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couôchon</a:t>
                      </a:r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d’la</a:t>
                      </a:r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Dginnée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tchilieuvre</a:t>
                      </a:r>
                      <a:endParaRPr lang="en-GB" sz="2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lapîn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souothis</a:t>
                      </a:r>
                      <a:endParaRPr lang="en-GB" sz="2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tortue</a:t>
                      </a:r>
                      <a:endParaRPr lang="en-GB" sz="2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ithangnie</a:t>
                      </a:r>
                      <a:endParaRPr lang="en-GB" sz="2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pêtre</a:t>
                      </a:r>
                      <a:endParaRPr lang="en-GB" sz="2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4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1224136" cy="180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1584176" cy="15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Cj0428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157" y="2533237"/>
            <a:ext cx="1224136" cy="13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59506"/>
            <a:ext cx="1224136" cy="1545445"/>
          </a:xfrm>
          <a:prstGeom prst="rect">
            <a:avLst/>
          </a:prstGeom>
          <a:noFill/>
        </p:spPr>
      </p:pic>
      <p:pic>
        <p:nvPicPr>
          <p:cNvPr id="7" name="Picture 8" descr="j043459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88640"/>
            <a:ext cx="1080120" cy="1653293"/>
          </a:xfrm>
          <a:prstGeom prst="rect">
            <a:avLst/>
          </a:prstGeom>
          <a:noFill/>
        </p:spPr>
      </p:pic>
      <p:pic>
        <p:nvPicPr>
          <p:cNvPr id="8" name="Picture 9" descr="j0110743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420888"/>
            <a:ext cx="1368152" cy="1660918"/>
          </a:xfrm>
          <a:prstGeom prst="rect">
            <a:avLst/>
          </a:prstGeom>
          <a:noFill/>
        </p:spPr>
      </p:pic>
      <p:pic>
        <p:nvPicPr>
          <p:cNvPr id="9" name="Picture 10" descr="j043000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757974"/>
            <a:ext cx="1368152" cy="1516818"/>
          </a:xfrm>
          <a:prstGeom prst="rect">
            <a:avLst/>
          </a:prstGeom>
          <a:noFill/>
        </p:spPr>
      </p:pic>
      <p:pic>
        <p:nvPicPr>
          <p:cNvPr id="10" name="Picture 11" descr="j042413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941168"/>
            <a:ext cx="1728192" cy="1090894"/>
          </a:xfrm>
          <a:prstGeom prst="rect">
            <a:avLst/>
          </a:prstGeom>
          <a:noFill/>
        </p:spPr>
      </p:pic>
      <p:pic>
        <p:nvPicPr>
          <p:cNvPr id="11" name="Picture 12" descr="j0426022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653136"/>
            <a:ext cx="1691680" cy="1757023"/>
          </a:xfrm>
          <a:prstGeom prst="rect">
            <a:avLst/>
          </a:prstGeom>
          <a:noFill/>
        </p:spPr>
      </p:pic>
      <p:pic>
        <p:nvPicPr>
          <p:cNvPr id="12" name="Picture 13" descr="j0434611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25144"/>
            <a:ext cx="1872208" cy="1518006"/>
          </a:xfrm>
          <a:prstGeom prst="rect">
            <a:avLst/>
          </a:prstGeom>
          <a:noFill/>
        </p:spPr>
      </p:pic>
      <p:pic>
        <p:nvPicPr>
          <p:cNvPr id="13" name="Picture 2" descr="http://media-cache-ec0.pinimg.com/736x/fb/12/6c/fb126c05b69cce0374e81543e4e4b9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2564904"/>
            <a:ext cx="1400899" cy="1504245"/>
          </a:xfrm>
          <a:prstGeom prst="rect">
            <a:avLst/>
          </a:prstGeom>
          <a:noFill/>
        </p:spPr>
      </p:pic>
      <p:pic>
        <p:nvPicPr>
          <p:cNvPr id="14" name="Picture 8" descr="MCj0424118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2348880"/>
            <a:ext cx="1512168" cy="17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6"/>
    </mc:Choice>
    <mc:Fallback xmlns="">
      <p:transition spd="slow" advTm="22066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28800"/>
            <a:ext cx="8208912" cy="14879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itchFamily="66" charset="0"/>
              </a:rPr>
              <a:t>In </a:t>
            </a:r>
            <a:r>
              <a:rPr lang="en-GB" sz="3200" dirty="0" err="1">
                <a:latin typeface="Comic Sans MS" pitchFamily="66" charset="0"/>
              </a:rPr>
              <a:t>Jèrriais</a:t>
            </a:r>
            <a:r>
              <a:rPr lang="en-GB" sz="3200" dirty="0">
                <a:latin typeface="Comic Sans MS" pitchFamily="66" charset="0"/>
              </a:rPr>
              <a:t>, all nouns have a gender.</a:t>
            </a:r>
          </a:p>
          <a:p>
            <a:pPr>
              <a:lnSpc>
                <a:spcPct val="150000"/>
              </a:lnSpc>
            </a:pPr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Masculine</a:t>
            </a:r>
            <a:r>
              <a:rPr lang="en-GB" dirty="0">
                <a:latin typeface="Comic Sans MS" pitchFamily="66" charset="0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Feminine</a:t>
            </a:r>
          </a:p>
        </p:txBody>
      </p:sp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D5AE9FFE-6269-CA41-9E65-CE187A71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"/>
    </mc:Choice>
    <mc:Fallback xmlns="">
      <p:transition spd="slow" advTm="116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28800"/>
            <a:ext cx="8208912" cy="7493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itchFamily="66" charset="0"/>
              </a:rPr>
              <a:t>Masculine = 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UN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Masculine</a:t>
            </a:r>
            <a:r>
              <a:rPr lang="en-GB" dirty="0">
                <a:latin typeface="Comic Sans MS" pitchFamily="66" charset="0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Feminine</a:t>
            </a:r>
          </a:p>
        </p:txBody>
      </p:sp>
      <p:pic>
        <p:nvPicPr>
          <p:cNvPr id="75786" name="Picture 10" descr="http://www.clker.com/cliparts/9/A/C/F/L/s/blue-stick-man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1392986" cy="3592439"/>
          </a:xfrm>
          <a:prstGeom prst="rect">
            <a:avLst/>
          </a:prstGeom>
          <a:noFill/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585C6DA7-27FB-4E4C-98C4-B6826E7B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"/>
    </mc:Choice>
    <mc:Fallback xmlns="">
      <p:transition spd="slow" advTm="1089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28800"/>
            <a:ext cx="8208912" cy="7493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itchFamily="66" charset="0"/>
              </a:rPr>
              <a:t>Feminine =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EUNE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Masculine</a:t>
            </a:r>
            <a:r>
              <a:rPr lang="en-GB" dirty="0">
                <a:latin typeface="Comic Sans MS" pitchFamily="66" charset="0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Feminine</a:t>
            </a:r>
          </a:p>
        </p:txBody>
      </p:sp>
      <p:pic>
        <p:nvPicPr>
          <p:cNvPr id="74754" name="Picture 2" descr="http://blog.gohealthinsurance.com/wp-content/uploads/2012/11/stick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2050110" cy="3201938"/>
          </a:xfrm>
          <a:prstGeom prst="rect">
            <a:avLst/>
          </a:prstGeom>
          <a:noFill/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4C3A17CD-8880-5647-97D4-E01741225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367034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"/>
    </mc:Choice>
    <mc:Fallback xmlns="">
      <p:transition spd="slow" advTm="1155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Comic Sans MS" pitchFamily="66" charset="0"/>
              </a:rPr>
              <a:t>Mais …</a:t>
            </a:r>
            <a:r>
              <a:rPr lang="fr-FR" dirty="0" err="1">
                <a:latin typeface="Comic Sans MS" pitchFamily="66" charset="0"/>
              </a:rPr>
              <a:t>chennechîn</a:t>
            </a:r>
            <a:r>
              <a:rPr lang="fr-FR" dirty="0">
                <a:latin typeface="Comic Sans MS" pitchFamily="66" charset="0"/>
              </a:rPr>
              <a:t> peut </a:t>
            </a:r>
            <a:r>
              <a:rPr lang="fr-FR" dirty="0" err="1">
                <a:latin typeface="Comic Sans MS" pitchFamily="66" charset="0"/>
              </a:rPr>
              <a:t>êt</a:t>
            </a:r>
            <a:r>
              <a:rPr lang="fr-FR" dirty="0">
                <a:latin typeface="Comic Sans MS" pitchFamily="66" charset="0"/>
              </a:rPr>
              <a:t>’ </a:t>
            </a:r>
            <a:r>
              <a:rPr lang="fr-FR" dirty="0">
                <a:solidFill>
                  <a:srgbClr val="0070C0"/>
                </a:solidFill>
                <a:latin typeface="Comic Sans MS" pitchFamily="66" charset="0"/>
              </a:rPr>
              <a:t>un</a:t>
            </a:r>
            <a:r>
              <a:rPr lang="fr-FR" dirty="0">
                <a:latin typeface="Comic Sans MS" pitchFamily="66" charset="0"/>
              </a:rPr>
              <a:t> cat ou </a:t>
            </a:r>
            <a:r>
              <a:rPr lang="fr-FR" dirty="0" err="1">
                <a:solidFill>
                  <a:srgbClr val="FF0000"/>
                </a:solidFill>
                <a:latin typeface="Comic Sans MS" pitchFamily="66" charset="0"/>
              </a:rPr>
              <a:t>eune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catte</a:t>
            </a:r>
            <a:r>
              <a:rPr lang="fr-FR" dirty="0">
                <a:latin typeface="Comic Sans MS" pitchFamily="66" charset="0"/>
              </a:rPr>
              <a:t>.</a:t>
            </a:r>
          </a:p>
        </p:txBody>
      </p:sp>
      <p:pic>
        <p:nvPicPr>
          <p:cNvPr id="57347" name="Picture 3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994" y="2924944"/>
            <a:ext cx="242601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8EAA15A4-5E98-854B-A5D0-30D86A61B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90" y="5445224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Chennechîn</a:t>
            </a:r>
            <a:r>
              <a:rPr lang="fr-FR" dirty="0">
                <a:latin typeface="Comic Sans MS" pitchFamily="66" charset="0"/>
              </a:rPr>
              <a:t> peut </a:t>
            </a:r>
            <a:r>
              <a:rPr lang="fr-FR" dirty="0" err="1">
                <a:latin typeface="Comic Sans MS" pitchFamily="66" charset="0"/>
              </a:rPr>
              <a:t>êt</a:t>
            </a:r>
            <a:r>
              <a:rPr lang="fr-FR" dirty="0">
                <a:latin typeface="Comic Sans MS" pitchFamily="66" charset="0"/>
              </a:rPr>
              <a:t>’ </a:t>
            </a:r>
            <a:r>
              <a:rPr lang="fr-FR" dirty="0">
                <a:solidFill>
                  <a:srgbClr val="0070C0"/>
                </a:solidFill>
                <a:latin typeface="Comic Sans MS" pitchFamily="66" charset="0"/>
              </a:rPr>
              <a:t>un </a:t>
            </a:r>
            <a:r>
              <a:rPr lang="fr-FR" dirty="0" err="1">
                <a:latin typeface="Comic Sans MS" pitchFamily="66" charset="0"/>
              </a:rPr>
              <a:t>tchian</a:t>
            </a:r>
            <a:r>
              <a:rPr lang="fr-FR" dirty="0">
                <a:latin typeface="Comic Sans MS" pitchFamily="66" charset="0"/>
              </a:rPr>
              <a:t> ou </a:t>
            </a:r>
            <a:r>
              <a:rPr lang="fr-FR" dirty="0" err="1">
                <a:solidFill>
                  <a:srgbClr val="FF0000"/>
                </a:solidFill>
                <a:latin typeface="Comic Sans MS" pitchFamily="66" charset="0"/>
              </a:rPr>
              <a:t>eune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tchianne</a:t>
            </a:r>
            <a:r>
              <a:rPr lang="fr-FR" dirty="0">
                <a:latin typeface="Comic Sans MS" pitchFamily="66" charset="0"/>
              </a:rPr>
              <a:t>.</a:t>
            </a:r>
          </a:p>
        </p:txBody>
      </p:sp>
      <p:pic>
        <p:nvPicPr>
          <p:cNvPr id="58371" name="Picture 3" descr="MCj04241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460851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AA048172-01FF-5C40-9E9D-171FD5091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79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6"/>
    </mc:Choice>
    <mc:Fallback xmlns="">
      <p:transition spd="slow" advTm="56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j04283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650" y="1341438"/>
            <a:ext cx="4160838" cy="5256212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A689C11-9539-574C-9491-8027C99F5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1EFEC-FF50-A943-85C8-B9D4405BF632}"/>
              </a:ext>
            </a:extLst>
          </p:cNvPr>
          <p:cNvSpPr txBox="1"/>
          <p:nvPr/>
        </p:nvSpPr>
        <p:spPr>
          <a:xfrm>
            <a:off x="5364088" y="196121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solidFill>
                  <a:srgbClr val="FF0000"/>
                </a:solidFill>
                <a:latin typeface="Corbel" panose="020B0503020204020204" pitchFamily="34" charset="0"/>
              </a:rPr>
              <a:t>rouoge</a:t>
            </a:r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paîsson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8DBAB7C2-4DEA-A04B-BD10-0D15B4D8E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9"/>
    </mc:Choice>
    <mc:Fallback xmlns="">
      <p:transition spd="slow" advTm="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mic Sans MS" pitchFamily="66" charset="0"/>
              </a:rPr>
              <a:t>Chennechîn</a:t>
            </a:r>
            <a:r>
              <a:rPr lang="fr-FR" dirty="0">
                <a:latin typeface="Comic Sans MS" pitchFamily="66" charset="0"/>
              </a:rPr>
              <a:t> peut </a:t>
            </a:r>
            <a:r>
              <a:rPr lang="fr-FR" dirty="0" err="1">
                <a:latin typeface="Comic Sans MS" pitchFamily="66" charset="0"/>
              </a:rPr>
              <a:t>êt</a:t>
            </a:r>
            <a:r>
              <a:rPr lang="fr-FR" dirty="0">
                <a:latin typeface="Comic Sans MS" pitchFamily="66" charset="0"/>
              </a:rPr>
              <a:t>’ </a:t>
            </a:r>
            <a:r>
              <a:rPr lang="fr-FR" dirty="0">
                <a:solidFill>
                  <a:srgbClr val="0070C0"/>
                </a:solidFill>
                <a:latin typeface="Comic Sans MS" pitchFamily="66" charset="0"/>
              </a:rPr>
              <a:t>un</a:t>
            </a:r>
            <a:r>
              <a:rPr lang="fr-FR" dirty="0">
                <a:latin typeface="Comic Sans MS" pitchFamily="66" charset="0"/>
              </a:rPr>
              <a:t> j’va ou </a:t>
            </a:r>
            <a:r>
              <a:rPr lang="fr-FR" dirty="0" err="1">
                <a:solidFill>
                  <a:srgbClr val="FF0000"/>
                </a:solidFill>
                <a:latin typeface="Comic Sans MS" pitchFamily="66" charset="0"/>
              </a:rPr>
              <a:t>eune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jeunment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8" descr="MCj04241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4032448" cy="4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érriaisLogo_COL.ai">
            <a:extLst>
              <a:ext uri="{FF2B5EF4-FFF2-40B4-BE49-F238E27FC236}">
                <a16:creationId xmlns:a16="http://schemas.microsoft.com/office/drawing/2014/main" id="{6588B6E8-36DC-DD4C-AF58-963B6C4CF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13" y="5373216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"/>
    </mc:Choice>
    <mc:Fallback xmlns="">
      <p:transition spd="slow" advTm="65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Plural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08912" cy="14879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itchFamily="66" charset="0"/>
              </a:rPr>
              <a:t>In </a:t>
            </a:r>
            <a:r>
              <a:rPr lang="en-GB" sz="3200" dirty="0" err="1">
                <a:latin typeface="Comic Sans MS" pitchFamily="66" charset="0"/>
              </a:rPr>
              <a:t>Jèrriais</a:t>
            </a:r>
            <a:r>
              <a:rPr lang="en-GB" sz="3200" dirty="0">
                <a:latin typeface="Comic Sans MS" pitchFamily="66" charset="0"/>
              </a:rPr>
              <a:t>, the spelling of a noun changes if it is plural.</a:t>
            </a:r>
          </a:p>
        </p:txBody>
      </p:sp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F9B27585-7F9E-FB4A-B5DD-ED94B93E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45224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"/>
    </mc:Choice>
    <mc:Fallback xmlns="">
      <p:transition spd="slow" advTm="108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Plural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0891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itchFamily="66" charset="0"/>
              </a:rPr>
              <a:t>Most of the time, to make a noun plural you add an ‘s’ to the end of the word.</a:t>
            </a:r>
          </a:p>
        </p:txBody>
      </p:sp>
      <p:pic>
        <p:nvPicPr>
          <p:cNvPr id="4" name="Picture 3" descr="MCj04241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1992909" cy="192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34231"/>
              </p:ext>
            </p:extLst>
          </p:nvPr>
        </p:nvGraphicFramePr>
        <p:xfrm>
          <a:off x="467544" y="3501008"/>
          <a:ext cx="8136904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3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latin typeface="Comic Sans MS" pitchFamily="66" charset="0"/>
                        </a:rPr>
                        <a:t>tchian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Comic Sans MS" pitchFamily="66" charset="0"/>
                        </a:rPr>
                        <a:t>deux</a:t>
                      </a:r>
                      <a:r>
                        <a:rPr lang="en-GB" sz="2400" dirty="0"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latin typeface="Comic Sans MS" pitchFamily="66" charset="0"/>
                        </a:rPr>
                        <a:t>tchians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MCj04241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1544647" cy="14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241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17032"/>
            <a:ext cx="1544647" cy="14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00442572-0FA9-8F43-A58C-584933C4E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86" y="5683569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"/>
    </mc:Choice>
    <mc:Fallback xmlns="">
      <p:transition spd="slow" advTm="4672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Plural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0891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itchFamily="66" charset="0"/>
              </a:rPr>
              <a:t>However, there are a couple of exceptions to this rule.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38245"/>
              </p:ext>
            </p:extLst>
          </p:nvPr>
        </p:nvGraphicFramePr>
        <p:xfrm>
          <a:off x="536503" y="3198460"/>
          <a:ext cx="8208912" cy="309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latin typeface="Comic Sans MS" pitchFamily="66" charset="0"/>
                        </a:rPr>
                        <a:t>j’va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itchFamily="66" charset="0"/>
                        </a:rPr>
                        <a:t>deux</a:t>
                      </a:r>
                      <a:r>
                        <a:rPr lang="en-GB" sz="2000" dirty="0"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itchFamily="66" charset="0"/>
                        </a:rPr>
                        <a:t>j’vaux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un </a:t>
                      </a:r>
                      <a:r>
                        <a:rPr lang="en-GB" sz="2000" dirty="0" err="1">
                          <a:latin typeface="Comic Sans MS" pitchFamily="66" charset="0"/>
                        </a:rPr>
                        <a:t>ouaîsé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itchFamily="66" charset="0"/>
                        </a:rPr>
                        <a:t>trais</a:t>
                      </a:r>
                      <a:r>
                        <a:rPr lang="en-GB" sz="2000" dirty="0">
                          <a:latin typeface="Comic Sans MS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itchFamily="66" charset="0"/>
                        </a:rPr>
                        <a:t>ouaîsieaux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8" descr="j04345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137" y="4746632"/>
            <a:ext cx="750813" cy="1149237"/>
          </a:xfrm>
          <a:prstGeom prst="rect">
            <a:avLst/>
          </a:prstGeom>
          <a:noFill/>
        </p:spPr>
      </p:pic>
      <p:pic>
        <p:nvPicPr>
          <p:cNvPr id="11" name="Picture 8" descr="MCj04241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864096" cy="10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MCj04241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01008"/>
            <a:ext cx="864096" cy="10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MCj04241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01008"/>
            <a:ext cx="864096" cy="10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j04345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713" y="4813478"/>
            <a:ext cx="750813" cy="1149237"/>
          </a:xfrm>
          <a:prstGeom prst="rect">
            <a:avLst/>
          </a:prstGeom>
          <a:noFill/>
        </p:spPr>
      </p:pic>
      <p:pic>
        <p:nvPicPr>
          <p:cNvPr id="15" name="Picture 8" descr="j04345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79804"/>
            <a:ext cx="750813" cy="1149237"/>
          </a:xfrm>
          <a:prstGeom prst="rect">
            <a:avLst/>
          </a:prstGeom>
          <a:noFill/>
        </p:spPr>
      </p:pic>
      <p:pic>
        <p:nvPicPr>
          <p:cNvPr id="16" name="Picture 8" descr="j04345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388" y="4779804"/>
            <a:ext cx="750813" cy="1149237"/>
          </a:xfrm>
          <a:prstGeom prst="rect">
            <a:avLst/>
          </a:prstGeom>
          <a:noFill/>
        </p:spPr>
      </p:pic>
      <p:pic>
        <p:nvPicPr>
          <p:cNvPr id="17" name="Picture 16" descr="JérriaisLogo_COL.ai">
            <a:extLst>
              <a:ext uri="{FF2B5EF4-FFF2-40B4-BE49-F238E27FC236}">
                <a16:creationId xmlns:a16="http://schemas.microsoft.com/office/drawing/2014/main" id="{3FD730B5-3BBC-A74E-8F8C-9A3A1781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8368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5"/>
    </mc:Choice>
    <mc:Fallback xmlns="">
      <p:transition spd="slow" advTm="8545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0" y="4077072"/>
            <a:ext cx="9144000" cy="1440160"/>
          </a:xfrm>
          <a:prstGeom prst="wedgeRoundRectCallout">
            <a:avLst>
              <a:gd name="adj1" fmla="val -40064"/>
              <a:gd name="adj2" fmla="val 13771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omic Sans MS" pitchFamily="66" charset="0"/>
              </a:rPr>
              <a:t>Nannîn</a:t>
            </a:r>
            <a:r>
              <a:rPr lang="en-GB" sz="3600" dirty="0">
                <a:latin typeface="Comic Sans MS" pitchFamily="66" charset="0"/>
              </a:rPr>
              <a:t>, je </a:t>
            </a:r>
            <a:r>
              <a:rPr lang="en-GB" sz="3600" dirty="0" err="1">
                <a:latin typeface="Comic Sans MS" pitchFamily="66" charset="0"/>
              </a:rPr>
              <a:t>n’ai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pon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d’annima</a:t>
            </a:r>
            <a:r>
              <a:rPr lang="en-GB" sz="3600" dirty="0">
                <a:latin typeface="Comic Sans MS" pitchFamily="66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0" y="2132856"/>
            <a:ext cx="9144000" cy="1440160"/>
          </a:xfrm>
          <a:prstGeom prst="wedgeRoundRectCallout">
            <a:avLst>
              <a:gd name="adj1" fmla="val -40064"/>
              <a:gd name="adj2" fmla="val 13869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omic Sans MS" pitchFamily="66" charset="0"/>
              </a:rPr>
              <a:t>Oui</a:t>
            </a:r>
            <a:r>
              <a:rPr lang="en-GB" sz="3600" dirty="0">
                <a:latin typeface="Comic Sans MS" pitchFamily="66" charset="0"/>
              </a:rPr>
              <a:t>, </a:t>
            </a:r>
            <a:r>
              <a:rPr lang="en-GB" sz="3600" dirty="0" err="1">
                <a:latin typeface="Comic Sans MS" pitchFamily="66" charset="0"/>
              </a:rPr>
              <a:t>j’ai</a:t>
            </a:r>
            <a:r>
              <a:rPr lang="en-GB" sz="3600" dirty="0">
                <a:latin typeface="Comic Sans MS" pitchFamily="66" charset="0"/>
              </a:rPr>
              <a:t> un/</a:t>
            </a:r>
            <a:r>
              <a:rPr lang="en-GB" sz="3600" dirty="0" err="1">
                <a:latin typeface="Comic Sans MS" pitchFamily="66" charset="0"/>
              </a:rPr>
              <a:t>eune</a:t>
            </a:r>
            <a:r>
              <a:rPr lang="en-GB" sz="3600" dirty="0">
                <a:latin typeface="Comic Sans MS" pitchFamily="66" charset="0"/>
              </a:rPr>
              <a:t>…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0" y="188640"/>
            <a:ext cx="9144000" cy="1440160"/>
          </a:xfrm>
          <a:prstGeom prst="wedgeRoundRectCallout">
            <a:avLst>
              <a:gd name="adj1" fmla="val -833"/>
              <a:gd name="adj2" fmla="val 957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itchFamily="66" charset="0"/>
              </a:rPr>
              <a:t>As-</a:t>
            </a:r>
            <a:r>
              <a:rPr lang="en-GB" sz="3600" dirty="0" err="1">
                <a:latin typeface="Comic Sans MS" pitchFamily="66" charset="0"/>
              </a:rPr>
              <a:t>tu</a:t>
            </a:r>
            <a:r>
              <a:rPr lang="en-GB" sz="3600" dirty="0">
                <a:latin typeface="Comic Sans MS" pitchFamily="66" charset="0"/>
              </a:rPr>
              <a:t> un </a:t>
            </a:r>
            <a:r>
              <a:rPr lang="en-GB" sz="3600" dirty="0" err="1">
                <a:latin typeface="Comic Sans MS" pitchFamily="66" charset="0"/>
              </a:rPr>
              <a:t>annima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siez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latin typeface="Comic Sans MS" pitchFamily="66" charset="0"/>
              </a:rPr>
              <a:t>té</a:t>
            </a:r>
            <a:r>
              <a:rPr lang="en-GB" sz="3600" dirty="0">
                <a:latin typeface="Comic Sans MS" pitchFamily="66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192723"/>
            <a:ext cx="316835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Comic Sans MS" pitchFamily="66" charset="0"/>
              </a:rPr>
              <a:t>Mais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j’voudrais</a:t>
            </a:r>
            <a:r>
              <a:rPr lang="en-GB" sz="3200" dirty="0">
                <a:latin typeface="Comic Sans MS" pitchFamily="66" charset="0"/>
              </a:rPr>
              <a:t>/ </a:t>
            </a:r>
            <a:r>
              <a:rPr lang="en-GB" sz="3200" dirty="0" err="1">
                <a:latin typeface="Comic Sans MS" pitchFamily="66" charset="0"/>
              </a:rPr>
              <a:t>j’soulais</a:t>
            </a:r>
            <a:r>
              <a:rPr lang="en-GB" sz="3200" dirty="0">
                <a:latin typeface="Comic Sans MS" pitchFamily="66" charset="0"/>
              </a:rPr>
              <a:t> aver…</a:t>
            </a:r>
          </a:p>
        </p:txBody>
      </p:sp>
      <p:pic>
        <p:nvPicPr>
          <p:cNvPr id="8" name="Picture 7" descr="parlez">
            <a:extLst>
              <a:ext uri="{FF2B5EF4-FFF2-40B4-BE49-F238E27FC236}">
                <a16:creationId xmlns:a16="http://schemas.microsoft.com/office/drawing/2014/main" id="{6B3A5583-968B-6748-993B-2C16D24C8B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66" y="5762461"/>
            <a:ext cx="1430711" cy="94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9B3AB925-67AD-C54E-BD68-A0A360C7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15626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4"/>
    </mc:Choice>
    <mc:Fallback xmlns="">
      <p:transition spd="slow" advTm="13274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4A11-A119-7A4C-A8F8-4B59458D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Plenary quiz </a:t>
            </a:r>
          </a:p>
        </p:txBody>
      </p:sp>
      <p:pic>
        <p:nvPicPr>
          <p:cNvPr id="3" name="Picture 2" descr="JérriaisLogo_COL.ai">
            <a:extLst>
              <a:ext uri="{FF2B5EF4-FFF2-40B4-BE49-F238E27FC236}">
                <a16:creationId xmlns:a16="http://schemas.microsoft.com/office/drawing/2014/main" id="{F86D5489-7BC2-8849-B47B-5A5CC6935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45224"/>
            <a:ext cx="2284786" cy="17125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ED8931-C608-104A-96F7-ACCE89E7D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"/>
    </mc:Choice>
    <mc:Fallback xmlns="">
      <p:transition spd="slow" advTm="1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1.  What is “un </a:t>
            </a:r>
            <a:r>
              <a:rPr lang="en-GB" dirty="0" err="1">
                <a:latin typeface="Comic Sans MS" pitchFamily="66" charset="0"/>
              </a:rPr>
              <a:t>pêtre</a:t>
            </a:r>
            <a:r>
              <a:rPr lang="en-GB" dirty="0">
                <a:latin typeface="Comic Sans MS" pitchFamily="66" charset="0"/>
              </a:rPr>
              <a:t>”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29038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a horse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a snake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a spider</a:t>
            </a:r>
          </a:p>
        </p:txBody>
      </p:sp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A57FB345-CBFE-3641-A0B4-23424CCF8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"/>
    </mc:Choice>
    <mc:Fallback xmlns="">
      <p:transition spd="slow" advTm="1963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2.  What is the difference between un and </a:t>
            </a:r>
            <a:r>
              <a:rPr lang="en-GB" dirty="0" err="1">
                <a:latin typeface="Comic Sans MS" pitchFamily="66" charset="0"/>
              </a:rPr>
              <a:t>eune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29038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 one and more than one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masculine and feminine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old and young</a:t>
            </a:r>
          </a:p>
        </p:txBody>
      </p:sp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D8E85DED-0579-7E4A-BE69-04FCAB423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"/>
    </mc:Choice>
    <mc:Fallback xmlns="">
      <p:transition spd="slow" advTm="1048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3.  Give the English: “</a:t>
            </a:r>
            <a:r>
              <a:rPr lang="en-GB" dirty="0" err="1">
                <a:latin typeface="Comic Sans MS" pitchFamily="66" charset="0"/>
              </a:rPr>
              <a:t>j’ai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chîn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tchilieuvres</a:t>
            </a:r>
            <a:r>
              <a:rPr lang="en-GB" dirty="0">
                <a:latin typeface="Comic Sans MS" pitchFamily="66" charset="0"/>
              </a:rPr>
              <a:t>”.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 I have five mice.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I have five snakes.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I have five spiders.</a:t>
            </a:r>
          </a:p>
        </p:txBody>
      </p:sp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7DE0DE1E-597D-FD40-87AA-4046E4B9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"/>
    </mc:Choice>
    <mc:Fallback xmlns="">
      <p:transition spd="slow" advTm="916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4.  Which sentence is correct (and why)?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29037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eune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j’va</a:t>
            </a:r>
            <a:r>
              <a:rPr lang="en-GB" sz="320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un </a:t>
            </a:r>
            <a:r>
              <a:rPr lang="en-GB" sz="3200" dirty="0" err="1">
                <a:latin typeface="Comic Sans MS" pitchFamily="66" charset="0"/>
              </a:rPr>
              <a:t>j’va</a:t>
            </a:r>
            <a:r>
              <a:rPr lang="en-GB" sz="320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un </a:t>
            </a:r>
            <a:r>
              <a:rPr lang="en-GB" sz="3200" dirty="0" err="1">
                <a:latin typeface="Comic Sans MS" pitchFamily="66" charset="0"/>
              </a:rPr>
              <a:t>j’vaux</a:t>
            </a:r>
            <a:r>
              <a:rPr lang="en-GB" sz="3200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3" descr="JérriaisLogo_COL.ai">
            <a:extLst>
              <a:ext uri="{FF2B5EF4-FFF2-40B4-BE49-F238E27FC236}">
                <a16:creationId xmlns:a16="http://schemas.microsoft.com/office/drawing/2014/main" id="{06DFE67A-5988-3F43-814F-A3A1A1D3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22" y="5517232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"/>
    </mc:Choice>
    <mc:Fallback xmlns="">
      <p:transition spd="slow" advTm="10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j011074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675" y="1628775"/>
            <a:ext cx="3978275" cy="4824413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8046855-948F-CA43-89EE-A2DDF0137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6AE62-A98F-2444-BBD5-1F5A8B050508}"/>
              </a:ext>
            </a:extLst>
          </p:cNvPr>
          <p:cNvSpPr txBox="1"/>
          <p:nvPr/>
        </p:nvSpPr>
        <p:spPr>
          <a:xfrm>
            <a:off x="251520" y="17728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eune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orbel" panose="020B0503020204020204" pitchFamily="34" charset="0"/>
              </a:rPr>
              <a:t>vèrte</a:t>
            </a:r>
            <a:r>
              <a:rPr lang="en-US" sz="2800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tchilieuvre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 descr="JérriaisLogo_COL.ai">
            <a:extLst>
              <a:ext uri="{FF2B5EF4-FFF2-40B4-BE49-F238E27FC236}">
                <a16:creationId xmlns:a16="http://schemas.microsoft.com/office/drawing/2014/main" id="{AE6C2EBD-08C9-7040-BF15-1E4C9115A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2" y="5596897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1"/>
    </mc:Choice>
    <mc:Fallback xmlns="">
      <p:transition spd="slow" advTm="6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5.  Look at the pictures and select the correct sentence.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29037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quat</a:t>
            </a:r>
            <a:r>
              <a:rPr lang="en-GB" sz="3200" dirty="0">
                <a:latin typeface="Comic Sans MS" pitchFamily="66" charset="0"/>
              </a:rPr>
              <a:t>’ </a:t>
            </a:r>
            <a:r>
              <a:rPr lang="en-GB" sz="3200" dirty="0" err="1">
                <a:latin typeface="Comic Sans MS" pitchFamily="66" charset="0"/>
              </a:rPr>
              <a:t>paîssons</a:t>
            </a:r>
            <a:r>
              <a:rPr lang="en-GB" sz="320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quat</a:t>
            </a:r>
            <a:r>
              <a:rPr lang="en-GB" sz="3200" dirty="0">
                <a:latin typeface="Comic Sans MS" pitchFamily="66" charset="0"/>
              </a:rPr>
              <a:t>’ </a:t>
            </a:r>
            <a:r>
              <a:rPr lang="en-GB" sz="3200" dirty="0" err="1">
                <a:latin typeface="Comic Sans MS" pitchFamily="66" charset="0"/>
              </a:rPr>
              <a:t>paîssonx</a:t>
            </a:r>
            <a:r>
              <a:rPr lang="en-GB" sz="320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quat</a:t>
            </a:r>
            <a:r>
              <a:rPr lang="en-GB" sz="3200" dirty="0">
                <a:latin typeface="Comic Sans MS" pitchFamily="66" charset="0"/>
              </a:rPr>
              <a:t>’ </a:t>
            </a:r>
            <a:r>
              <a:rPr lang="en-GB" sz="3200" dirty="0" err="1">
                <a:latin typeface="Comic Sans MS" pitchFamily="66" charset="0"/>
              </a:rPr>
              <a:t>paîsson</a:t>
            </a:r>
            <a:r>
              <a:rPr lang="en-GB" sz="3200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5" descr="j04283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4887722"/>
            <a:ext cx="1296144" cy="1637377"/>
          </a:xfrm>
          <a:prstGeom prst="rect">
            <a:avLst/>
          </a:prstGeom>
          <a:noFill/>
        </p:spPr>
      </p:pic>
      <p:pic>
        <p:nvPicPr>
          <p:cNvPr id="5" name="Picture 5" descr="j04283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115" y="4887722"/>
            <a:ext cx="1296144" cy="1637377"/>
          </a:xfrm>
          <a:prstGeom prst="rect">
            <a:avLst/>
          </a:prstGeom>
          <a:noFill/>
        </p:spPr>
      </p:pic>
      <p:pic>
        <p:nvPicPr>
          <p:cNvPr id="6" name="Picture 5" descr="j04283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292" y="4887721"/>
            <a:ext cx="1296144" cy="1637377"/>
          </a:xfrm>
          <a:prstGeom prst="rect">
            <a:avLst/>
          </a:prstGeom>
          <a:noFill/>
        </p:spPr>
      </p:pic>
      <p:pic>
        <p:nvPicPr>
          <p:cNvPr id="7" name="Picture 5" descr="j04283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960" y="4887721"/>
            <a:ext cx="1296144" cy="1637377"/>
          </a:xfrm>
          <a:prstGeom prst="rect">
            <a:avLst/>
          </a:prstGeom>
          <a:noFill/>
        </p:spPr>
      </p:pic>
      <p:pic>
        <p:nvPicPr>
          <p:cNvPr id="8" name="Picture 7" descr="JérriaisLogo_COL.ai">
            <a:extLst>
              <a:ext uri="{FF2B5EF4-FFF2-40B4-BE49-F238E27FC236}">
                <a16:creationId xmlns:a16="http://schemas.microsoft.com/office/drawing/2014/main" id="{131B3B2D-DB6C-C44D-86C2-D3703F2E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"/>
    </mc:Choice>
    <mc:Fallback xmlns="">
      <p:transition spd="slow" advTm="111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6.  “un </a:t>
            </a:r>
            <a:r>
              <a:rPr lang="en-GB" sz="3200" dirty="0" err="1">
                <a:latin typeface="Comic Sans MS" pitchFamily="66" charset="0"/>
              </a:rPr>
              <a:t>cheurque</a:t>
            </a:r>
            <a:r>
              <a:rPr lang="en-GB" sz="3200" dirty="0">
                <a:latin typeface="Comic Sans MS" pitchFamily="66" charset="0"/>
              </a:rPr>
              <a:t>” is a shark.  Look at the pictures and select the correct sentence.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29037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un </a:t>
            </a:r>
            <a:r>
              <a:rPr lang="en-GB" sz="3200" dirty="0" err="1">
                <a:latin typeface="Comic Sans MS" pitchFamily="66" charset="0"/>
              </a:rPr>
              <a:t>cheurque</a:t>
            </a:r>
            <a:r>
              <a:rPr lang="en-GB" sz="320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trais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cheurque</a:t>
            </a:r>
            <a:r>
              <a:rPr lang="en-GB" sz="320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Comic Sans MS" pitchFamily="66" charset="0"/>
              </a:rPr>
              <a:t>J’ai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trais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cheurques</a:t>
            </a:r>
            <a:r>
              <a:rPr lang="en-GB" sz="3200" dirty="0">
                <a:latin typeface="Comic Sans MS" pitchFamily="66" charset="0"/>
              </a:rPr>
              <a:t>.</a:t>
            </a:r>
          </a:p>
        </p:txBody>
      </p:sp>
      <p:pic>
        <p:nvPicPr>
          <p:cNvPr id="118786" name="Picture 2" descr="http://sr.photos2.fotosearch.com/bthumb/CSP/CSP881/k8815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013176"/>
            <a:ext cx="1562100" cy="1619251"/>
          </a:xfrm>
          <a:prstGeom prst="rect">
            <a:avLst/>
          </a:prstGeom>
          <a:noFill/>
        </p:spPr>
      </p:pic>
      <p:pic>
        <p:nvPicPr>
          <p:cNvPr id="9" name="Picture 2" descr="http://sr.photos2.fotosearch.com/bthumb/CSP/CSP881/k8815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13176"/>
            <a:ext cx="1562100" cy="1619251"/>
          </a:xfrm>
          <a:prstGeom prst="rect">
            <a:avLst/>
          </a:prstGeom>
          <a:noFill/>
        </p:spPr>
      </p:pic>
      <p:pic>
        <p:nvPicPr>
          <p:cNvPr id="10" name="Picture 2" descr="http://sr.photos2.fotosearch.com/bthumb/CSP/CSP881/k8815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1562100" cy="1619251"/>
          </a:xfrm>
          <a:prstGeom prst="rect">
            <a:avLst/>
          </a:prstGeom>
          <a:noFill/>
        </p:spPr>
      </p:pic>
      <p:pic>
        <p:nvPicPr>
          <p:cNvPr id="7" name="Picture 6" descr="JérriaisLogo_COL.ai">
            <a:extLst>
              <a:ext uri="{FF2B5EF4-FFF2-40B4-BE49-F238E27FC236}">
                <a16:creationId xmlns:a16="http://schemas.microsoft.com/office/drawing/2014/main" id="{EDDBFEF4-4EDB-D040-8014-CCF928104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"/>
    </mc:Choice>
    <mc:Fallback xmlns="">
      <p:transition spd="slow" advTm="141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79512" y="853952"/>
          <a:ext cx="8748464" cy="60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55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0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0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4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1761282" cy="13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" y="-14476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Comic Sans MS" pitchFamily="66" charset="0"/>
              </a:rPr>
              <a:t>Plenary: </a:t>
            </a:r>
            <a:r>
              <a:rPr lang="en-GB" sz="4000" b="1" dirty="0" err="1">
                <a:solidFill>
                  <a:schemeClr val="tx1"/>
                </a:solidFill>
                <a:latin typeface="Comic Sans MS" pitchFamily="66" charset="0"/>
              </a:rPr>
              <a:t>L’île</a:t>
            </a:r>
            <a:r>
              <a:rPr lang="en-GB" sz="4000" b="1" dirty="0">
                <a:solidFill>
                  <a:schemeClr val="tx1"/>
                </a:solidFill>
                <a:latin typeface="Comic Sans MS" pitchFamily="66" charset="0"/>
              </a:rPr>
              <a:t> au </a:t>
            </a:r>
            <a:r>
              <a:rPr lang="en-GB" sz="4000" b="1" dirty="0" err="1">
                <a:solidFill>
                  <a:schemeClr val="tx1"/>
                </a:solidFill>
                <a:latin typeface="Comic Sans MS" pitchFamily="66" charset="0"/>
              </a:rPr>
              <a:t>trésor</a:t>
            </a:r>
            <a:endParaRPr lang="en-GB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yoursmiles.org/hsmile/pirates/t382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12474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1728192" cy="13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728192" cy="13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944214" cy="14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1489561" cy="998240"/>
          </a:xfrm>
          <a:prstGeom prst="rect">
            <a:avLst/>
          </a:prstGeom>
          <a:noFill/>
        </p:spPr>
      </p:pic>
      <p:pic>
        <p:nvPicPr>
          <p:cNvPr id="46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564904"/>
            <a:ext cx="1489561" cy="998240"/>
          </a:xfrm>
          <a:prstGeom prst="rect">
            <a:avLst/>
          </a:prstGeom>
          <a:noFill/>
        </p:spPr>
      </p:pic>
      <p:pic>
        <p:nvPicPr>
          <p:cNvPr id="48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661248"/>
            <a:ext cx="1489561" cy="998240"/>
          </a:xfrm>
          <a:prstGeom prst="rect">
            <a:avLst/>
          </a:prstGeom>
          <a:noFill/>
        </p:spPr>
      </p:pic>
      <p:pic>
        <p:nvPicPr>
          <p:cNvPr id="49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221088"/>
            <a:ext cx="1489561" cy="998240"/>
          </a:xfrm>
          <a:prstGeom prst="rect">
            <a:avLst/>
          </a:prstGeom>
          <a:noFill/>
        </p:spPr>
      </p:pic>
      <p:pic>
        <p:nvPicPr>
          <p:cNvPr id="50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859760"/>
            <a:ext cx="1489561" cy="998240"/>
          </a:xfrm>
          <a:prstGeom prst="rect">
            <a:avLst/>
          </a:prstGeom>
          <a:noFill/>
        </p:spPr>
      </p:pic>
      <p:pic>
        <p:nvPicPr>
          <p:cNvPr id="55298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15" t="4320" r="1140" b="30881"/>
          <a:stretch>
            <a:fillRect/>
          </a:stretch>
        </p:blipFill>
        <p:spPr bwMode="auto">
          <a:xfrm>
            <a:off x="467544" y="2492896"/>
            <a:ext cx="1296144" cy="1080120"/>
          </a:xfrm>
          <a:prstGeom prst="rect">
            <a:avLst/>
          </a:prstGeom>
          <a:noFill/>
        </p:spPr>
      </p:pic>
      <p:pic>
        <p:nvPicPr>
          <p:cNvPr id="36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15" t="4320" r="1140" b="30881"/>
          <a:stretch>
            <a:fillRect/>
          </a:stretch>
        </p:blipFill>
        <p:spPr bwMode="auto">
          <a:xfrm>
            <a:off x="4572000" y="2636912"/>
            <a:ext cx="1296144" cy="1080120"/>
          </a:xfrm>
          <a:prstGeom prst="rect">
            <a:avLst/>
          </a:prstGeom>
          <a:noFill/>
        </p:spPr>
      </p:pic>
      <p:pic>
        <p:nvPicPr>
          <p:cNvPr id="40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15" t="4320" r="1140" b="30881"/>
          <a:stretch>
            <a:fillRect/>
          </a:stretch>
        </p:blipFill>
        <p:spPr bwMode="auto">
          <a:xfrm>
            <a:off x="2555776" y="1124744"/>
            <a:ext cx="1296144" cy="1080120"/>
          </a:xfrm>
          <a:prstGeom prst="rect">
            <a:avLst/>
          </a:prstGeom>
          <a:noFill/>
        </p:spPr>
      </p:pic>
      <p:pic>
        <p:nvPicPr>
          <p:cNvPr id="41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15" t="4320" r="1140" b="30881"/>
          <a:stretch>
            <a:fillRect/>
          </a:stretch>
        </p:blipFill>
        <p:spPr bwMode="auto">
          <a:xfrm>
            <a:off x="6876256" y="2708920"/>
            <a:ext cx="1296144" cy="1080120"/>
          </a:xfrm>
          <a:prstGeom prst="rect">
            <a:avLst/>
          </a:prstGeom>
          <a:noFill/>
        </p:spPr>
      </p:pic>
      <p:pic>
        <p:nvPicPr>
          <p:cNvPr id="52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15" t="4320" r="1140" b="30881"/>
          <a:stretch>
            <a:fillRect/>
          </a:stretch>
        </p:blipFill>
        <p:spPr bwMode="auto">
          <a:xfrm>
            <a:off x="2483768" y="3933056"/>
            <a:ext cx="1296144" cy="1080120"/>
          </a:xfrm>
          <a:prstGeom prst="rect">
            <a:avLst/>
          </a:prstGeom>
          <a:noFill/>
        </p:spPr>
      </p:pic>
      <p:pic>
        <p:nvPicPr>
          <p:cNvPr id="53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15" t="4320" r="1140" b="30881"/>
          <a:stretch>
            <a:fillRect/>
          </a:stretch>
        </p:blipFill>
        <p:spPr bwMode="auto">
          <a:xfrm>
            <a:off x="467544" y="5517232"/>
            <a:ext cx="1296144" cy="1080120"/>
          </a:xfrm>
          <a:prstGeom prst="rect">
            <a:avLst/>
          </a:prstGeom>
          <a:noFill/>
        </p:spPr>
      </p:pic>
      <p:sp>
        <p:nvSpPr>
          <p:cNvPr id="17" name="Rectangle 178"/>
          <p:cNvSpPr>
            <a:spLocks noChangeArrowheads="1"/>
          </p:cNvSpPr>
          <p:nvPr/>
        </p:nvSpPr>
        <p:spPr bwMode="auto">
          <a:xfrm rot="16200000">
            <a:off x="485545" y="594359"/>
            <a:ext cx="1728192" cy="219624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800" b="1" dirty="0" err="1">
                <a:latin typeface="Comic Sans MS" pitchFamily="66" charset="0"/>
              </a:rPr>
              <a:t>J’n’ai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pon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latin typeface="Comic Sans MS" pitchFamily="66" charset="0"/>
              </a:rPr>
              <a:t>d’rouoge</a:t>
            </a:r>
            <a:endParaRPr lang="en-US" sz="2800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tchilieuvre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4" name="Rectangle 178"/>
          <p:cNvSpPr>
            <a:spLocks noChangeArrowheads="1"/>
          </p:cNvSpPr>
          <p:nvPr/>
        </p:nvSpPr>
        <p:spPr bwMode="auto">
          <a:xfrm rot="16200000">
            <a:off x="570992" y="3541576"/>
            <a:ext cx="1484784" cy="212372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3 grey mice</a:t>
            </a:r>
          </a:p>
        </p:txBody>
      </p:sp>
      <p:sp>
        <p:nvSpPr>
          <p:cNvPr id="55" name="Rectangle 178"/>
          <p:cNvSpPr>
            <a:spLocks noChangeArrowheads="1"/>
          </p:cNvSpPr>
          <p:nvPr/>
        </p:nvSpPr>
        <p:spPr bwMode="auto">
          <a:xfrm rot="16200000">
            <a:off x="4752020" y="440668"/>
            <a:ext cx="1512168" cy="2304256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I have 2 </a:t>
            </a:r>
          </a:p>
          <a:p>
            <a:pPr algn="ctr">
              <a:defRPr/>
            </a:pPr>
            <a:r>
              <a:rPr lang="en-US" sz="2500" b="1" dirty="0" err="1">
                <a:latin typeface="Comic Sans MS" pitchFamily="66" charset="0"/>
              </a:rPr>
              <a:t>Guineapigs</a:t>
            </a:r>
            <a:endParaRPr lang="en-US" sz="2500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 and a 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black dog </a:t>
            </a:r>
          </a:p>
        </p:txBody>
      </p:sp>
      <p:sp>
        <p:nvSpPr>
          <p:cNvPr id="56" name="Rectangle 178"/>
          <p:cNvSpPr>
            <a:spLocks noChangeArrowheads="1"/>
          </p:cNvSpPr>
          <p:nvPr/>
        </p:nvSpPr>
        <p:spPr bwMode="auto">
          <a:xfrm rot="16200000">
            <a:off x="499492" y="5053236"/>
            <a:ext cx="1484784" cy="2124744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200" b="1" dirty="0">
                <a:latin typeface="Comic Sans MS" pitchFamily="66" charset="0"/>
              </a:rPr>
              <a:t>I don’t have </a:t>
            </a:r>
          </a:p>
          <a:p>
            <a:pPr algn="ctr">
              <a:defRPr/>
            </a:pPr>
            <a:r>
              <a:rPr lang="en-US" sz="2200" b="1" dirty="0">
                <a:latin typeface="Comic Sans MS" pitchFamily="66" charset="0"/>
              </a:rPr>
              <a:t>any </a:t>
            </a:r>
          </a:p>
          <a:p>
            <a:pPr algn="ctr">
              <a:defRPr/>
            </a:pPr>
            <a:r>
              <a:rPr lang="en-US" sz="2200" b="1" dirty="0">
                <a:latin typeface="Comic Sans MS" pitchFamily="66" charset="0"/>
              </a:rPr>
              <a:t>pets/animals</a:t>
            </a:r>
          </a:p>
        </p:txBody>
      </p:sp>
      <p:sp>
        <p:nvSpPr>
          <p:cNvPr id="57" name="Rectangle 178"/>
          <p:cNvSpPr>
            <a:spLocks noChangeArrowheads="1"/>
          </p:cNvSpPr>
          <p:nvPr/>
        </p:nvSpPr>
        <p:spPr bwMode="auto">
          <a:xfrm rot="16200000">
            <a:off x="4729201" y="3521503"/>
            <a:ext cx="1556792" cy="223224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000" b="1" dirty="0">
                <a:latin typeface="Comic Sans MS" pitchFamily="66" charset="0"/>
              </a:rPr>
              <a:t>Is it a cat?</a:t>
            </a:r>
          </a:p>
        </p:txBody>
      </p:sp>
      <p:sp>
        <p:nvSpPr>
          <p:cNvPr id="58" name="Rectangle 178"/>
          <p:cNvSpPr>
            <a:spLocks noChangeArrowheads="1"/>
          </p:cNvSpPr>
          <p:nvPr/>
        </p:nvSpPr>
        <p:spPr bwMode="auto">
          <a:xfrm rot="16200000">
            <a:off x="6997960" y="1939144"/>
            <a:ext cx="1484784" cy="2304256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Name 5 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animals with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your eyes 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closed!</a:t>
            </a:r>
          </a:p>
        </p:txBody>
      </p:sp>
      <p:sp>
        <p:nvSpPr>
          <p:cNvPr id="59" name="Rectangle 178"/>
          <p:cNvSpPr>
            <a:spLocks noChangeArrowheads="1"/>
          </p:cNvSpPr>
          <p:nvPr/>
        </p:nvSpPr>
        <p:spPr bwMode="auto">
          <a:xfrm rot="16200000">
            <a:off x="2605472" y="2011152"/>
            <a:ext cx="1484784" cy="216024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I have ten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 white birds</a:t>
            </a:r>
          </a:p>
        </p:txBody>
      </p:sp>
      <p:sp>
        <p:nvSpPr>
          <p:cNvPr id="60" name="Rectangle 178"/>
          <p:cNvSpPr>
            <a:spLocks noChangeArrowheads="1"/>
          </p:cNvSpPr>
          <p:nvPr/>
        </p:nvSpPr>
        <p:spPr bwMode="auto">
          <a:xfrm rot="16200000">
            <a:off x="2569468" y="5071492"/>
            <a:ext cx="1484784" cy="208823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300" b="1" dirty="0">
                <a:latin typeface="Comic Sans MS" pitchFamily="66" charset="0"/>
              </a:rPr>
              <a:t>1 animal word</a:t>
            </a:r>
          </a:p>
          <a:p>
            <a:pPr algn="ctr">
              <a:defRPr/>
            </a:pPr>
            <a:r>
              <a:rPr lang="en-US" sz="2300" b="1" dirty="0">
                <a:latin typeface="Comic Sans MS" pitchFamily="66" charset="0"/>
              </a:rPr>
              <a:t>which is a</a:t>
            </a:r>
          </a:p>
          <a:p>
            <a:pPr algn="ctr">
              <a:defRPr/>
            </a:pPr>
            <a:r>
              <a:rPr lang="en-US" sz="2300" b="1" dirty="0">
                <a:latin typeface="Comic Sans MS" pitchFamily="66" charset="0"/>
              </a:rPr>
              <a:t>cognate?</a:t>
            </a:r>
          </a:p>
        </p:txBody>
      </p:sp>
      <p:sp>
        <p:nvSpPr>
          <p:cNvPr id="61" name="Rectangle 178"/>
          <p:cNvSpPr>
            <a:spLocks noChangeArrowheads="1"/>
          </p:cNvSpPr>
          <p:nvPr/>
        </p:nvSpPr>
        <p:spPr bwMode="auto">
          <a:xfrm rot="16200000">
            <a:off x="4801716" y="1975148"/>
            <a:ext cx="1484784" cy="2232248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This is not 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a dog.</a:t>
            </a:r>
          </a:p>
        </p:txBody>
      </p:sp>
      <p:sp>
        <p:nvSpPr>
          <p:cNvPr id="63" name="Rectangle 178"/>
          <p:cNvSpPr>
            <a:spLocks noChangeArrowheads="1"/>
          </p:cNvSpPr>
          <p:nvPr/>
        </p:nvSpPr>
        <p:spPr bwMode="auto">
          <a:xfrm rot="16200000">
            <a:off x="7069968" y="426976"/>
            <a:ext cx="1484784" cy="2304256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100" b="1" dirty="0" err="1">
                <a:latin typeface="Comic Sans MS" pitchFamily="66" charset="0"/>
              </a:rPr>
              <a:t>J’ai</a:t>
            </a:r>
            <a:r>
              <a:rPr lang="en-US" sz="2100" b="1" dirty="0">
                <a:latin typeface="Comic Sans MS" pitchFamily="66" charset="0"/>
              </a:rPr>
              <a:t> un </a:t>
            </a:r>
            <a:r>
              <a:rPr lang="en-US" sz="2100" b="1" dirty="0" err="1">
                <a:latin typeface="Comic Sans MS" pitchFamily="66" charset="0"/>
              </a:rPr>
              <a:t>blianc</a:t>
            </a:r>
            <a:r>
              <a:rPr lang="en-US" sz="2100" b="1" dirty="0">
                <a:latin typeface="Comic Sans MS" pitchFamily="66" charset="0"/>
              </a:rPr>
              <a:t> et </a:t>
            </a:r>
          </a:p>
          <a:p>
            <a:pPr algn="ctr">
              <a:defRPr/>
            </a:pPr>
            <a:r>
              <a:rPr lang="en-US" sz="2100" b="1" dirty="0" err="1">
                <a:latin typeface="Comic Sans MS" pitchFamily="66" charset="0"/>
              </a:rPr>
              <a:t>nièr</a:t>
            </a:r>
            <a:r>
              <a:rPr lang="en-US" sz="2100" b="1" dirty="0">
                <a:latin typeface="Comic Sans MS" pitchFamily="66" charset="0"/>
              </a:rPr>
              <a:t> </a:t>
            </a:r>
            <a:r>
              <a:rPr lang="en-US" sz="2100" b="1" dirty="0" err="1">
                <a:latin typeface="Comic Sans MS" pitchFamily="66" charset="0"/>
              </a:rPr>
              <a:t>ouaîsé</a:t>
            </a:r>
            <a:endParaRPr lang="en-US" sz="2100" b="1" dirty="0">
              <a:latin typeface="Comic Sans MS" pitchFamily="66" charset="0"/>
            </a:endParaRPr>
          </a:p>
        </p:txBody>
      </p:sp>
      <p:sp>
        <p:nvSpPr>
          <p:cNvPr id="65" name="Rectangle 178"/>
          <p:cNvSpPr>
            <a:spLocks noChangeArrowheads="1"/>
          </p:cNvSpPr>
          <p:nvPr/>
        </p:nvSpPr>
        <p:spPr bwMode="auto">
          <a:xfrm rot="16200000">
            <a:off x="2605472" y="570992"/>
            <a:ext cx="1484784" cy="2016224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I have a </a:t>
            </a: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blue fish</a:t>
            </a:r>
          </a:p>
        </p:txBody>
      </p:sp>
      <p:sp>
        <p:nvSpPr>
          <p:cNvPr id="66" name="Rectangle 178"/>
          <p:cNvSpPr>
            <a:spLocks noChangeArrowheads="1"/>
          </p:cNvSpPr>
          <p:nvPr/>
        </p:nvSpPr>
        <p:spPr bwMode="auto">
          <a:xfrm rot="16200000">
            <a:off x="517240" y="2083160"/>
            <a:ext cx="1484784" cy="2016224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Bob a </a:t>
            </a:r>
            <a:r>
              <a:rPr lang="en-US" sz="2500" b="1" dirty="0" err="1">
                <a:latin typeface="Comic Sans MS" pitchFamily="66" charset="0"/>
              </a:rPr>
              <a:t>trais</a:t>
            </a:r>
            <a:endParaRPr lang="en-US" sz="2500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 </a:t>
            </a:r>
            <a:r>
              <a:rPr lang="en-US" sz="2500" b="1" dirty="0" err="1">
                <a:latin typeface="Comic Sans MS" pitchFamily="66" charset="0"/>
              </a:rPr>
              <a:t>j’vaux</a:t>
            </a:r>
            <a:endParaRPr lang="en-US" sz="2500" b="1" dirty="0">
              <a:latin typeface="Comic Sans MS" pitchFamily="66" charset="0"/>
            </a:endParaRPr>
          </a:p>
        </p:txBody>
      </p:sp>
      <p:sp>
        <p:nvSpPr>
          <p:cNvPr id="67" name="Rectangle 178"/>
          <p:cNvSpPr>
            <a:spLocks noChangeArrowheads="1"/>
          </p:cNvSpPr>
          <p:nvPr/>
        </p:nvSpPr>
        <p:spPr bwMode="auto">
          <a:xfrm rot="16200000">
            <a:off x="2569468" y="3559324"/>
            <a:ext cx="1484784" cy="208823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000" b="1" dirty="0">
                <a:latin typeface="Comic Sans MS" pitchFamily="66" charset="0"/>
              </a:rPr>
              <a:t>What’s the </a:t>
            </a:r>
          </a:p>
          <a:p>
            <a:pPr algn="ctr">
              <a:defRPr/>
            </a:pPr>
            <a:r>
              <a:rPr lang="en-US" sz="2000" b="1" dirty="0">
                <a:latin typeface="Comic Sans MS" pitchFamily="66" charset="0"/>
              </a:rPr>
              <a:t>plural</a:t>
            </a:r>
          </a:p>
          <a:p>
            <a:pPr algn="ctr">
              <a:defRPr/>
            </a:pPr>
            <a:r>
              <a:rPr lang="en-US" sz="2000" b="1" dirty="0">
                <a:latin typeface="Comic Sans MS" pitchFamily="66" charset="0"/>
              </a:rPr>
              <a:t> of </a:t>
            </a:r>
          </a:p>
          <a:p>
            <a:pPr algn="ctr">
              <a:defRPr/>
            </a:pPr>
            <a:r>
              <a:rPr lang="en-US" sz="2000" b="1" dirty="0">
                <a:latin typeface="Comic Sans MS" pitchFamily="66" charset="0"/>
              </a:rPr>
              <a:t>“</a:t>
            </a:r>
            <a:r>
              <a:rPr lang="en-US" sz="2000" b="1" dirty="0" err="1">
                <a:latin typeface="Comic Sans MS" pitchFamily="66" charset="0"/>
              </a:rPr>
              <a:t>ouaîsé</a:t>
            </a:r>
            <a:r>
              <a:rPr lang="en-US" sz="2000" b="1" dirty="0">
                <a:latin typeface="Comic Sans MS" pitchFamily="66" charset="0"/>
              </a:rPr>
              <a:t>”</a:t>
            </a:r>
          </a:p>
        </p:txBody>
      </p:sp>
      <p:sp>
        <p:nvSpPr>
          <p:cNvPr id="68" name="Rectangle 178"/>
          <p:cNvSpPr>
            <a:spLocks noChangeArrowheads="1"/>
          </p:cNvSpPr>
          <p:nvPr/>
        </p:nvSpPr>
        <p:spPr bwMode="auto">
          <a:xfrm rot="16200000">
            <a:off x="6997960" y="3451312"/>
            <a:ext cx="1484784" cy="2304256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500" b="1" dirty="0">
                <a:latin typeface="Comic Sans MS" pitchFamily="66" charset="0"/>
              </a:rPr>
              <a:t>name 5 </a:t>
            </a:r>
          </a:p>
          <a:p>
            <a:pPr algn="ctr">
              <a:defRPr/>
            </a:pPr>
            <a:r>
              <a:rPr lang="en-US" sz="2500" b="1" dirty="0" err="1">
                <a:latin typeface="Comic Sans MS" pitchFamily="66" charset="0"/>
              </a:rPr>
              <a:t>colours</a:t>
            </a:r>
            <a:endParaRPr lang="en-US" sz="2500" b="1" dirty="0">
              <a:latin typeface="Comic Sans MS" pitchFamily="66" charset="0"/>
            </a:endParaRPr>
          </a:p>
        </p:txBody>
      </p:sp>
      <p:sp>
        <p:nvSpPr>
          <p:cNvPr id="69" name="Rectangle 178"/>
          <p:cNvSpPr>
            <a:spLocks noChangeArrowheads="1"/>
          </p:cNvSpPr>
          <p:nvPr/>
        </p:nvSpPr>
        <p:spPr bwMode="auto">
          <a:xfrm rot="16200000">
            <a:off x="6997960" y="4963480"/>
            <a:ext cx="1484784" cy="2304256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400" b="1" dirty="0">
                <a:latin typeface="Comic Sans MS" pitchFamily="66" charset="0"/>
              </a:rPr>
              <a:t>As-</a:t>
            </a:r>
            <a:r>
              <a:rPr lang="en-US" sz="2400" b="1" dirty="0" err="1">
                <a:latin typeface="Comic Sans MS" pitchFamily="66" charset="0"/>
              </a:rPr>
              <a:t>tu</a:t>
            </a:r>
            <a:r>
              <a:rPr lang="en-US" sz="2400" b="1" dirty="0">
                <a:latin typeface="Comic Sans MS" pitchFamily="66" charset="0"/>
              </a:rPr>
              <a:t> un </a:t>
            </a:r>
          </a:p>
          <a:p>
            <a:pPr algn="ctr">
              <a:defRPr/>
            </a:pPr>
            <a:r>
              <a:rPr lang="en-US" sz="2400" b="1" dirty="0" err="1">
                <a:latin typeface="Comic Sans MS" pitchFamily="66" charset="0"/>
              </a:rPr>
              <a:t>annima</a:t>
            </a:r>
            <a:r>
              <a:rPr lang="en-US" sz="2400" b="1" dirty="0"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atin typeface="Comic Sans MS" pitchFamily="66" charset="0"/>
              </a:rPr>
              <a:t>siez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té</a:t>
            </a:r>
            <a:r>
              <a:rPr lang="en-US" sz="2400" b="1" dirty="0">
                <a:latin typeface="Comic Sans MS" pitchFamily="66" charset="0"/>
              </a:rPr>
              <a:t>?</a:t>
            </a:r>
          </a:p>
        </p:txBody>
      </p:sp>
      <p:pic>
        <p:nvPicPr>
          <p:cNvPr id="38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859760"/>
            <a:ext cx="1489561" cy="998240"/>
          </a:xfrm>
          <a:prstGeom prst="rect">
            <a:avLst/>
          </a:prstGeom>
          <a:noFill/>
        </p:spPr>
      </p:pic>
      <p:sp>
        <p:nvSpPr>
          <p:cNvPr id="62" name="Rectangle 178"/>
          <p:cNvSpPr>
            <a:spLocks noChangeArrowheads="1"/>
          </p:cNvSpPr>
          <p:nvPr/>
        </p:nvSpPr>
        <p:spPr bwMode="auto">
          <a:xfrm rot="16200000">
            <a:off x="4765712" y="4963480"/>
            <a:ext cx="1484784" cy="2304256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100" b="1" dirty="0">
                <a:latin typeface="Comic Sans MS" pitchFamily="66" charset="0"/>
              </a:rPr>
              <a:t>Here is a black </a:t>
            </a:r>
          </a:p>
          <a:p>
            <a:pPr algn="ctr">
              <a:defRPr/>
            </a:pPr>
            <a:r>
              <a:rPr lang="en-US" sz="2100" b="1">
                <a:latin typeface="Comic Sans MS" pitchFamily="66" charset="0"/>
              </a:rPr>
              <a:t>rabbit</a:t>
            </a:r>
            <a:endParaRPr lang="en-US" sz="2100" b="1" dirty="0">
              <a:latin typeface="Comic Sans MS" pitchFamily="66" charset="0"/>
            </a:endParaRPr>
          </a:p>
        </p:txBody>
      </p:sp>
      <p:pic>
        <p:nvPicPr>
          <p:cNvPr id="39" name="Picture 38" descr="JérriaisLogo_COL.ai">
            <a:extLst>
              <a:ext uri="{FF2B5EF4-FFF2-40B4-BE49-F238E27FC236}">
                <a16:creationId xmlns:a16="http://schemas.microsoft.com/office/drawing/2014/main" id="{0B23D7B0-53B3-EE48-A85B-4A79A0659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70" y="-429551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"/>
    </mc:Choice>
    <mc:Fallback xmlns="">
      <p:transition spd="slow" advTm="336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j04241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600400" cy="42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04E188-F7D4-394C-B2CC-C4FE2F5E3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ic Sans MS" pitchFamily="66" charset="0"/>
              </a:rPr>
              <a:t>Tch’est</a:t>
            </a:r>
            <a:r>
              <a:rPr lang="fr-FR" dirty="0">
                <a:latin typeface="Comic Sans MS" pitchFamily="66" charset="0"/>
              </a:rPr>
              <a:t> qu’</a:t>
            </a:r>
            <a:r>
              <a:rPr lang="fr-FR" dirty="0" err="1">
                <a:latin typeface="Comic Sans MS" pitchFamily="66" charset="0"/>
              </a:rPr>
              <a:t>ch’est</a:t>
            </a:r>
            <a:r>
              <a:rPr lang="fr-FR" dirty="0">
                <a:latin typeface="Comic Sans MS" pitchFamily="66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EC6CD-EA11-9048-B2E5-5627F6849EBA}"/>
              </a:ext>
            </a:extLst>
          </p:cNvPr>
          <p:cNvSpPr txBox="1"/>
          <p:nvPr/>
        </p:nvSpPr>
        <p:spPr>
          <a:xfrm>
            <a:off x="251520" y="17728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rbel" panose="020B0503020204020204" pitchFamily="34" charset="0"/>
              </a:rPr>
              <a:t>Ch’est</a:t>
            </a:r>
            <a:r>
              <a:rPr lang="en-US" sz="2800" dirty="0">
                <a:latin typeface="Corbel" panose="020B0503020204020204" pitchFamily="34" charset="0"/>
              </a:rPr>
              <a:t> un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gris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j’va</a:t>
            </a:r>
            <a:r>
              <a:rPr lang="en-US" sz="28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7" name="Picture 6" descr="JérriaisLogo_COL.ai">
            <a:extLst>
              <a:ext uri="{FF2B5EF4-FFF2-40B4-BE49-F238E27FC236}">
                <a16:creationId xmlns:a16="http://schemas.microsoft.com/office/drawing/2014/main" id="{85C7DEC5-47DE-FD45-B4D2-90F0CFD2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17232"/>
            <a:ext cx="2284786" cy="1712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2"/>
    </mc:Choice>
    <mc:Fallback xmlns="">
      <p:transition spd="slow" advTm="6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62239"/>
              </p:ext>
            </p:extLst>
          </p:nvPr>
        </p:nvGraphicFramePr>
        <p:xfrm>
          <a:off x="0" y="0"/>
          <a:ext cx="9144000" cy="6381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6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cat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tchian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lapîn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6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paîsson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eune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tchilieuvre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un </a:t>
                      </a:r>
                      <a:r>
                        <a:rPr lang="en-GB" sz="2400" dirty="0" err="1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j’va</a:t>
                      </a:r>
                      <a:endParaRPr lang="en-GB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4" descr="MCj04260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89" y="249914"/>
            <a:ext cx="1573413" cy="231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MCj04241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4934"/>
            <a:ext cx="2517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4346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674" y="315536"/>
            <a:ext cx="2664296" cy="2162578"/>
          </a:xfrm>
          <a:prstGeom prst="rect">
            <a:avLst/>
          </a:prstGeom>
          <a:noFill/>
        </p:spPr>
      </p:pic>
      <p:pic>
        <p:nvPicPr>
          <p:cNvPr id="6" name="Picture 7" descr="j04283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670" y="3573016"/>
            <a:ext cx="1903225" cy="2404283"/>
          </a:xfrm>
          <a:prstGeom prst="rect">
            <a:avLst/>
          </a:prstGeom>
          <a:noFill/>
        </p:spPr>
      </p:pic>
      <p:pic>
        <p:nvPicPr>
          <p:cNvPr id="7" name="Picture 8" descr="j011074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501008"/>
            <a:ext cx="1816978" cy="2203202"/>
          </a:xfrm>
          <a:prstGeom prst="rect">
            <a:avLst/>
          </a:prstGeom>
          <a:noFill/>
        </p:spPr>
      </p:pic>
      <p:pic>
        <p:nvPicPr>
          <p:cNvPr id="8" name="Picture 8" descr="MCj042411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6516" y="3573016"/>
            <a:ext cx="1846868" cy="21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érriaisLogo_COL.ai">
            <a:extLst>
              <a:ext uri="{FF2B5EF4-FFF2-40B4-BE49-F238E27FC236}">
                <a16:creationId xmlns:a16="http://schemas.microsoft.com/office/drawing/2014/main" id="{4573A947-9831-C24C-BEF2-03966D0A9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74" y="-523635"/>
            <a:ext cx="2284786" cy="17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866</Words>
  <Application>Microsoft Macintosh PowerPoint</Application>
  <PresentationFormat>On-screen Show (4:3)</PresentationFormat>
  <Paragraphs>171</Paragraphs>
  <Slides>72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Comic Sans MS</vt:lpstr>
      <vt:lpstr>Corbel</vt:lpstr>
      <vt:lpstr>Office Theme</vt:lpstr>
      <vt:lpstr>PowerPoint Presentation</vt:lpstr>
      <vt:lpstr>PowerPoint Presentation</vt:lpstr>
      <vt:lpstr>Tch’est qu’ch’est?</vt:lpstr>
      <vt:lpstr>Tch’est qu’ch’est?</vt:lpstr>
      <vt:lpstr>Tch’est qu’ch’est?</vt:lpstr>
      <vt:lpstr>Tch’est qu’ch’est?</vt:lpstr>
      <vt:lpstr>Tch’est qu’ch’est?</vt:lpstr>
      <vt:lpstr>Tch’est qu’ch’est?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Tch’est qu’ch’est?</vt:lpstr>
      <vt:lpstr>Tch’est qu’ch’est?</vt:lpstr>
      <vt:lpstr>Tch’est qu’ch’est?</vt:lpstr>
      <vt:lpstr>Tch’est qu’ch’est?</vt:lpstr>
      <vt:lpstr>Tch’est qu’ch’est?</vt:lpstr>
      <vt:lpstr>Tch’est qu’ch’est?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Ch’est-i’ un cat?</vt:lpstr>
      <vt:lpstr>Né v’chîn un tchian.</vt:lpstr>
      <vt:lpstr>Né v’là un lapîn.</vt:lpstr>
      <vt:lpstr>Ch’est-i’ un tchian?</vt:lpstr>
      <vt:lpstr>Chennechîn n’est pon eune tchilieuvre. </vt:lpstr>
      <vt:lpstr>L’ouaîsé est bliu et vèrt.</vt:lpstr>
      <vt:lpstr>Rêponnez. Ch’est-i’ eune souothis?</vt:lpstr>
      <vt:lpstr>Rêponnez. Ch’est-i’ eune tchilieuvre?</vt:lpstr>
      <vt:lpstr>Rêponnez. Né v’chîn eune tortue.</vt:lpstr>
      <vt:lpstr>Rêponnez. Chennechîn n’est pon un hanmster.</vt:lpstr>
      <vt:lpstr>Rêponnez. Chu pêtre est brun, n’est-che pon?.</vt:lpstr>
      <vt:lpstr>Rêponnez. Chu j’va est nièr, n’est-che pon?</vt:lpstr>
      <vt:lpstr>Rêponnez. Chennechîn n’est pon un cat.</vt:lpstr>
      <vt:lpstr>Rêponnez. Ch’est-i’ un lapîn?</vt:lpstr>
      <vt:lpstr>Rêponnez. Ch’est-i’ un lapîn?</vt:lpstr>
      <vt:lpstr>Rêponnez. Ch’est-i’ un tchian?</vt:lpstr>
      <vt:lpstr>PowerPoint Presentation</vt:lpstr>
      <vt:lpstr>Masculine and Feminine</vt:lpstr>
      <vt:lpstr>Masculine and Feminine</vt:lpstr>
      <vt:lpstr>Masculine and Feminine</vt:lpstr>
      <vt:lpstr>Mais …chennechîn peut êt’ un cat ou eune catte.</vt:lpstr>
      <vt:lpstr>Chennechîn peut êt’ un tchian ou eune tchianne.</vt:lpstr>
      <vt:lpstr>Chennechîn peut êt’ un j’va ou eune jeunment</vt:lpstr>
      <vt:lpstr>Plural</vt:lpstr>
      <vt:lpstr>Plural</vt:lpstr>
      <vt:lpstr>Plural</vt:lpstr>
      <vt:lpstr>PowerPoint Presentation</vt:lpstr>
      <vt:lpstr>Plenary quiz </vt:lpstr>
      <vt:lpstr>1.  What is “un pêtre” ?</vt:lpstr>
      <vt:lpstr>2.  What is the difference between un and eune?</vt:lpstr>
      <vt:lpstr>3.  Give the English: “j’ai chîn tchilieuvres”. </vt:lpstr>
      <vt:lpstr>4.  Which sentence is correct (and why)?  </vt:lpstr>
      <vt:lpstr>5.  Look at the pictures and select the correct sentence.</vt:lpstr>
      <vt:lpstr>6.  “un cheurque” is a shark.  Look at the pictures and select the correct sentence.  </vt:lpstr>
      <vt:lpstr>Plenary: L’île au trésor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Lorna Hutton</dc:creator>
  <cp:lastModifiedBy>Aline Cattermole</cp:lastModifiedBy>
  <cp:revision>67</cp:revision>
  <cp:lastPrinted>2020-03-13T10:40:04Z</cp:lastPrinted>
  <dcterms:created xsi:type="dcterms:W3CDTF">2014-09-28T14:08:28Z</dcterms:created>
  <dcterms:modified xsi:type="dcterms:W3CDTF">2021-05-19T16:58:06Z</dcterms:modified>
</cp:coreProperties>
</file>