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95" r:id="rId3"/>
    <p:sldId id="296" r:id="rId4"/>
    <p:sldId id="297" r:id="rId5"/>
    <p:sldId id="281" r:id="rId6"/>
    <p:sldId id="256" r:id="rId7"/>
    <p:sldId id="278" r:id="rId8"/>
    <p:sldId id="279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/>
    <p:restoredTop sz="91538"/>
  </p:normalViewPr>
  <p:slideViewPr>
    <p:cSldViewPr>
      <p:cViewPr varScale="1">
        <p:scale>
          <a:sx n="102" d="100"/>
          <a:sy n="102" d="100"/>
        </p:scale>
        <p:origin x="2208" y="1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64AA-890C-4341-832F-F9E71AAE67C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11809-1E3B-CA4B-ACEF-9161083E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BF59-C7E2-4787-A661-D9345C32D6B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18FF-4CF0-4E85-A575-3D7F7EDD24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23108-CF6D-594C-AFBE-973C7B6A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Learning 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1F19-FE79-5D41-AE75-B25A925D7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Aniet</a:t>
            </a:r>
            <a:r>
              <a:rPr lang="en-US" dirty="0">
                <a:latin typeface="Comic Sans MS" panose="030F0902030302020204" pitchFamily="66" charset="0"/>
              </a:rPr>
              <a:t>, </a:t>
            </a:r>
            <a:r>
              <a:rPr lang="en-US" dirty="0" err="1">
                <a:latin typeface="Comic Sans MS" panose="030F0902030302020204" pitchFamily="66" charset="0"/>
              </a:rPr>
              <a:t>j’allons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apprendre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à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dithe</a:t>
            </a:r>
            <a:r>
              <a:rPr lang="en-US" dirty="0">
                <a:latin typeface="Comic Sans MS" panose="030F0902030302020204" pitchFamily="66" charset="0"/>
              </a:rPr>
              <a:t> les dates (</a:t>
            </a:r>
            <a:r>
              <a:rPr lang="en-US" dirty="0" err="1">
                <a:latin typeface="Comic Sans MS" panose="030F0902030302020204" pitchFamily="66" charset="0"/>
              </a:rPr>
              <a:t>annivèrsaithes</a:t>
            </a:r>
            <a:r>
              <a:rPr lang="en-US">
                <a:latin typeface="Comic Sans MS" panose="030F0902030302020204" pitchFamily="66" charset="0"/>
              </a:rPr>
              <a:t>, fêtes, </a:t>
            </a:r>
            <a:r>
              <a:rPr lang="en-US" dirty="0" err="1">
                <a:latin typeface="Comic Sans MS" panose="030F0902030302020204" pitchFamily="66" charset="0"/>
              </a:rPr>
              <a:t>célébrâtions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etc</a:t>
            </a:r>
            <a:r>
              <a:rPr lang="en-US" dirty="0">
                <a:latin typeface="Comic Sans MS" panose="030F0902030302020204" pitchFamily="66" charset="0"/>
              </a:rPr>
              <a:t>….)</a:t>
            </a:r>
          </a:p>
        </p:txBody>
      </p:sp>
    </p:spTree>
    <p:extLst>
      <p:ext uri="{BB962C8B-B14F-4D97-AF65-F5344CB8AC3E}">
        <p14:creationId xmlns:p14="http://schemas.microsoft.com/office/powerpoint/2010/main" val="42216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6"/>
    </mc:Choice>
    <mc:Fallback xmlns="">
      <p:transition spd="slow" advTm="136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Les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jours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d’la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s’maine</a:t>
            </a:r>
            <a:endParaRPr lang="en-US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13" y="1508918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Lundi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275" y="2200889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omic Sans MS" charset="0"/>
                <a:ea typeface="Comic Sans MS" charset="0"/>
                <a:cs typeface="Comic Sans MS" charset="0"/>
              </a:rPr>
              <a:t>Mardi</a:t>
            </a:r>
            <a:r>
              <a:rPr lang="en-US" sz="320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275" y="2847220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Mêcrédi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75" y="3522537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Jeudi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276" y="4185524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Vendrédi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276" y="4911702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Sanm’di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13" y="5615106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Dînmanche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12" name="Picture 11" descr="JérriaisLogo_COL.ai">
            <a:extLst>
              <a:ext uri="{FF2B5EF4-FFF2-40B4-BE49-F238E27FC236}">
                <a16:creationId xmlns:a16="http://schemas.microsoft.com/office/drawing/2014/main" id="{179411C5-54C1-B344-8930-D46E47BD7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48088"/>
            <a:ext cx="1369735" cy="1026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0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1"/>
    </mc:Choice>
    <mc:Fallback xmlns="">
      <p:transition spd="slow" advTm="20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Les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mais</a:t>
            </a:r>
            <a:endParaRPr lang="en-US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934" y="1394828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Janvyi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275" y="2131701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Févri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275" y="2824410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Mar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75" y="3522537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Avri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276" y="4185524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Mai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276" y="4911702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Juîn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13" y="5615106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Juilet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1486097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Août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0152" y="2269420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Septembre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068059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Octobre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5159" y="3893399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Novembre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5159" y="4713078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Dézembre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17" name="Picture 16" descr="JérriaisLogo_COL.ai">
            <a:extLst>
              <a:ext uri="{FF2B5EF4-FFF2-40B4-BE49-F238E27FC236}">
                <a16:creationId xmlns:a16="http://schemas.microsoft.com/office/drawing/2014/main" id="{331E919B-C914-4947-B51B-CDD321ECC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04" y="5787352"/>
            <a:ext cx="1369735" cy="1026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7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3"/>
    </mc:Choice>
    <mc:Fallback xmlns="">
      <p:transition spd="slow" advTm="3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Les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saîsons</a:t>
            </a:r>
            <a:endParaRPr lang="en-US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934" y="1394828"/>
            <a:ext cx="550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Lé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R’nouvé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/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L’Èrnourvé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275" y="2131701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L’Êté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275" y="2824410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Lé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S’tembre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75" y="3522537"/>
            <a:ext cx="447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L’Hivé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8339" y="1500971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Au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R’nouvé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En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Êté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Au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S’tembre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En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Hivé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64305624-A876-6947-875C-51EC19B5C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27" y="5733256"/>
            <a:ext cx="1369735" cy="1026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1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8"/>
    </mc:Choice>
    <mc:Fallback xmlns="">
      <p:transition spd="slow" advTm="19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4.bp.blogspot.com/-lpssa2xPEhA/T6qvVWPMfsI/AAAAAAAAYH8/b6sPiH9SHx8/s1600/numbers-graphi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332656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1729359"/>
            <a:ext cx="8280920" cy="230832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Les </a:t>
            </a:r>
            <a:r>
              <a:rPr lang="en-US" sz="7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neunmÉthos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16813B30-A71D-C24F-B5D3-EE47F1D22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5" y="5831303"/>
            <a:ext cx="1369735" cy="10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"/>
    </mc:Choice>
    <mc:Fallback xmlns="">
      <p:transition spd="slow" advTm="31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7653" y="32288"/>
            <a:ext cx="2528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omic Sans MS" pitchFamily="66" charset="0"/>
              </a:rPr>
              <a:t>Les </a:t>
            </a:r>
            <a:r>
              <a:rPr lang="en-US" sz="1350" b="1" dirty="0" err="1">
                <a:latin typeface="Comic Sans MS" pitchFamily="66" charset="0"/>
              </a:rPr>
              <a:t>neunméthos</a:t>
            </a:r>
            <a:endParaRPr lang="en-US" sz="135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2" y="86916"/>
            <a:ext cx="2190590" cy="677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ieune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deux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trais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quat</a:t>
            </a:r>
            <a:r>
              <a:rPr lang="en-US" sz="1400" dirty="0">
                <a:latin typeface="Comic Sans MS" pitchFamily="66" charset="0"/>
              </a:rPr>
              <a:t>’/ </a:t>
            </a:r>
            <a:r>
              <a:rPr lang="en-US" sz="1400" dirty="0" err="1">
                <a:latin typeface="Comic Sans MS" pitchFamily="66" charset="0"/>
              </a:rPr>
              <a:t>quatre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chîn</a:t>
            </a:r>
            <a:r>
              <a:rPr lang="en-US" sz="1400" dirty="0">
                <a:latin typeface="Comic Sans MS" pitchFamily="66" charset="0"/>
              </a:rPr>
              <a:t>(q)</a:t>
            </a:r>
          </a:p>
          <a:p>
            <a:pPr marL="257175" indent="-257175">
              <a:buAutoNum type="arabicPlain"/>
            </a:pPr>
            <a:r>
              <a:rPr lang="en-US" sz="1400" dirty="0">
                <a:latin typeface="Comic Sans MS" pitchFamily="66" charset="0"/>
              </a:rPr>
              <a:t>six</a:t>
            </a: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sept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huit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neu</a:t>
            </a:r>
            <a:r>
              <a:rPr lang="en-US" sz="1400" dirty="0">
                <a:latin typeface="Comic Sans MS" pitchFamily="66" charset="0"/>
              </a:rPr>
              <a:t>(f)</a:t>
            </a: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dgix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onze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douze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treize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quatorze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tchînze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>
                <a:latin typeface="Comic Sans MS" pitchFamily="66" charset="0"/>
              </a:rPr>
              <a:t>seize</a:t>
            </a: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dgiêx</a:t>
            </a:r>
            <a:r>
              <a:rPr lang="en-US" sz="1400" dirty="0">
                <a:latin typeface="Comic Sans MS" pitchFamily="66" charset="0"/>
              </a:rPr>
              <a:t>-sept</a:t>
            </a: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dgiêx-huit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dgiêx-neuf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vîngt-tch’ieune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vîngt-deux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vîngt-trais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vîngt-quat</a:t>
            </a:r>
            <a:r>
              <a:rPr lang="en-US" sz="1400" dirty="0">
                <a:latin typeface="Comic Sans MS" pitchFamily="66" charset="0"/>
              </a:rPr>
              <a:t>’</a:t>
            </a: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vîngt-chîn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</a:t>
            </a:r>
            <a:r>
              <a:rPr lang="en-US" sz="1400" dirty="0">
                <a:latin typeface="Comic Sans MS" pitchFamily="66" charset="0"/>
              </a:rPr>
              <a:t>-six</a:t>
            </a: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</a:t>
            </a:r>
            <a:r>
              <a:rPr lang="en-US" sz="1400" dirty="0">
                <a:latin typeface="Comic Sans MS" pitchFamily="66" charset="0"/>
              </a:rPr>
              <a:t>-sept</a:t>
            </a: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vîngt-huit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vîngt-neuf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trente</a:t>
            </a:r>
            <a:endParaRPr lang="en-US" sz="1400" dirty="0">
              <a:latin typeface="Comic Sans MS" pitchFamily="66" charset="0"/>
            </a:endParaRPr>
          </a:p>
          <a:p>
            <a:pPr marL="257175" indent="-257175">
              <a:buAutoNum type="arabicPlain"/>
            </a:pPr>
            <a:r>
              <a:rPr lang="en-US" sz="1400" dirty="0" err="1">
                <a:latin typeface="Comic Sans MS" pitchFamily="66" charset="0"/>
              </a:rPr>
              <a:t>trente-tch’ieune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19801587">
            <a:off x="3803917" y="511260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7" name="Rectangle 6"/>
          <p:cNvSpPr/>
          <p:nvPr/>
        </p:nvSpPr>
        <p:spPr>
          <a:xfrm rot="19801587">
            <a:off x="3796889" y="921221"/>
            <a:ext cx="1600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074389" y="56570"/>
            <a:ext cx="36648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omic Sans MS" pitchFamily="66" charset="0"/>
              </a:rPr>
              <a:t>Write the correct number in each box</a:t>
            </a:r>
          </a:p>
        </p:txBody>
      </p:sp>
      <p:sp>
        <p:nvSpPr>
          <p:cNvPr id="9" name="Rectangle 8"/>
          <p:cNvSpPr/>
          <p:nvPr/>
        </p:nvSpPr>
        <p:spPr>
          <a:xfrm rot="740913">
            <a:off x="5881754" y="634607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sp>
        <p:nvSpPr>
          <p:cNvPr id="10" name="Rectangle 9"/>
          <p:cNvSpPr/>
          <p:nvPr/>
        </p:nvSpPr>
        <p:spPr>
          <a:xfrm rot="740913">
            <a:off x="5341722" y="1222992"/>
            <a:ext cx="1600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rot="20895941">
            <a:off x="3861325" y="2307535"/>
            <a:ext cx="233043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rot="21023612">
            <a:off x="4107575" y="1761927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</a:p>
        </p:txBody>
      </p:sp>
      <p:sp>
        <p:nvSpPr>
          <p:cNvPr id="13" name="Rectangle 12"/>
          <p:cNvSpPr/>
          <p:nvPr/>
        </p:nvSpPr>
        <p:spPr>
          <a:xfrm rot="536591">
            <a:off x="4677646" y="3404618"/>
            <a:ext cx="233043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 rot="415920">
            <a:off x="5544623" y="2780805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18</a:t>
            </a:r>
          </a:p>
        </p:txBody>
      </p:sp>
      <p:sp>
        <p:nvSpPr>
          <p:cNvPr id="15" name="Rectangle 14"/>
          <p:cNvSpPr/>
          <p:nvPr/>
        </p:nvSpPr>
        <p:spPr>
          <a:xfrm rot="21246087">
            <a:off x="3925156" y="4382491"/>
            <a:ext cx="1800446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 rot="21321077">
            <a:off x="3913570" y="3740564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7" name="Rectangle 16"/>
          <p:cNvSpPr/>
          <p:nvPr/>
        </p:nvSpPr>
        <p:spPr>
          <a:xfrm rot="536591">
            <a:off x="4707672" y="5422340"/>
            <a:ext cx="233043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 rot="415920">
            <a:off x="5574648" y="4798528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26</a:t>
            </a:r>
          </a:p>
        </p:txBody>
      </p:sp>
      <p:sp>
        <p:nvSpPr>
          <p:cNvPr id="19" name="Rectangle 18"/>
          <p:cNvSpPr/>
          <p:nvPr/>
        </p:nvSpPr>
        <p:spPr>
          <a:xfrm rot="21339962">
            <a:off x="3861325" y="6149728"/>
            <a:ext cx="233043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 rot="21467633">
            <a:off x="4050425" y="5613245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pic>
        <p:nvPicPr>
          <p:cNvPr id="21" name="Picture 20" descr="JérriaisLogo_COL.ai">
            <a:extLst>
              <a:ext uri="{FF2B5EF4-FFF2-40B4-BE49-F238E27FC236}">
                <a16:creationId xmlns:a16="http://schemas.microsoft.com/office/drawing/2014/main" id="{25CF0E4A-E6B7-234A-AB48-53CCC37D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5" y="5667633"/>
            <a:ext cx="1369735" cy="10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93"/>
    </mc:Choice>
    <mc:Fallback xmlns="">
      <p:transition spd="slow" advTm="737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omic Sans MS" charset="0"/>
                <a:ea typeface="Comic Sans MS" charset="0"/>
                <a:cs typeface="Comic Sans MS" charset="0"/>
              </a:rPr>
              <a:t>À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tchi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date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qué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j’vivons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aniet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1328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Aniet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ch’est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Vendrédi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u="sng" dirty="0" err="1">
                <a:latin typeface="Comic Sans MS" charset="0"/>
                <a:ea typeface="Comic Sans MS" charset="0"/>
                <a:cs typeface="Comic Sans MS" charset="0"/>
              </a:rPr>
              <a:t>lé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six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u="sng" dirty="0" err="1">
                <a:latin typeface="Comic Sans MS" charset="0"/>
                <a:ea typeface="Comic Sans MS" charset="0"/>
                <a:cs typeface="Comic Sans MS" charset="0"/>
              </a:rPr>
              <a:t>d’</a:t>
            </a:r>
            <a:r>
              <a:rPr lang="en-US" sz="4800" dirty="0" err="1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Octobre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71" y="3933056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To say dates use the cardinal numbers except for</a:t>
            </a:r>
          </a:p>
          <a:p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the 1</a:t>
            </a:r>
            <a:r>
              <a:rPr lang="en-US" sz="4000" baseline="30000" dirty="0">
                <a:latin typeface="Comic Sans MS" charset="0"/>
                <a:ea typeface="Comic Sans MS" charset="0"/>
                <a:cs typeface="Comic Sans MS" charset="0"/>
              </a:rPr>
              <a:t>st</a:t>
            </a:r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 day of the month = “</a:t>
            </a:r>
            <a:r>
              <a:rPr lang="en-US" sz="4000" dirty="0" err="1">
                <a:latin typeface="Comic Sans MS" charset="0"/>
                <a:ea typeface="Comic Sans MS" charset="0"/>
                <a:cs typeface="Comic Sans MS" charset="0"/>
              </a:rPr>
              <a:t>lé</a:t>
            </a:r>
            <a:r>
              <a:rPr lang="en-US" sz="4000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000" dirty="0" err="1">
                <a:latin typeface="Comic Sans MS" charset="0"/>
                <a:ea typeface="Comic Sans MS" charset="0"/>
                <a:cs typeface="Comic Sans MS" charset="0"/>
              </a:rPr>
              <a:t>preunmyi</a:t>
            </a:r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” (the first)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12" y="646110"/>
            <a:ext cx="1155452" cy="1155452"/>
          </a:xfrm>
          <a:prstGeom prst="rect">
            <a:avLst/>
          </a:prstGeom>
        </p:spPr>
      </p:pic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61CCE385-1CA7-1F48-BC57-75FB58B06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12" y="5625406"/>
            <a:ext cx="1369735" cy="1026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8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0"/>
    </mc:Choice>
    <mc:Fallback xmlns="">
      <p:transition spd="slow" advTm="16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Quand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tchi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qu’est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>
                <a:latin typeface="Comic Sans MS" charset="0"/>
                <a:ea typeface="Comic Sans MS" charset="0"/>
                <a:cs typeface="Comic Sans MS" charset="0"/>
              </a:rPr>
              <a:t>t’n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annivèrsaithe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442" y="3132689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M’n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annivèrsaithe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ch’est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l’ </a:t>
            </a:r>
            <a:r>
              <a:rPr lang="en-US" sz="4800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preunmyi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d’Août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pic>
        <p:nvPicPr>
          <p:cNvPr id="4" name="Picture 13" descr="C:\Users\jum\AppData\Local\Microsoft\Windows\Temporary Internet Files\Content.IE5\72QBE2B8\MM90033656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3366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617" y="50131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M’n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annivèrsaithe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ch’est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l’ </a:t>
            </a:r>
            <a:r>
              <a:rPr lang="en-US" sz="4800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vîngt-huit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800" dirty="0" err="1">
                <a:latin typeface="Comic Sans MS" charset="0"/>
                <a:ea typeface="Comic Sans MS" charset="0"/>
                <a:cs typeface="Comic Sans MS" charset="0"/>
              </a:rPr>
              <a:t>d’Novembre</a:t>
            </a:r>
            <a:r>
              <a:rPr lang="en-US" sz="4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AE8A4D79-D569-1447-8EB2-C99B37393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28" y="5771840"/>
            <a:ext cx="1369735" cy="1026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6"/>
    </mc:Choice>
    <mc:Fallback xmlns="">
      <p:transition spd="slow" advTm="17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x-none" dirty="0">
                <a:latin typeface="Comic Sans MS" charset="0"/>
              </a:rPr>
              <a:t>Un </a:t>
            </a:r>
            <a:r>
              <a:rPr lang="es-ES" altLang="x-none" dirty="0" err="1">
                <a:latin typeface="Comic Sans MS" charset="0"/>
              </a:rPr>
              <a:t>seurvais</a:t>
            </a:r>
            <a:r>
              <a:rPr lang="es-ES" altLang="x-none" dirty="0">
                <a:latin typeface="Comic Sans MS" charset="0"/>
              </a:rPr>
              <a:t> dé </a:t>
            </a:r>
            <a:r>
              <a:rPr lang="es-ES" altLang="x-none">
                <a:latin typeface="Comic Sans MS" charset="0"/>
              </a:rPr>
              <a:t>clâsse </a:t>
            </a:r>
            <a:endParaRPr lang="es-ES" altLang="x-none" dirty="0">
              <a:latin typeface="Comic Sans MS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692150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x-none">
              <a:latin typeface="Comic Sans MS" charset="0"/>
            </a:endParaRPr>
          </a:p>
        </p:txBody>
      </p:sp>
      <p:pic>
        <p:nvPicPr>
          <p:cNvPr id="49155" name="Picture 4" descr="MCj007870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38638"/>
            <a:ext cx="2663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79512" y="1190551"/>
            <a:ext cx="3716337" cy="1806649"/>
          </a:xfrm>
          <a:prstGeom prst="wedgeEllipseCallout">
            <a:avLst>
              <a:gd name="adj1" fmla="val 27920"/>
              <a:gd name="adj2" fmla="val 1333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x-none" sz="2400" b="1" dirty="0" err="1">
                <a:latin typeface="Comic Sans MS" charset="0"/>
              </a:rPr>
              <a:t>Quand</a:t>
            </a:r>
            <a:r>
              <a:rPr lang="en-GB" altLang="x-none" sz="2400" b="1" dirty="0">
                <a:latin typeface="Comic Sans MS" charset="0"/>
              </a:rPr>
              <a:t> </a:t>
            </a:r>
            <a:r>
              <a:rPr lang="en-GB" altLang="x-none" sz="2400" b="1" dirty="0" err="1">
                <a:latin typeface="Comic Sans MS" charset="0"/>
              </a:rPr>
              <a:t>tchi</a:t>
            </a:r>
            <a:r>
              <a:rPr lang="en-GB" altLang="x-none" sz="2400" b="1" dirty="0">
                <a:latin typeface="Comic Sans MS" charset="0"/>
              </a:rPr>
              <a:t> </a:t>
            </a:r>
            <a:r>
              <a:rPr lang="en-GB" altLang="x-none" sz="2400" b="1" dirty="0" err="1">
                <a:latin typeface="Comic Sans MS" charset="0"/>
              </a:rPr>
              <a:t>qu’est</a:t>
            </a:r>
            <a:r>
              <a:rPr lang="en-GB" altLang="x-none" sz="2400" b="1" dirty="0">
                <a:latin typeface="Comic Sans MS" charset="0"/>
              </a:rPr>
              <a:t> </a:t>
            </a:r>
            <a:r>
              <a:rPr lang="en-GB" altLang="x-none" sz="2400" b="1" dirty="0" err="1">
                <a:latin typeface="Comic Sans MS" charset="0"/>
              </a:rPr>
              <a:t>t’n</a:t>
            </a:r>
            <a:r>
              <a:rPr lang="en-GB" altLang="x-none" sz="2400" b="1" dirty="0">
                <a:latin typeface="Comic Sans MS" charset="0"/>
              </a:rPr>
              <a:t> </a:t>
            </a:r>
            <a:r>
              <a:rPr lang="en-GB" altLang="x-none" sz="2400" b="1" dirty="0" err="1">
                <a:latin typeface="Comic Sans MS" charset="0"/>
              </a:rPr>
              <a:t>annivèrsaithe</a:t>
            </a:r>
            <a:r>
              <a:rPr lang="en-GB" altLang="x-none" sz="2400" b="1" dirty="0">
                <a:latin typeface="Comic Sans MS" charset="0"/>
              </a:rPr>
              <a:t>?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776788" y="955775"/>
            <a:ext cx="4219575" cy="3057326"/>
          </a:xfrm>
          <a:prstGeom prst="wedgeEllipseCallout">
            <a:avLst>
              <a:gd name="adj1" fmla="val -22115"/>
              <a:gd name="adj2" fmla="val 6691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x-none" sz="2400" dirty="0">
                <a:latin typeface="Comic Sans MS" charset="0"/>
              </a:rPr>
              <a:t>Man </a:t>
            </a:r>
            <a:r>
              <a:rPr lang="en-GB" altLang="x-none" sz="2400" dirty="0" err="1">
                <a:latin typeface="Comic Sans MS" charset="0"/>
              </a:rPr>
              <a:t>annivèrsaithe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ch’est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l’vîngt-trais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d’Août</a:t>
            </a:r>
            <a:r>
              <a:rPr lang="en-GB" altLang="x-none" sz="2400" dirty="0">
                <a:latin typeface="Comic Sans MS" charset="0"/>
              </a:rPr>
              <a:t>. </a:t>
            </a:r>
            <a:r>
              <a:rPr lang="en-GB" altLang="x-none" sz="2400" dirty="0" err="1">
                <a:latin typeface="Comic Sans MS" charset="0"/>
              </a:rPr>
              <a:t>Ch’est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en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Êté</a:t>
            </a:r>
            <a:r>
              <a:rPr lang="en-GB" altLang="x-none" sz="2400" dirty="0">
                <a:latin typeface="Comic Sans MS" charset="0"/>
              </a:rPr>
              <a:t>. Et </a:t>
            </a:r>
            <a:r>
              <a:rPr lang="en-GB" altLang="x-none" sz="2400" dirty="0" err="1">
                <a:latin typeface="Comic Sans MS" charset="0"/>
              </a:rPr>
              <a:t>té</a:t>
            </a:r>
            <a:r>
              <a:rPr lang="en-GB" altLang="x-none" sz="2400" dirty="0">
                <a:latin typeface="Comic Sans MS" charset="0"/>
              </a:rPr>
              <a:t>, </a:t>
            </a:r>
            <a:r>
              <a:rPr lang="en-GB" altLang="x-none" sz="2400" dirty="0" err="1">
                <a:latin typeface="Comic Sans MS" charset="0"/>
              </a:rPr>
              <a:t>quand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tchi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qu’est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t’n</a:t>
            </a:r>
            <a:r>
              <a:rPr lang="en-GB" altLang="x-none" sz="2400" dirty="0">
                <a:latin typeface="Comic Sans MS" charset="0"/>
              </a:rPr>
              <a:t> </a:t>
            </a:r>
            <a:r>
              <a:rPr lang="en-GB" altLang="x-none" sz="2400" dirty="0" err="1">
                <a:latin typeface="Comic Sans MS" charset="0"/>
              </a:rPr>
              <a:t>annivèrsaithe</a:t>
            </a:r>
            <a:r>
              <a:rPr lang="en-GB" altLang="x-none" sz="2400" dirty="0">
                <a:latin typeface="Comic Sans MS" charset="0"/>
              </a:rPr>
              <a:t>?</a:t>
            </a:r>
          </a:p>
        </p:txBody>
      </p:sp>
      <p:pic>
        <p:nvPicPr>
          <p:cNvPr id="10" name="Picture 13" descr="C:\Users\jum\AppData\Local\Microsoft\Windows\Temporary Internet Files\Content.IE5\72QBE2B8\MM90033656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9" y="5401825"/>
            <a:ext cx="13366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érriaisLogo_COL.ai">
            <a:extLst>
              <a:ext uri="{FF2B5EF4-FFF2-40B4-BE49-F238E27FC236}">
                <a16:creationId xmlns:a16="http://schemas.microsoft.com/office/drawing/2014/main" id="{1F0E4EB1-5E99-0242-90AF-B23523E78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47" y="5627201"/>
            <a:ext cx="1369735" cy="1026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6"/>
    </mc:Choice>
    <mc:Fallback xmlns="">
      <p:transition spd="slow" advTm="1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5|2.3|2.5|2.3|2.5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9|2.4|2.2|2.2|2.1|2.2|3.8|2.2|2.3|1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5|2|2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1|6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209</Words>
  <Application>Microsoft Macintosh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Learning objective </vt:lpstr>
      <vt:lpstr>Les jours d’la s’maine</vt:lpstr>
      <vt:lpstr>Les mais</vt:lpstr>
      <vt:lpstr>Les saîsons</vt:lpstr>
      <vt:lpstr>PowerPoint Presentation</vt:lpstr>
      <vt:lpstr>PowerPoint Presentation</vt:lpstr>
      <vt:lpstr>PowerPoint Presentation</vt:lpstr>
      <vt:lpstr>PowerPoint Presentation</vt:lpstr>
      <vt:lpstr>Un seurvais dé clâsse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Chiffres</dc:title>
  <dc:creator>Claire</dc:creator>
  <cp:lastModifiedBy>Aline Cattermole</cp:lastModifiedBy>
  <cp:revision>77</cp:revision>
  <cp:lastPrinted>2017-10-05T14:05:44Z</cp:lastPrinted>
  <dcterms:created xsi:type="dcterms:W3CDTF">2012-10-02T18:33:34Z</dcterms:created>
  <dcterms:modified xsi:type="dcterms:W3CDTF">2021-03-10T09:48:45Z</dcterms:modified>
</cp:coreProperties>
</file>