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5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570"/>
    <p:restoredTop sz="92692"/>
  </p:normalViewPr>
  <p:slideViewPr>
    <p:cSldViewPr>
      <p:cViewPr varScale="1">
        <p:scale>
          <a:sx n="104" d="100"/>
          <a:sy n="104" d="100"/>
        </p:scale>
        <p:origin x="27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175404-EDC3-C544-9BF9-902958F4C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71DB01-9717-9649-852B-2F90E9CFF8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5ED22-CE99-6149-9D74-BFC24A327A29}" type="datetimeFigureOut">
              <a:rPr lang="en-US" smtClean="0"/>
              <a:t>11/2/21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405E9-5C8B-6940-AF62-FBDC7E8942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A5F6F-C3F0-494B-AFDB-05F60F04D8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DF8B1-0471-4D42-A674-09AACDA2D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01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8E434-F12D-49DD-BEDD-9B60F4DB606E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DCC95-43FB-480E-B45E-2DB183D0ED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23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B1DA-BF07-4BF3-B8EA-D49936950B24}" type="slidenum">
              <a:rPr lang="en-GB" smtClean="0">
                <a:cs typeface="Times New Roman" pitchFamily="18" charset="0"/>
              </a:rPr>
              <a:pPr/>
              <a:t>2</a:t>
            </a:fld>
            <a:endParaRPr lang="en-GB"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66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B1DA-BF07-4BF3-B8EA-D49936950B24}" type="slidenum">
              <a:rPr lang="en-GB" smtClean="0">
                <a:cs typeface="Times New Roman" pitchFamily="18" charset="0"/>
              </a:rPr>
              <a:pPr/>
              <a:t>4</a:t>
            </a:fld>
            <a:endParaRPr lang="en-GB"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28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B1DA-BF07-4BF3-B8EA-D49936950B24}" type="slidenum">
              <a:rPr lang="en-GB" smtClean="0">
                <a:cs typeface="Times New Roman" pitchFamily="18" charset="0"/>
              </a:rPr>
              <a:pPr/>
              <a:t>5</a:t>
            </a:fld>
            <a:endParaRPr lang="en-GB"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10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B1DA-BF07-4BF3-B8EA-D49936950B24}" type="slidenum">
              <a:rPr lang="en-GB" smtClean="0">
                <a:cs typeface="Times New Roman" pitchFamily="18" charset="0"/>
              </a:rPr>
              <a:pPr/>
              <a:t>6</a:t>
            </a:fld>
            <a:endParaRPr lang="en-GB"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58465F-4D3F-4128-87D3-D6EBEEB1CEA7}" type="datetimeFigureOut">
              <a:rPr lang="en-US" smtClean="0"/>
              <a:pPr/>
              <a:t>11/2/21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3.wmf"/><Relationship Id="rId7" Type="http://schemas.openxmlformats.org/officeDocument/2006/relationships/image" Target="../media/image6.wmf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hyperlink" Target="http://www.chambredhotesfinistere.com/index.php3?voir=unico&amp;image=&amp;tgrandeimage=1" TargetMode="External"/><Relationship Id="rId10" Type="http://schemas.openxmlformats.org/officeDocument/2006/relationships/image" Target="../media/image9.jpeg"/><Relationship Id="rId4" Type="http://schemas.openxmlformats.org/officeDocument/2006/relationships/image" Target="../media/image4.wm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2.wmf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4.wmf"/><Relationship Id="rId10" Type="http://schemas.openxmlformats.org/officeDocument/2006/relationships/image" Target="../media/image2.png"/><Relationship Id="rId4" Type="http://schemas.openxmlformats.org/officeDocument/2006/relationships/image" Target="../media/image13.wmf"/><Relationship Id="rId9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openxmlformats.org/officeDocument/2006/relationships/image" Target="../media/image2.pn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11" Type="http://schemas.openxmlformats.org/officeDocument/2006/relationships/image" Target="../media/image2.png"/><Relationship Id="rId5" Type="http://schemas.openxmlformats.org/officeDocument/2006/relationships/image" Target="../media/image26.jpeg"/><Relationship Id="rId10" Type="http://schemas.openxmlformats.org/officeDocument/2006/relationships/image" Target="../media/image31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534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Comic Sans MS" pitchFamily="66" charset="0"/>
              </a:rPr>
              <a:t>Tch’est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qu’ch’est</a:t>
            </a:r>
            <a:r>
              <a:rPr lang="en-US" dirty="0">
                <a:latin typeface="Comic Sans MS" pitchFamily="66" charset="0"/>
              </a:rPr>
              <a:t>?</a:t>
            </a:r>
            <a:br>
              <a:rPr lang="en-US" dirty="0">
                <a:latin typeface="Comic Sans MS" pitchFamily="66" charset="0"/>
              </a:rPr>
            </a:br>
            <a:r>
              <a:rPr lang="en-US" dirty="0" err="1">
                <a:latin typeface="Comic Sans MS" pitchFamily="66" charset="0"/>
              </a:rPr>
              <a:t>Peux-tu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t’ramémouaither</a:t>
            </a:r>
            <a:r>
              <a:rPr lang="en-US" dirty="0">
                <a:latin typeface="Comic Sans MS" pitchFamily="66" charset="0"/>
              </a:rPr>
              <a:t> l’s </a:t>
            </a:r>
            <a:r>
              <a:rPr lang="en-US" dirty="0" err="1">
                <a:latin typeface="Comic Sans MS" pitchFamily="66" charset="0"/>
              </a:rPr>
              <a:t>endraits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en</a:t>
            </a:r>
            <a:r>
              <a:rPr lang="en-US" dirty="0">
                <a:latin typeface="Comic Sans MS" pitchFamily="66" charset="0"/>
              </a:rPr>
              <a:t> Ville?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1752600"/>
          </a:xfrm>
        </p:spPr>
        <p:txBody>
          <a:bodyPr/>
          <a:lstStyle/>
          <a:p>
            <a:r>
              <a:rPr lang="en-US" dirty="0" err="1"/>
              <a:t>Lundi</a:t>
            </a:r>
            <a:r>
              <a:rPr lang="en-US" dirty="0"/>
              <a:t> , </a:t>
            </a:r>
            <a:r>
              <a:rPr lang="en-US" dirty="0" err="1"/>
              <a:t>lé</a:t>
            </a:r>
            <a:r>
              <a:rPr lang="en-US" dirty="0"/>
              <a:t> </a:t>
            </a:r>
            <a:r>
              <a:rPr lang="en-US" dirty="0" err="1"/>
              <a:t>preunmié</a:t>
            </a:r>
            <a:r>
              <a:rPr lang="en-US" dirty="0"/>
              <a:t> </a:t>
            </a:r>
            <a:r>
              <a:rPr lang="en-US" dirty="0" err="1"/>
              <a:t>d’Novembre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0D89B3-56B9-A346-98C8-7409F96F5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5867400"/>
            <a:ext cx="2286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479800" y="3268663"/>
            <a:ext cx="9144000" cy="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752600"/>
            <a:ext cx="1828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581400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631825" y="1668463"/>
            <a:ext cx="7143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163" name="Picture 19" descr="Super U Daoulas Super U Daoulas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3429000"/>
            <a:ext cx="2133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63" y="2143125"/>
            <a:ext cx="21336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286000" y="457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banque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362200" y="2057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l’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 err="1">
                <a:solidFill>
                  <a:srgbClr val="FF0000"/>
                </a:solidFill>
              </a:rPr>
              <a:t>glyise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286000" y="3962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l’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ê</a:t>
            </a:r>
            <a:r>
              <a:rPr lang="en-US" dirty="0" err="1">
                <a:solidFill>
                  <a:srgbClr val="FF0000"/>
                </a:solidFill>
              </a:rPr>
              <a:t>cole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286000" y="5562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 la poste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476686" y="381000"/>
            <a:ext cx="22289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st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âtion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d’train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572000" y="21336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l’arcade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4476686" y="3616747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supèrmarchi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22" name="Picture 4" descr="j020745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00813" y="0"/>
            <a:ext cx="244951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 descr="bl01063_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63" y="4857750"/>
            <a:ext cx="2232025" cy="17462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</p:pic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476686" y="5229729"/>
            <a:ext cx="21288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salle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pâroua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îssiale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404446" y="695573"/>
            <a:ext cx="134784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 descr="MR90044038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46" y="50434"/>
            <a:ext cx="1618029" cy="1618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 flipV="1">
            <a:off x="404446" y="5552895"/>
            <a:ext cx="14478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3" descr="MR90008930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46" y="5019496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E42D089-4E8B-C04F-B648-86D1C9D9B8C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6006363"/>
            <a:ext cx="2286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utoUpdateAnimBg="0"/>
      <p:bldP spid="6172" grpId="0" autoUpdateAnimBg="0"/>
      <p:bldP spid="6173" grpId="0" autoUpdateAnimBg="0"/>
      <p:bldP spid="6174" grpId="0" autoUpdateAnimBg="0"/>
      <p:bldP spid="6175" grpId="0" autoUpdateAnimBg="0"/>
      <p:bldP spid="6176" grpId="0" autoUpdateAnimBg="0"/>
      <p:bldP spid="6177" grpId="0" autoUpdateAnimBg="0"/>
      <p:bldP spid="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E0715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714375"/>
            <a:ext cx="3024188" cy="147002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</p:pic>
      <p:pic>
        <p:nvPicPr>
          <p:cNvPr id="3" name="Picture 6" descr="SO0158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2643188"/>
            <a:ext cx="223202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SY00092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188" y="571500"/>
            <a:ext cx="1522412" cy="152241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</p:pic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6500813" y="2357438"/>
          <a:ext cx="2360612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r:id="rId6" imgW="2360449" imgH="1537398" progId="MicrosoftWorks.WkShbSrv.6">
                  <p:embed/>
                </p:oleObj>
              </mc:Choice>
              <mc:Fallback>
                <p:oleObj r:id="rId6" imgW="2360449" imgH="1537398" progId="MicrosoftWorks.WkShbSrv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2357438"/>
                        <a:ext cx="2360612" cy="1536700"/>
                      </a:xfrm>
                      <a:prstGeom prst="rect">
                        <a:avLst/>
                      </a:prstGeom>
                      <a:solidFill>
                        <a:srgbClr val="3366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2" descr="j029207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72313" y="4643438"/>
            <a:ext cx="17145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j023299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063" y="4786313"/>
            <a:ext cx="2324100" cy="169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3643313" y="714375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786063" y="2786063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bangnér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êsse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2857500" y="4786313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l’hôtel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519738" y="5715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cinnéma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4953000" y="2357438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thiâtre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5214938" y="4643438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>
                <a:solidFill>
                  <a:srgbClr val="0070C0"/>
                </a:solidFill>
              </a:rPr>
              <a:t> restaurant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4BC998B-A3A1-5E47-849E-59C18B57CB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6024563"/>
            <a:ext cx="2286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479800" y="3268663"/>
            <a:ext cx="9144000" cy="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631825" y="1668463"/>
            <a:ext cx="7143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209800" y="399019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stâtion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d’police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263042" y="2034726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bibliothéque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286000" y="3962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parqu’thie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572000" y="3810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bouochel’lie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823802" y="2006911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lé</a:t>
            </a:r>
            <a:r>
              <a:rPr lang="en-US" dirty="0">
                <a:solidFill>
                  <a:srgbClr val="0070C0"/>
                </a:solidFill>
              </a:rPr>
              <a:t> fast food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4419599" y="3462677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stâtion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d’pétrole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823801" y="5189803"/>
            <a:ext cx="19886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l’hôpita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785445" y="1517483"/>
            <a:ext cx="23245337" cy="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 flipV="1">
            <a:off x="7268307" y="10931889"/>
            <a:ext cx="21624201" cy="4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7221414" y="1750517"/>
            <a:ext cx="2759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 descr="MR9000144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305"/>
            <a:ext cx="1576998" cy="157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6840415" y="927615"/>
            <a:ext cx="16002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 descr="MR9000892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415" y="241816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 flipV="1">
            <a:off x="6781801" y="2506117"/>
            <a:ext cx="169984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 descr="MR90008926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720671"/>
            <a:ext cx="1699847" cy="169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 flipV="1">
            <a:off x="381000" y="2380461"/>
            <a:ext cx="15535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 descr="MR90001444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41310"/>
            <a:ext cx="1553552" cy="15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0"/>
          <p:cNvSpPr>
            <a:spLocks noChangeArrowheads="1"/>
          </p:cNvSpPr>
          <p:nvPr/>
        </p:nvSpPr>
        <p:spPr bwMode="auto">
          <a:xfrm flipV="1">
            <a:off x="7396041" y="7904564"/>
            <a:ext cx="269442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 descr="MR90005729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40" y="3254585"/>
            <a:ext cx="1595560" cy="159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2"/>
          <p:cNvSpPr>
            <a:spLocks noChangeArrowheads="1"/>
          </p:cNvSpPr>
          <p:nvPr/>
        </p:nvSpPr>
        <p:spPr bwMode="auto">
          <a:xfrm flipV="1">
            <a:off x="6781801" y="3968820"/>
            <a:ext cx="154414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3" name="Picture 11" descr="MR90032669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339072"/>
            <a:ext cx="1544149" cy="154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 flipV="1">
            <a:off x="6863862" y="5382112"/>
            <a:ext cx="136573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 descr="MR90023965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861" y="4930775"/>
            <a:ext cx="1365739" cy="136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ECCC4E6-4B4A-8C40-B981-825E1930A16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442" y="5961898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0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utoUpdateAnimBg="0"/>
      <p:bldP spid="6172" grpId="0" autoUpdateAnimBg="0"/>
      <p:bldP spid="6173" grpId="0" autoUpdateAnimBg="0"/>
      <p:bldP spid="6175" grpId="0" autoUpdateAnimBg="0"/>
      <p:bldP spid="6176" grpId="0" autoUpdateAnimBg="0"/>
      <p:bldP spid="6177" grpId="0" autoUpdateAnimBg="0"/>
      <p:bldP spid="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479800" y="3268663"/>
            <a:ext cx="9144000" cy="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631825" y="1668463"/>
            <a:ext cx="7143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363177" y="767597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lé</a:t>
            </a:r>
            <a:r>
              <a:rPr lang="en-US" dirty="0">
                <a:solidFill>
                  <a:srgbClr val="0070C0"/>
                </a:solidFill>
              </a:rPr>
              <a:t> café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363177" y="2123285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boutique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>
                <a:solidFill>
                  <a:srgbClr val="FF0000"/>
                </a:solidFill>
              </a:rPr>
              <a:t> bottes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363176" y="3929492"/>
            <a:ext cx="1828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boulangu’thie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5086836" y="299893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lé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mûsée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823802" y="2006911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la </a:t>
            </a:r>
            <a:r>
              <a:rPr lang="en-US" dirty="0" err="1">
                <a:solidFill>
                  <a:srgbClr val="FF0000"/>
                </a:solidFill>
              </a:rPr>
              <a:t>mannifactuthe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5249006" y="3417502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dentiste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823801" y="5189803"/>
            <a:ext cx="19886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boutique d’s habits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785445" y="1517483"/>
            <a:ext cx="23245337" cy="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 flipV="1">
            <a:off x="7268307" y="10931889"/>
            <a:ext cx="21624201" cy="4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7221414" y="1750517"/>
            <a:ext cx="2759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6840415" y="927615"/>
            <a:ext cx="16002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flipV="1">
            <a:off x="6781801" y="2506117"/>
            <a:ext cx="169984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 flipV="1">
            <a:off x="381000" y="2380461"/>
            <a:ext cx="15535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 flipV="1">
            <a:off x="7396041" y="7904564"/>
            <a:ext cx="269442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 flipV="1">
            <a:off x="13487399" y="7849829"/>
            <a:ext cx="28309432" cy="6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 flipV="1">
            <a:off x="13522567" y="11169746"/>
            <a:ext cx="28452926" cy="45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 descr="MR9000893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4" y="133020"/>
            <a:ext cx="1425575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/>
          <p:cNvSpPr>
            <a:spLocks noChangeArrowheads="1"/>
          </p:cNvSpPr>
          <p:nvPr/>
        </p:nvSpPr>
        <p:spPr bwMode="auto">
          <a:xfrm flipV="1">
            <a:off x="631825" y="2312664"/>
            <a:ext cx="1377463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1" name="Picture 5" descr="MR9002809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4" y="1849602"/>
            <a:ext cx="1377463" cy="137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8"/>
          <p:cNvSpPr>
            <a:spLocks noChangeArrowheads="1"/>
          </p:cNvSpPr>
          <p:nvPr/>
        </p:nvSpPr>
        <p:spPr bwMode="auto">
          <a:xfrm flipV="1">
            <a:off x="655270" y="3929492"/>
            <a:ext cx="14900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3" name="Picture 7" descr="MR9001496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70" y="3353841"/>
            <a:ext cx="1490052" cy="149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0"/>
          <p:cNvSpPr>
            <a:spLocks noChangeArrowheads="1"/>
          </p:cNvSpPr>
          <p:nvPr/>
        </p:nvSpPr>
        <p:spPr bwMode="auto">
          <a:xfrm flipV="1">
            <a:off x="584931" y="5307148"/>
            <a:ext cx="142435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5" name="Picture 9" descr="MR90014963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31" y="4797193"/>
            <a:ext cx="1424356" cy="142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363175" y="5406767"/>
            <a:ext cx="1828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librairie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 flipV="1">
            <a:off x="6705599" y="609188"/>
            <a:ext cx="13716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7" name="Picture 11" descr="MR90022184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151989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4"/>
          <p:cNvSpPr>
            <a:spLocks noChangeArrowheads="1"/>
          </p:cNvSpPr>
          <p:nvPr/>
        </p:nvSpPr>
        <p:spPr bwMode="auto">
          <a:xfrm flipV="1">
            <a:off x="6705599" y="2320353"/>
            <a:ext cx="143778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9" name="Picture 13" descr="MR90021556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8" y="1710753"/>
            <a:ext cx="1524002" cy="152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6"/>
          <p:cNvSpPr>
            <a:spLocks noChangeArrowheads="1"/>
          </p:cNvSpPr>
          <p:nvPr/>
        </p:nvSpPr>
        <p:spPr bwMode="auto">
          <a:xfrm flipV="1">
            <a:off x="6705598" y="3896281"/>
            <a:ext cx="167640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1" name="Picture 15" descr="MR90008933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8" y="3134280"/>
            <a:ext cx="1676402" cy="167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 flipV="1">
            <a:off x="6658705" y="5787794"/>
            <a:ext cx="190500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3" name="Picture 17" descr="MR90008922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705" y="4797193"/>
            <a:ext cx="1905002" cy="190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4F5DC29-8349-4C42-BD37-0E156368DCD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575" y="5965089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6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2" grpId="0" autoUpdateAnimBg="0"/>
      <p:bldP spid="6173" grpId="0" autoUpdateAnimBg="0"/>
      <p:bldP spid="6174" grpId="0" autoUpdateAnimBg="0"/>
      <p:bldP spid="6175" grpId="0" autoUpdateAnimBg="0"/>
      <p:bldP spid="6176" grpId="0" autoUpdateAnimBg="0"/>
      <p:bldP spid="6177" grpId="0" autoUpdateAnimBg="0"/>
      <p:bldP spid="25" grpId="0" autoUpdateAnimBg="0"/>
      <p:bldP spid="4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479800" y="3268663"/>
            <a:ext cx="9144000" cy="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631825" y="1668463"/>
            <a:ext cx="7143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362200" y="723421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la boutique d’s </a:t>
            </a:r>
            <a:r>
              <a:rPr lang="en-US" dirty="0" err="1">
                <a:solidFill>
                  <a:srgbClr val="FF0000"/>
                </a:solidFill>
              </a:rPr>
              <a:t>înstruments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292957" y="2203187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lé</a:t>
            </a:r>
            <a:r>
              <a:rPr lang="en-US" dirty="0">
                <a:solidFill>
                  <a:srgbClr val="0070C0"/>
                </a:solidFill>
              </a:rPr>
              <a:t> garage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5086836" y="299893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lé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vétérinnaithe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086836" y="2006911"/>
            <a:ext cx="19467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l’êpic’cie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785445" y="1517483"/>
            <a:ext cx="23245337" cy="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 flipV="1">
            <a:off x="7268307" y="10931889"/>
            <a:ext cx="21624201" cy="4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7221414" y="1750517"/>
            <a:ext cx="2759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6840415" y="927615"/>
            <a:ext cx="16002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flipV="1">
            <a:off x="13622216" y="4716655"/>
            <a:ext cx="254727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 flipV="1">
            <a:off x="381000" y="2380461"/>
            <a:ext cx="15535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 flipV="1">
            <a:off x="7396041" y="7904564"/>
            <a:ext cx="269442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 flipV="1">
            <a:off x="13487399" y="7849829"/>
            <a:ext cx="28309432" cy="6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 flipV="1">
            <a:off x="13522567" y="11169746"/>
            <a:ext cx="28452926" cy="45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 flipV="1">
            <a:off x="631825" y="2312664"/>
            <a:ext cx="1377463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 flipV="1">
            <a:off x="655270" y="3929492"/>
            <a:ext cx="14900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 flipV="1">
            <a:off x="584931" y="5307148"/>
            <a:ext cx="142435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 flipV="1">
            <a:off x="13469816" y="1065931"/>
            <a:ext cx="19255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 flipV="1">
            <a:off x="6705599" y="2320353"/>
            <a:ext cx="143778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 flipV="1">
            <a:off x="6705598" y="3896281"/>
            <a:ext cx="167640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 flipV="1">
            <a:off x="6658705" y="5787794"/>
            <a:ext cx="190500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 flipV="1">
            <a:off x="584931" y="725061"/>
            <a:ext cx="136012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1" descr="MR9000892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30" y="279341"/>
            <a:ext cx="1360121" cy="136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 flipV="1">
            <a:off x="679691" y="2284530"/>
            <a:ext cx="120283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 descr="MR9000892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90" y="1869334"/>
            <a:ext cx="1329597" cy="132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6"/>
          <p:cNvSpPr>
            <a:spLocks noChangeArrowheads="1"/>
          </p:cNvSpPr>
          <p:nvPr/>
        </p:nvSpPr>
        <p:spPr bwMode="auto">
          <a:xfrm flipV="1">
            <a:off x="6764218" y="456743"/>
            <a:ext cx="128367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5" name="Picture 5" descr="MR90008929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523" y="130421"/>
            <a:ext cx="1588477" cy="158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8"/>
          <p:cNvSpPr>
            <a:spLocks noChangeArrowheads="1"/>
          </p:cNvSpPr>
          <p:nvPr/>
        </p:nvSpPr>
        <p:spPr bwMode="auto">
          <a:xfrm flipV="1">
            <a:off x="6840415" y="2210538"/>
            <a:ext cx="137025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" name="Picture 7" descr="MR90008285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414" y="1770170"/>
            <a:ext cx="1691183" cy="169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86281F7-E0FF-F345-86A9-D326721690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800" y="5922804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2" grpId="0" autoUpdateAnimBg="0"/>
      <p:bldP spid="6173" grpId="0" autoUpdateAnimBg="0"/>
      <p:bldP spid="6175" grpId="0" autoUpdateAnimBg="0"/>
      <p:bldP spid="61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2">
            <a:extLst>
              <a:ext uri="{FF2B5EF4-FFF2-40B4-BE49-F238E27FC236}">
                <a16:creationId xmlns:a16="http://schemas.microsoft.com/office/drawing/2014/main" id="{3C28FFAF-52AA-A847-9FCD-0C88F7886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u="sng" dirty="0">
                <a:latin typeface="Verdana" panose="020B0604030504040204" pitchFamily="34" charset="0"/>
              </a:rPr>
              <a:t>saying where things are (simple prepositions)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dirty="0">
              <a:latin typeface="Verdana" panose="020B0604030504040204" pitchFamily="34" charset="0"/>
            </a:endParaRPr>
          </a:p>
        </p:txBody>
      </p:sp>
      <p:sp>
        <p:nvSpPr>
          <p:cNvPr id="3074" name="Text Box 3">
            <a:extLst>
              <a:ext uri="{FF2B5EF4-FFF2-40B4-BE49-F238E27FC236}">
                <a16:creationId xmlns:a16="http://schemas.microsoft.com/office/drawing/2014/main" id="{D1924C5E-82AE-974B-9565-831348A98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685800"/>
            <a:ext cx="5638800" cy="212365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 err="1">
                <a:latin typeface="Verdana" panose="020B0604030504040204" pitchFamily="34" charset="0"/>
              </a:rPr>
              <a:t>endrait</a:t>
            </a:r>
            <a:endParaRPr lang="en-GB" altLang="en-US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 err="1">
                <a:latin typeface="Verdana" panose="020B0604030504040204" pitchFamily="34" charset="0"/>
              </a:rPr>
              <a:t>d’vant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entre  </a:t>
            </a: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76086A58-A190-3548-AE34-E1D0253C9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35052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opposite the	  =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in front of             =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between               =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		                 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E55A1C1C-B975-2D42-8FA8-D2CA12EE8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63456"/>
            <a:ext cx="9144000" cy="27853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The pharmacy is opposite </a:t>
            </a:r>
            <a:r>
              <a:rPr lang="en-GB" altLang="en-US" sz="2200">
                <a:latin typeface="Verdana" panose="020B0604030504040204" pitchFamily="34" charset="0"/>
              </a:rPr>
              <a:t>the church </a:t>
            </a:r>
            <a:r>
              <a:rPr lang="en-GB" altLang="en-US" sz="2200" dirty="0">
                <a:latin typeface="Verdana" panose="020B0604030504040204" pitchFamily="34" charset="0"/>
              </a:rPr>
              <a:t>= 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The bakery is in front of the post office =</a:t>
            </a:r>
          </a:p>
          <a:p>
            <a:pPr eaLnBrk="1" hangingPunct="1">
              <a:spcBef>
                <a:spcPct val="50000"/>
              </a:spcBef>
            </a:pPr>
            <a:endParaRPr lang="en-GB" altLang="en-US" sz="14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The restaurant is between the theatre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and the cinema                                  =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A51AE566-6499-8642-8A27-7B1B2D498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739222"/>
            <a:ext cx="46482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solidFill>
                  <a:schemeClr val="accent2"/>
                </a:solidFill>
                <a:latin typeface="Verdana" panose="020B0604030504040204" pitchFamily="34" charset="0"/>
              </a:rPr>
              <a:t> </a:t>
            </a:r>
            <a:endParaRPr lang="en-GB" altLang="en-US" sz="22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 err="1">
                <a:latin typeface="Verdana" panose="020B0604030504040204" pitchFamily="34" charset="0"/>
              </a:rPr>
              <a:t>L’apotiqu’sie</a:t>
            </a:r>
            <a:endParaRPr lang="en-GB" altLang="en-US" sz="22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 err="1">
                <a:latin typeface="Verdana" panose="020B0604030504040204" pitchFamily="34" charset="0"/>
              </a:rPr>
              <a:t>est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b="1" dirty="0" err="1">
                <a:latin typeface="Verdana" panose="020B0604030504040204" pitchFamily="34" charset="0"/>
              </a:rPr>
              <a:t>endrait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l’églyise</a:t>
            </a:r>
            <a:endParaRPr lang="en-GB" altLang="en-US" sz="22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 la </a:t>
            </a:r>
            <a:r>
              <a:rPr lang="en-GB" altLang="en-US" sz="2200" dirty="0" err="1">
                <a:latin typeface="Verdana" panose="020B0604030504040204" pitchFamily="34" charset="0"/>
              </a:rPr>
              <a:t>boulangh’thie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est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200" b="1" dirty="0" err="1">
                <a:latin typeface="Verdana" panose="020B0604030504040204" pitchFamily="34" charset="0"/>
              </a:rPr>
              <a:t>d’vant</a:t>
            </a:r>
            <a:r>
              <a:rPr lang="en-GB" altLang="en-US" sz="2200" dirty="0">
                <a:latin typeface="Verdana" panose="020B0604030504040204" pitchFamily="34" charset="0"/>
              </a:rPr>
              <a:t> la poste.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	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 err="1">
                <a:latin typeface="Verdana" panose="020B0604030504040204" pitchFamily="34" charset="0"/>
              </a:rPr>
              <a:t>Lé</a:t>
            </a:r>
            <a:r>
              <a:rPr lang="en-GB" altLang="en-US" sz="2200" dirty="0">
                <a:latin typeface="Verdana" panose="020B0604030504040204" pitchFamily="34" charset="0"/>
              </a:rPr>
              <a:t> restaurant </a:t>
            </a:r>
            <a:r>
              <a:rPr lang="en-GB" altLang="en-US" sz="2200" dirty="0" err="1">
                <a:latin typeface="Verdana" panose="020B0604030504040204" pitchFamily="34" charset="0"/>
              </a:rPr>
              <a:t>est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b="1" dirty="0">
                <a:latin typeface="Verdana" panose="020B0604030504040204" pitchFamily="34" charset="0"/>
              </a:rPr>
              <a:t>entre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 err="1">
                <a:latin typeface="Verdana" panose="020B0604030504040204" pitchFamily="34" charset="0"/>
              </a:rPr>
              <a:t>lé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thiâtre</a:t>
            </a:r>
            <a:r>
              <a:rPr lang="en-GB" altLang="en-US" sz="2200" dirty="0">
                <a:latin typeface="Verdana" panose="020B0604030504040204" pitchFamily="34" charset="0"/>
              </a:rPr>
              <a:t> et </a:t>
            </a:r>
            <a:r>
              <a:rPr lang="en-GB" altLang="en-US" sz="2200" dirty="0" err="1">
                <a:latin typeface="Verdana" panose="020B0604030504040204" pitchFamily="34" charset="0"/>
              </a:rPr>
              <a:t>l’cinnéma</a:t>
            </a:r>
            <a:r>
              <a:rPr lang="en-GB" altLang="en-US" sz="2200" dirty="0">
                <a:latin typeface="Verdana" panose="020B0604030504040204" pitchFamily="34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F15194-B6C3-E242-B09A-5154EE7BD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6108715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89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nimBg="1" autoUpdateAnimBg="0"/>
      <p:bldP spid="410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2">
            <a:extLst>
              <a:ext uri="{FF2B5EF4-FFF2-40B4-BE49-F238E27FC236}">
                <a16:creationId xmlns:a16="http://schemas.microsoft.com/office/drawing/2014/main" id="{3C28FFAF-52AA-A847-9FCD-0C88F7886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u="sng" dirty="0">
                <a:latin typeface="Verdana" panose="020B0604030504040204" pitchFamily="34" charset="0"/>
              </a:rPr>
              <a:t>saying where things are (compound prepositions)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dirty="0">
              <a:latin typeface="Verdana" panose="020B0604030504040204" pitchFamily="34" charset="0"/>
            </a:endParaRPr>
          </a:p>
        </p:txBody>
      </p:sp>
      <p:sp>
        <p:nvSpPr>
          <p:cNvPr id="3074" name="Text Box 3">
            <a:extLst>
              <a:ext uri="{FF2B5EF4-FFF2-40B4-BE49-F238E27FC236}">
                <a16:creationId xmlns:a16="http://schemas.microsoft.com/office/drawing/2014/main" id="{D1924C5E-82AE-974B-9565-831348A98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680571"/>
            <a:ext cx="5105400" cy="3790881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 err="1">
                <a:latin typeface="Verdana" panose="020B0604030504040204" pitchFamily="34" charset="0"/>
              </a:rPr>
              <a:t>à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  <a:r>
              <a:rPr lang="en-GB" altLang="en-US" dirty="0" err="1">
                <a:latin typeface="Verdana" panose="020B0604030504040204" pitchFamily="34" charset="0"/>
              </a:rPr>
              <a:t>côté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  <a:r>
              <a:rPr lang="en-GB" altLang="en-US" u="sng" dirty="0" err="1">
                <a:latin typeface="Verdana" panose="020B0604030504040204" pitchFamily="34" charset="0"/>
              </a:rPr>
              <a:t>dé</a:t>
            </a:r>
            <a:r>
              <a:rPr lang="en-GB" altLang="en-US" u="sng" dirty="0">
                <a:latin typeface="Verdan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 err="1">
                <a:latin typeface="Verdana" panose="020B0604030504040204" pitchFamily="34" charset="0"/>
              </a:rPr>
              <a:t>à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  <a:r>
              <a:rPr lang="en-GB" altLang="en-US" dirty="0" err="1">
                <a:latin typeface="Verdana" panose="020B0604030504040204" pitchFamily="34" charset="0"/>
              </a:rPr>
              <a:t>drouaite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  <a:r>
              <a:rPr lang="en-GB" altLang="en-US" u="sng" dirty="0" err="1">
                <a:latin typeface="Verdana" panose="020B0604030504040204" pitchFamily="34" charset="0"/>
              </a:rPr>
              <a:t>dé</a:t>
            </a:r>
            <a:endParaRPr lang="en-GB" altLang="en-US" u="sng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 err="1">
                <a:latin typeface="Verdana" panose="020B0604030504040204" pitchFamily="34" charset="0"/>
              </a:rPr>
              <a:t>à</a:t>
            </a:r>
            <a:r>
              <a:rPr lang="en-GB" altLang="en-US" dirty="0">
                <a:latin typeface="Verdana" panose="020B0604030504040204" pitchFamily="34" charset="0"/>
              </a:rPr>
              <a:t> gauche </a:t>
            </a:r>
            <a:r>
              <a:rPr lang="en-GB" altLang="en-US" u="sng" dirty="0" err="1">
                <a:latin typeface="Verdana" panose="020B0604030504040204" pitchFamily="34" charset="0"/>
              </a:rPr>
              <a:t>dé</a:t>
            </a:r>
            <a:endParaRPr lang="en-GB" altLang="en-US" u="sng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 err="1">
                <a:latin typeface="Verdana" panose="020B0604030504040204" pitchFamily="34" charset="0"/>
              </a:rPr>
              <a:t>liain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  <a:r>
              <a:rPr lang="en-GB" altLang="en-US" u="sng" dirty="0" err="1">
                <a:latin typeface="Verdana" panose="020B0604030504040204" pitchFamily="34" charset="0"/>
              </a:rPr>
              <a:t>dé</a:t>
            </a:r>
            <a:endParaRPr lang="en-GB" altLang="en-US" u="sng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 err="1">
                <a:latin typeface="Verdana" panose="020B0604030504040204" pitchFamily="34" charset="0"/>
              </a:rPr>
              <a:t>près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  <a:r>
              <a:rPr lang="en-GB" altLang="en-US" u="sng" dirty="0" err="1">
                <a:latin typeface="Verdana" panose="020B0604030504040204" pitchFamily="34" charset="0"/>
              </a:rPr>
              <a:t>dé</a:t>
            </a:r>
            <a:endParaRPr lang="en-GB" altLang="en-US" u="sng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du </a:t>
            </a:r>
            <a:r>
              <a:rPr lang="en-GB" altLang="en-US" dirty="0" err="1">
                <a:latin typeface="Verdana" panose="020B0604030504040204" pitchFamily="34" charset="0"/>
              </a:rPr>
              <a:t>bord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  <a:r>
              <a:rPr lang="en-GB" altLang="en-US" u="sng" dirty="0" err="1">
                <a:latin typeface="Verdana" panose="020B0604030504040204" pitchFamily="34" charset="0"/>
              </a:rPr>
              <a:t>dé</a:t>
            </a:r>
            <a:r>
              <a:rPr lang="en-GB" altLang="en-US" dirty="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76086A58-A190-3548-AE34-E1D0253C9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35052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next to the		  =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on the right of       =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on the left of 	  =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far from       	  =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near                     =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Verdana" panose="020B0604030504040204" pitchFamily="34" charset="0"/>
              </a:rPr>
              <a:t>in the area of         =              </a:t>
            </a:r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A34F2368-BD50-3345-8F62-B68829B7B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447801"/>
            <a:ext cx="39367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chemeClr val="accent2"/>
                </a:solidFill>
                <a:latin typeface="Verdana" panose="020B0604030504040204" pitchFamily="34" charset="0"/>
              </a:rPr>
              <a:t>(du</a:t>
            </a:r>
            <a:r>
              <a:rPr lang="en-GB" altLang="en-US" dirty="0">
                <a:latin typeface="Verdana" panose="020B0604030504040204" pitchFamily="34" charset="0"/>
              </a:rPr>
              <a:t> / </a:t>
            </a:r>
            <a:r>
              <a:rPr lang="en-GB" altLang="en-US" dirty="0">
                <a:solidFill>
                  <a:srgbClr val="CC0000"/>
                </a:solidFill>
                <a:latin typeface="Verdana" panose="020B0604030504040204" pitchFamily="34" charset="0"/>
              </a:rPr>
              <a:t>d’ la</a:t>
            </a:r>
            <a:r>
              <a:rPr lang="en-GB" altLang="en-US" dirty="0">
                <a:latin typeface="Verdana" panose="020B0604030504040204" pitchFamily="34" charset="0"/>
              </a:rPr>
              <a:t> / </a:t>
            </a:r>
            <a:r>
              <a:rPr lang="en-GB" altLang="en-US" dirty="0" err="1">
                <a:solidFill>
                  <a:srgbClr val="990099"/>
                </a:solidFill>
                <a:latin typeface="Verdana" panose="020B0604030504040204" pitchFamily="34" charset="0"/>
              </a:rPr>
              <a:t>dé</a:t>
            </a:r>
            <a:r>
              <a:rPr lang="en-GB" altLang="en-US" dirty="0">
                <a:solidFill>
                  <a:srgbClr val="990099"/>
                </a:solidFill>
                <a:latin typeface="Verdana" panose="020B0604030504040204" pitchFamily="34" charset="0"/>
              </a:rPr>
              <a:t> l’</a:t>
            </a:r>
            <a:r>
              <a:rPr lang="en-GB" altLang="en-US" dirty="0">
                <a:latin typeface="Verdana" panose="020B0604030504040204" pitchFamily="34" charset="0"/>
              </a:rPr>
              <a:t>/ </a:t>
            </a:r>
            <a:r>
              <a:rPr lang="en-GB" altLang="en-US" dirty="0">
                <a:solidFill>
                  <a:srgbClr val="009900"/>
                </a:solidFill>
                <a:latin typeface="Verdana" panose="020B0604030504040204" pitchFamily="34" charset="0"/>
              </a:rPr>
              <a:t>des)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E55A1C1C-B975-2D42-8FA8-D2CA12EE8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67238"/>
            <a:ext cx="9144000" cy="17697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The café is next to the bank =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The bank is on the right of the school =</a:t>
            </a:r>
          </a:p>
          <a:p>
            <a:pPr eaLnBrk="1" hangingPunct="1">
              <a:spcBef>
                <a:spcPct val="50000"/>
              </a:spcBef>
            </a:pPr>
            <a:endParaRPr lang="en-GB" altLang="en-US" sz="14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The school is near the shops =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A51AE566-6499-8642-8A27-7B1B2D498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248" y="4063416"/>
            <a:ext cx="4546304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solidFill>
                  <a:schemeClr val="accent2"/>
                </a:solidFill>
                <a:latin typeface="Verdana" panose="020B0604030504040204" pitchFamily="34" charset="0"/>
              </a:rPr>
              <a:t> </a:t>
            </a:r>
            <a:endParaRPr lang="en-GB" altLang="en-US" sz="22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 err="1">
                <a:latin typeface="Verdana" panose="020B0604030504040204" pitchFamily="34" charset="0"/>
              </a:rPr>
              <a:t>Lé</a:t>
            </a:r>
            <a:r>
              <a:rPr lang="en-GB" altLang="en-US" sz="2200" dirty="0">
                <a:latin typeface="Verdana" panose="020B0604030504040204" pitchFamily="34" charset="0"/>
              </a:rPr>
              <a:t> café </a:t>
            </a:r>
            <a:r>
              <a:rPr lang="en-GB" altLang="en-US" sz="2200" dirty="0" err="1">
                <a:latin typeface="Verdana" panose="020B0604030504040204" pitchFamily="34" charset="0"/>
              </a:rPr>
              <a:t>est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à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côté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solidFill>
                  <a:srgbClr val="CC0000"/>
                </a:solidFill>
                <a:latin typeface="Verdana" panose="020B0604030504040204" pitchFamily="34" charset="0"/>
              </a:rPr>
              <a:t>d’la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solidFill>
                  <a:srgbClr val="CC0000"/>
                </a:solidFill>
                <a:latin typeface="Verdana" panose="020B0604030504040204" pitchFamily="34" charset="0"/>
              </a:rPr>
              <a:t>banque</a:t>
            </a:r>
            <a:endParaRPr lang="en-GB" altLang="en-US" sz="2200" dirty="0">
              <a:solidFill>
                <a:srgbClr val="CC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Verdana" panose="020B0604030504040204" pitchFamily="34" charset="0"/>
              </a:rPr>
              <a:t>	 La </a:t>
            </a:r>
            <a:r>
              <a:rPr lang="en-GB" altLang="en-US" sz="2200" dirty="0" err="1">
                <a:latin typeface="Verdana" panose="020B0604030504040204" pitchFamily="34" charset="0"/>
              </a:rPr>
              <a:t>banque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est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à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drouaite</a:t>
            </a:r>
            <a:r>
              <a:rPr lang="en-GB" altLang="en-US" sz="2200" dirty="0">
                <a:latin typeface="Verdana" panose="020B0604030504040204" pitchFamily="34" charset="0"/>
              </a:rPr>
              <a:t>  </a:t>
            </a:r>
            <a:r>
              <a:rPr lang="en-GB" altLang="en-US" sz="2200" dirty="0" err="1">
                <a:solidFill>
                  <a:srgbClr val="990099"/>
                </a:solidFill>
                <a:latin typeface="Verdana" panose="020B0604030504040204" pitchFamily="34" charset="0"/>
              </a:rPr>
              <a:t>dé</a:t>
            </a:r>
            <a:r>
              <a:rPr lang="en-GB" altLang="en-US" sz="2200" dirty="0">
                <a:solidFill>
                  <a:srgbClr val="990099"/>
                </a:solidFill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solidFill>
                  <a:srgbClr val="990099"/>
                </a:solidFill>
                <a:latin typeface="Verdana" panose="020B0604030504040204" pitchFamily="34" charset="0"/>
              </a:rPr>
              <a:t>l’êcole</a:t>
            </a:r>
            <a:r>
              <a:rPr lang="en-GB" altLang="en-US" sz="2200" dirty="0">
                <a:solidFill>
                  <a:srgbClr val="990099"/>
                </a:solidFill>
                <a:latin typeface="Verdana" panose="020B0604030504040204" pitchFamily="34" charset="0"/>
              </a:rPr>
              <a:t> 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200" dirty="0" err="1">
                <a:latin typeface="Verdana" panose="020B0604030504040204" pitchFamily="34" charset="0"/>
              </a:rPr>
              <a:t>L’êcole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est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 err="1">
                <a:latin typeface="Verdana" panose="020B0604030504040204" pitchFamily="34" charset="0"/>
              </a:rPr>
              <a:t>près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  <a:r>
              <a:rPr lang="en-GB" altLang="en-US" sz="2200" dirty="0">
                <a:solidFill>
                  <a:srgbClr val="009900"/>
                </a:solidFill>
                <a:latin typeface="Verdana" panose="020B0604030504040204" pitchFamily="34" charset="0"/>
              </a:rPr>
              <a:t>des boutiques</a:t>
            </a:r>
            <a:r>
              <a:rPr lang="en-GB" altLang="en-US" sz="2200" dirty="0"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001BD4-DBB8-4B42-9D34-026C66FCC4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100" y="6356351"/>
            <a:ext cx="14478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9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nimBg="1" autoUpdateAnimBg="0"/>
      <p:bldP spid="410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716" y="-787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omic Sans MS" pitchFamily="66" charset="0"/>
              </a:rPr>
              <a:t>Compliète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auve</a:t>
            </a:r>
            <a:r>
              <a:rPr lang="en-US" dirty="0">
                <a:latin typeface="Comic Sans MS" pitchFamily="66" charset="0"/>
              </a:rPr>
              <a:t> du /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d’la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/ </a:t>
            </a:r>
            <a:r>
              <a:rPr lang="en-US" dirty="0" err="1">
                <a:solidFill>
                  <a:srgbClr val="00B050"/>
                </a:solidFill>
                <a:latin typeface="Comic Sans MS" pitchFamily="66" charset="0"/>
              </a:rPr>
              <a:t>d’l</a:t>
            </a:r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853" y="1064244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Jé</a:t>
            </a:r>
            <a:r>
              <a:rPr lang="en-US" dirty="0"/>
              <a:t> </a:t>
            </a:r>
            <a:r>
              <a:rPr lang="en-US" dirty="0" err="1"/>
              <a:t>d’meuthe</a:t>
            </a:r>
            <a:r>
              <a:rPr lang="en-US" dirty="0"/>
              <a:t> </a:t>
            </a:r>
            <a:r>
              <a:rPr lang="en-US" dirty="0" err="1"/>
              <a:t>près</a:t>
            </a:r>
            <a:r>
              <a:rPr lang="en-US" dirty="0"/>
              <a:t>               </a:t>
            </a:r>
            <a:r>
              <a:rPr lang="en-US" dirty="0" err="1"/>
              <a:t>cinnéma</a:t>
            </a:r>
            <a:r>
              <a:rPr lang="en-US" dirty="0"/>
              <a:t>.</a:t>
            </a:r>
          </a:p>
          <a:p>
            <a:r>
              <a:rPr lang="en-US" dirty="0" err="1"/>
              <a:t>Jé</a:t>
            </a:r>
            <a:r>
              <a:rPr lang="en-US" dirty="0"/>
              <a:t> </a:t>
            </a:r>
            <a:r>
              <a:rPr lang="en-US" dirty="0" err="1"/>
              <a:t>d’meuthe</a:t>
            </a:r>
            <a:r>
              <a:rPr lang="en-US" dirty="0"/>
              <a:t> </a:t>
            </a:r>
            <a:r>
              <a:rPr lang="en-US" dirty="0" err="1"/>
              <a:t>liain</a:t>
            </a:r>
            <a:r>
              <a:rPr lang="en-US" dirty="0"/>
              <a:t>               </a:t>
            </a:r>
            <a:r>
              <a:rPr lang="en-US" dirty="0" err="1"/>
              <a:t>banque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Jé</a:t>
            </a:r>
            <a:r>
              <a:rPr lang="en-US" dirty="0"/>
              <a:t> </a:t>
            </a:r>
            <a:r>
              <a:rPr lang="en-US" dirty="0" err="1"/>
              <a:t>d’meuthe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côté</a:t>
            </a:r>
            <a:r>
              <a:rPr lang="en-US" dirty="0"/>
              <a:t>                </a:t>
            </a:r>
            <a:r>
              <a:rPr lang="en-US" dirty="0" err="1"/>
              <a:t>bangnérêsse</a:t>
            </a:r>
            <a:r>
              <a:rPr lang="en-US" dirty="0"/>
              <a:t>.</a:t>
            </a:r>
          </a:p>
          <a:p>
            <a:r>
              <a:rPr lang="en-US" dirty="0" err="1"/>
              <a:t>Jé</a:t>
            </a:r>
            <a:r>
              <a:rPr lang="en-US" dirty="0"/>
              <a:t> </a:t>
            </a:r>
            <a:r>
              <a:rPr lang="en-US" dirty="0" err="1"/>
              <a:t>d’meuthe</a:t>
            </a:r>
            <a:r>
              <a:rPr lang="en-US" dirty="0"/>
              <a:t> </a:t>
            </a:r>
            <a:r>
              <a:rPr lang="en-US" dirty="0" err="1"/>
              <a:t>près</a:t>
            </a:r>
            <a:r>
              <a:rPr lang="en-US" dirty="0"/>
              <a:t>              par.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Jé</a:t>
            </a:r>
            <a:r>
              <a:rPr lang="en-US" dirty="0"/>
              <a:t> </a:t>
            </a:r>
            <a:r>
              <a:rPr lang="en-US" dirty="0" err="1"/>
              <a:t>d’meuthe</a:t>
            </a:r>
            <a:r>
              <a:rPr lang="en-US" dirty="0"/>
              <a:t> </a:t>
            </a:r>
            <a:r>
              <a:rPr lang="en-US" dirty="0" err="1"/>
              <a:t>près</a:t>
            </a:r>
            <a:r>
              <a:rPr lang="en-US" dirty="0"/>
              <a:t>             </a:t>
            </a:r>
            <a:r>
              <a:rPr lang="en-US" dirty="0" err="1"/>
              <a:t>hôtel</a:t>
            </a:r>
            <a:r>
              <a:rPr lang="en-US" dirty="0"/>
              <a:t>.</a:t>
            </a:r>
          </a:p>
          <a:p>
            <a:r>
              <a:rPr lang="en-US" dirty="0" err="1"/>
              <a:t>Jé</a:t>
            </a:r>
            <a:r>
              <a:rPr lang="en-US" dirty="0"/>
              <a:t> </a:t>
            </a:r>
            <a:r>
              <a:rPr lang="en-US" dirty="0" err="1"/>
              <a:t>d’meuthe</a:t>
            </a:r>
            <a:r>
              <a:rPr lang="en-US" dirty="0"/>
              <a:t> du bord              </a:t>
            </a:r>
            <a:r>
              <a:rPr lang="en-US" dirty="0" err="1"/>
              <a:t>églyise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Jé</a:t>
            </a:r>
            <a:r>
              <a:rPr lang="en-US" dirty="0"/>
              <a:t> </a:t>
            </a:r>
            <a:r>
              <a:rPr lang="en-US" dirty="0" err="1"/>
              <a:t>d’meuthe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côté</a:t>
            </a:r>
            <a:r>
              <a:rPr lang="en-US" dirty="0"/>
              <a:t>           </a:t>
            </a:r>
            <a:r>
              <a:rPr lang="en-US" dirty="0" err="1"/>
              <a:t>thiâtre</a:t>
            </a:r>
            <a:r>
              <a:rPr lang="en-US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19959" y="1062118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96203" y="155118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sz="2400" dirty="0" err="1">
                <a:solidFill>
                  <a:srgbClr val="FF0000"/>
                </a:solidFill>
              </a:rPr>
              <a:t>d’la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5200" y="230878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sz="2400" dirty="0" err="1">
                <a:solidFill>
                  <a:srgbClr val="FF0000"/>
                </a:solidFill>
              </a:rPr>
              <a:t>d’la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2359" y="2768768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</a:t>
            </a:r>
            <a:r>
              <a:rPr lang="en-US" sz="2400" dirty="0">
                <a:solidFill>
                  <a:srgbClr val="0070C0"/>
                </a:solidFill>
              </a:rPr>
              <a:t>du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96203" y="3598051"/>
            <a:ext cx="1166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sz="2400" dirty="0" err="1">
                <a:solidFill>
                  <a:srgbClr val="00B050"/>
                </a:solidFill>
              </a:rPr>
              <a:t>d’l</a:t>
            </a:r>
            <a:r>
              <a:rPr lang="en-US" sz="2400" dirty="0">
                <a:solidFill>
                  <a:srgbClr val="00B050"/>
                </a:solidFill>
              </a:rPr>
              <a:t>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1343" y="404459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sz="2400" dirty="0" err="1">
                <a:solidFill>
                  <a:srgbClr val="00B050"/>
                </a:solidFill>
              </a:rPr>
              <a:t>dé</a:t>
            </a:r>
            <a:r>
              <a:rPr lang="en-US" sz="2400" dirty="0">
                <a:solidFill>
                  <a:srgbClr val="00B050"/>
                </a:solidFill>
              </a:rPr>
              <a:t> l’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3B6C51-74E0-8943-8B1C-E51E590E31A0}"/>
              </a:ext>
            </a:extLst>
          </p:cNvPr>
          <p:cNvSpPr txBox="1"/>
          <p:nvPr/>
        </p:nvSpPr>
        <p:spPr>
          <a:xfrm>
            <a:off x="6477000" y="2355835"/>
            <a:ext cx="2446710" cy="147732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New prepositions!</a:t>
            </a:r>
          </a:p>
          <a:p>
            <a:r>
              <a:rPr lang="en-US" b="1" dirty="0" err="1"/>
              <a:t>près</a:t>
            </a:r>
            <a:r>
              <a:rPr lang="en-US" b="1" dirty="0"/>
              <a:t> </a:t>
            </a:r>
            <a:r>
              <a:rPr lang="en-US" b="1" dirty="0" err="1"/>
              <a:t>dé</a:t>
            </a:r>
            <a:r>
              <a:rPr lang="en-US" b="1" dirty="0"/>
              <a:t> : near</a:t>
            </a:r>
          </a:p>
          <a:p>
            <a:r>
              <a:rPr lang="en-US" b="1" dirty="0" err="1"/>
              <a:t>liain</a:t>
            </a:r>
            <a:r>
              <a:rPr lang="en-US" b="1" dirty="0"/>
              <a:t> </a:t>
            </a:r>
            <a:r>
              <a:rPr lang="en-US" b="1" dirty="0" err="1"/>
              <a:t>dé</a:t>
            </a:r>
            <a:r>
              <a:rPr lang="en-US" b="1" dirty="0"/>
              <a:t> : far from</a:t>
            </a:r>
          </a:p>
          <a:p>
            <a:r>
              <a:rPr lang="en-US" b="1" dirty="0"/>
              <a:t>du </a:t>
            </a:r>
            <a:r>
              <a:rPr lang="en-US" b="1" dirty="0" err="1"/>
              <a:t>bord</a:t>
            </a:r>
            <a:r>
              <a:rPr lang="en-US" b="1" dirty="0"/>
              <a:t> </a:t>
            </a:r>
            <a:r>
              <a:rPr lang="en-US" b="1" dirty="0" err="1"/>
              <a:t>dé</a:t>
            </a:r>
            <a:r>
              <a:rPr lang="en-US" b="1" dirty="0"/>
              <a:t>: around</a:t>
            </a:r>
          </a:p>
          <a:p>
            <a:r>
              <a:rPr lang="en-US" b="1" dirty="0" err="1"/>
              <a:t>à</a:t>
            </a:r>
            <a:r>
              <a:rPr lang="en-US" b="1" dirty="0"/>
              <a:t> </a:t>
            </a:r>
            <a:r>
              <a:rPr lang="en-US" b="1" dirty="0" err="1"/>
              <a:t>côté</a:t>
            </a:r>
            <a:r>
              <a:rPr lang="en-US" b="1" dirty="0"/>
              <a:t> </a:t>
            </a:r>
            <a:r>
              <a:rPr lang="en-US" b="1" dirty="0" err="1"/>
              <a:t>dé</a:t>
            </a:r>
            <a:r>
              <a:rPr lang="en-US" b="1" dirty="0"/>
              <a:t>: next to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1876AF-9480-A14D-9226-F466A0005E68}"/>
              </a:ext>
            </a:extLst>
          </p:cNvPr>
          <p:cNvSpPr txBox="1"/>
          <p:nvPr/>
        </p:nvSpPr>
        <p:spPr>
          <a:xfrm>
            <a:off x="3272359" y="489207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sz="2400" dirty="0">
                <a:solidFill>
                  <a:srgbClr val="0070C0"/>
                </a:solidFill>
              </a:rPr>
              <a:t>du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6DDF682-EEC2-C442-8B7A-07521C2F4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759" y="5867166"/>
            <a:ext cx="2286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</TotalTime>
  <Words>399</Words>
  <Application>Microsoft Macintosh PowerPoint</Application>
  <PresentationFormat>On-screen Show (4:3)</PresentationFormat>
  <Paragraphs>110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Comic Sans MS</vt:lpstr>
      <vt:lpstr>Constantia</vt:lpstr>
      <vt:lpstr>Times New Roman</vt:lpstr>
      <vt:lpstr>Verdana</vt:lpstr>
      <vt:lpstr>Wingdings 2</vt:lpstr>
      <vt:lpstr>Flow</vt:lpstr>
      <vt:lpstr>MicrosoftWorks.WkShbSrv.6</vt:lpstr>
      <vt:lpstr>Tch’est qu’ch’est? Peux-tu t’ramémouaither l’s endraits en Ville?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Compliète auve du /d’la / d’l’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Lundi 28 septembre 2009</dc:title>
  <dc:creator>aline</dc:creator>
  <cp:lastModifiedBy>Aline Cattermole</cp:lastModifiedBy>
  <cp:revision>54</cp:revision>
  <cp:lastPrinted>2019-01-07T14:32:07Z</cp:lastPrinted>
  <dcterms:created xsi:type="dcterms:W3CDTF">2009-09-24T06:49:29Z</dcterms:created>
  <dcterms:modified xsi:type="dcterms:W3CDTF">2021-11-02T07:53:34Z</dcterms:modified>
</cp:coreProperties>
</file>