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93" r:id="rId4"/>
    <p:sldId id="271" r:id="rId5"/>
    <p:sldId id="295" r:id="rId6"/>
    <p:sldId id="258" r:id="rId7"/>
    <p:sldId id="257" r:id="rId8"/>
    <p:sldId id="260" r:id="rId9"/>
    <p:sldId id="261" r:id="rId10"/>
    <p:sldId id="264" r:id="rId11"/>
    <p:sldId id="265" r:id="rId12"/>
    <p:sldId id="267" r:id="rId13"/>
    <p:sldId id="270" r:id="rId14"/>
    <p:sldId id="269" r:id="rId15"/>
    <p:sldId id="259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D10C-4C05-1B4F-AC28-3C77FB10DB91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20EB5-739D-D24E-A457-82D8AAD0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3BD3-1EDD-3B4D-BD37-330D2D596EF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0846C-1E3D-BE4B-92E1-6E820E6F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41A86-3D47-4240-BB83-EC22D30C331E}" type="slidenum">
              <a:rPr lang="en-GB"/>
              <a:pPr/>
              <a:t>12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Pupils match clocks to times.  Answers appear one by one on mouseclick.</a:t>
            </a:r>
          </a:p>
        </p:txBody>
      </p:sp>
    </p:spTree>
    <p:extLst>
      <p:ext uri="{BB962C8B-B14F-4D97-AF65-F5344CB8AC3E}">
        <p14:creationId xmlns:p14="http://schemas.microsoft.com/office/powerpoint/2010/main" val="12533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9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8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9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7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1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8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4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9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5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D0C7-80D7-4CDC-B15A-818D5436F85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7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e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6"/>
          <a:stretch/>
        </p:blipFill>
        <p:spPr>
          <a:xfrm>
            <a:off x="3701966" y="2292187"/>
            <a:ext cx="5051045" cy="324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674" y="652121"/>
            <a:ext cx="9144000" cy="970122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Tchille heuthe est-i’?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018" y="1628512"/>
            <a:ext cx="5097342" cy="636751"/>
          </a:xfrm>
        </p:spPr>
        <p:txBody>
          <a:bodyPr/>
          <a:lstStyle/>
          <a:p>
            <a:r>
              <a:rPr lang="en-GB" dirty="0"/>
              <a:t>Telling the time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6" name="Picture 5" descr="xmas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err="1">
                <a:latin typeface="Arial"/>
                <a:cs typeface="Arial"/>
              </a:rPr>
              <a:t>Tchille</a:t>
            </a:r>
            <a:r>
              <a:rPr lang="en-GB" sz="5400" dirty="0">
                <a:latin typeface="Arial"/>
                <a:cs typeface="Arial"/>
              </a:rPr>
              <a:t> </a:t>
            </a:r>
            <a:r>
              <a:rPr lang="en-GB" sz="5400" dirty="0" err="1">
                <a:latin typeface="Arial"/>
                <a:cs typeface="Arial"/>
              </a:rPr>
              <a:t>heuthe</a:t>
            </a:r>
            <a:r>
              <a:rPr lang="en-GB" sz="5400" dirty="0">
                <a:latin typeface="Arial"/>
                <a:cs typeface="Arial"/>
              </a:rPr>
              <a:t> </a:t>
            </a:r>
            <a:r>
              <a:rPr lang="en-GB" sz="5400" dirty="0" err="1">
                <a:latin typeface="Arial"/>
                <a:cs typeface="Arial"/>
              </a:rPr>
              <a:t>est-i</a:t>
            </a:r>
            <a:r>
              <a:rPr lang="en-GB" sz="5400" dirty="0">
                <a:latin typeface="Arial"/>
                <a:cs typeface="Arial"/>
              </a:rPr>
              <a:t>’?</a:t>
            </a:r>
          </a:p>
        </p:txBody>
      </p:sp>
      <p:pic>
        <p:nvPicPr>
          <p:cNvPr id="8195" name="Picture 46" descr="Digital_c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6" y="1928814"/>
            <a:ext cx="4371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suns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688" y="13414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79024" y="3963788"/>
            <a:ext cx="31197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Il </a:t>
            </a:r>
            <a:r>
              <a:rPr lang="en-GB" sz="4000" dirty="0" err="1">
                <a:latin typeface="Comic Sans MS" pitchFamily="66" charset="0"/>
              </a:rPr>
              <a:t>est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dirty="0" err="1">
                <a:latin typeface="Comic Sans MS" pitchFamily="66" charset="0"/>
              </a:rPr>
              <a:t>méjeu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8" name="Picture 7" descr="xmas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320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err="1">
                <a:solidFill>
                  <a:srgbClr val="000000"/>
                </a:solidFill>
                <a:latin typeface="Arial"/>
                <a:cs typeface="Arial"/>
              </a:rPr>
              <a:t>Tchille</a:t>
            </a:r>
            <a:r>
              <a:rPr lang="en-GB" sz="5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Arial"/>
                <a:cs typeface="Arial"/>
              </a:rPr>
              <a:t>heuthe</a:t>
            </a:r>
            <a:r>
              <a:rPr lang="en-GB" sz="5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Arial"/>
                <a:cs typeface="Arial"/>
              </a:rPr>
              <a:t>est-i</a:t>
            </a:r>
            <a:r>
              <a:rPr lang="en-GB" sz="5400" dirty="0">
                <a:solidFill>
                  <a:srgbClr val="000000"/>
                </a:solidFill>
                <a:latin typeface="Arial"/>
                <a:cs typeface="Arial"/>
              </a:rPr>
              <a:t>’?</a:t>
            </a:r>
          </a:p>
        </p:txBody>
      </p:sp>
      <p:pic>
        <p:nvPicPr>
          <p:cNvPr id="10243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557" y="1699039"/>
            <a:ext cx="5530340" cy="30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artoon_m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499" y="750808"/>
            <a:ext cx="2055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46100" y="3806201"/>
            <a:ext cx="3441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Il </a:t>
            </a:r>
            <a:r>
              <a:rPr lang="en-GB" sz="4000" dirty="0" err="1">
                <a:latin typeface="Comic Sans MS" pitchFamily="66" charset="0"/>
              </a:rPr>
              <a:t>est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mînniet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8" name="Picture 7" descr="xmas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268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0"/>
            <a:ext cx="9144000" cy="6629400"/>
            <a:chOff x="0" y="0"/>
            <a:chExt cx="5760" cy="4176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176"/>
            </a:xfrm>
            <a:prstGeom prst="rect">
              <a:avLst/>
            </a:prstGeom>
            <a:solidFill>
              <a:srgbClr val="5200A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08" name="AutoShape 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36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09" name="AutoShape 5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10801541">
              <a:off x="87" y="39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00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562600" y="1066800"/>
            <a:ext cx="5105400" cy="52322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chemeClr val="bg1"/>
                </a:solidFill>
              </a:rPr>
              <a:t>1.Il </a:t>
            </a:r>
            <a:r>
              <a:rPr lang="en-GB" sz="2800" dirty="0" err="1">
                <a:solidFill>
                  <a:schemeClr val="bg1"/>
                </a:solidFill>
              </a:rPr>
              <a:t>est</a:t>
            </a:r>
            <a:r>
              <a:rPr lang="en-US" sz="2800" dirty="0">
                <a:solidFill>
                  <a:schemeClr val="bg1"/>
                </a:solidFill>
              </a:rPr>
              <a:t> sept </a:t>
            </a:r>
            <a:r>
              <a:rPr lang="en-US" sz="2800" dirty="0" err="1">
                <a:solidFill>
                  <a:schemeClr val="bg1"/>
                </a:solidFill>
              </a:rPr>
              <a:t>heuthes</a:t>
            </a:r>
            <a:r>
              <a:rPr lang="en-US" sz="2800" dirty="0">
                <a:solidFill>
                  <a:schemeClr val="bg1"/>
                </a:solidFill>
              </a:rPr>
              <a:t> un quart.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562600" y="1988840"/>
            <a:ext cx="5105400" cy="52322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chemeClr val="bg1"/>
                </a:solidFill>
              </a:rPr>
              <a:t>2.Il </a:t>
            </a:r>
            <a:r>
              <a:rPr lang="en-GB" sz="2800" dirty="0" err="1">
                <a:solidFill>
                  <a:schemeClr val="bg1"/>
                </a:solidFill>
              </a:rPr>
              <a:t>est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huit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heuthes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vîngt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562600" y="2780928"/>
            <a:ext cx="5105400" cy="52322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chemeClr val="bg1"/>
                </a:solidFill>
              </a:rPr>
              <a:t>3.Il </a:t>
            </a:r>
            <a:r>
              <a:rPr lang="en-GB" sz="2800" dirty="0" err="1">
                <a:solidFill>
                  <a:schemeClr val="bg1"/>
                </a:solidFill>
              </a:rPr>
              <a:t>est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neuf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heuthes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chîn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562600" y="3501008"/>
            <a:ext cx="5105400" cy="52322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chemeClr val="bg1"/>
                </a:solidFill>
              </a:rPr>
              <a:t>4.Il </a:t>
            </a:r>
            <a:r>
              <a:rPr lang="en-GB" sz="2800" dirty="0" err="1">
                <a:solidFill>
                  <a:schemeClr val="bg1"/>
                </a:solidFill>
              </a:rPr>
              <a:t>est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deux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heuthes</a:t>
            </a:r>
            <a:r>
              <a:rPr lang="en-US" sz="2800" dirty="0">
                <a:solidFill>
                  <a:schemeClr val="bg1"/>
                </a:solidFill>
              </a:rPr>
              <a:t> et </a:t>
            </a:r>
            <a:r>
              <a:rPr lang="en-US" sz="2800" dirty="0" err="1">
                <a:solidFill>
                  <a:schemeClr val="bg1"/>
                </a:solidFill>
              </a:rPr>
              <a:t>d’mie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559426" y="4293096"/>
            <a:ext cx="5108575" cy="52322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chemeClr val="bg1"/>
                </a:solidFill>
              </a:rPr>
              <a:t>5.Il </a:t>
            </a:r>
            <a:r>
              <a:rPr lang="en-GB" sz="2800" dirty="0" err="1">
                <a:solidFill>
                  <a:schemeClr val="bg1"/>
                </a:solidFill>
              </a:rPr>
              <a:t>est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dgiêx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heuthes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dgix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299700" y="1066800"/>
            <a:ext cx="410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0292576" y="1988840"/>
            <a:ext cx="375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0299700" y="2852936"/>
            <a:ext cx="368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0286752" y="3501008"/>
            <a:ext cx="381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10800000" flipV="1">
            <a:off x="9912423" y="424751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559426" y="5301208"/>
            <a:ext cx="5108575" cy="52322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chemeClr val="bg1"/>
                </a:solidFill>
              </a:rPr>
              <a:t>6.Il </a:t>
            </a:r>
            <a:r>
              <a:rPr lang="en-GB" sz="2800" dirty="0" err="1">
                <a:solidFill>
                  <a:schemeClr val="bg1"/>
                </a:solidFill>
              </a:rPr>
              <a:t>est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méjeu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0313987" y="522920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pic>
        <p:nvPicPr>
          <p:cNvPr id="21523" name="Picture 19" descr="Lewis-mini-travel-alarm-clock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2743201"/>
            <a:ext cx="1800225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588959" y="2724151"/>
            <a:ext cx="3738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6600CC"/>
                </a:solidFill>
              </a:rPr>
              <a:t>D</a:t>
            </a:r>
            <a:endParaRPr lang="en-GB" sz="2400">
              <a:solidFill>
                <a:srgbClr val="00FFFF"/>
              </a:solidFill>
            </a:endParaRPr>
          </a:p>
        </p:txBody>
      </p:sp>
      <p:pic>
        <p:nvPicPr>
          <p:cNvPr id="21525" name="Picture 2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742951"/>
            <a:ext cx="1800225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599386" y="746126"/>
            <a:ext cx="35137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6600CC"/>
                </a:solidFill>
              </a:rPr>
              <a:t>B</a:t>
            </a:r>
            <a:endParaRPr lang="en-GB" sz="2400">
              <a:solidFill>
                <a:srgbClr val="00FFFF"/>
              </a:solidFill>
            </a:endParaRPr>
          </a:p>
        </p:txBody>
      </p:sp>
      <p:pic>
        <p:nvPicPr>
          <p:cNvPr id="21527" name="Picture 23" descr="clock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4724401"/>
            <a:ext cx="1800225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550001" y="4724401"/>
            <a:ext cx="3353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6600CC"/>
                </a:solidFill>
              </a:rPr>
              <a:t>E</a:t>
            </a:r>
            <a:endParaRPr lang="en-GB" sz="2400">
              <a:solidFill>
                <a:srgbClr val="00FFFF"/>
              </a:solidFill>
            </a:endParaRPr>
          </a:p>
        </p:txBody>
      </p:sp>
      <p:pic>
        <p:nvPicPr>
          <p:cNvPr id="21529" name="Picture 25" descr="clock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1" y="4724401"/>
            <a:ext cx="1800225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603479" y="4724401"/>
            <a:ext cx="32573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6600CC"/>
                </a:solidFill>
              </a:rPr>
              <a:t>F</a:t>
            </a:r>
            <a:endParaRPr lang="en-GB" sz="2400">
              <a:solidFill>
                <a:srgbClr val="00FFFF"/>
              </a:solidFill>
            </a:endParaRPr>
          </a:p>
        </p:txBody>
      </p:sp>
      <p:pic>
        <p:nvPicPr>
          <p:cNvPr id="21531" name="Picture 27" descr="clock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1" y="2743201"/>
            <a:ext cx="1800225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544382" y="2724151"/>
            <a:ext cx="3481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6600CC"/>
                </a:solidFill>
              </a:rPr>
              <a:t>C</a:t>
            </a:r>
            <a:endParaRPr lang="en-GB" sz="2400">
              <a:solidFill>
                <a:srgbClr val="00FFFF"/>
              </a:solidFill>
            </a:endParaRPr>
          </a:p>
        </p:txBody>
      </p:sp>
      <p:pic>
        <p:nvPicPr>
          <p:cNvPr id="21533" name="Picture 29" descr="clock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1" y="742951"/>
            <a:ext cx="1800225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536375" y="736601"/>
            <a:ext cx="3626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6600CC"/>
                </a:solidFill>
              </a:rPr>
              <a:t>A</a:t>
            </a:r>
            <a:endParaRPr lang="en-GB" sz="2400">
              <a:solidFill>
                <a:srgbClr val="00FFFF"/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575489" y="0"/>
            <a:ext cx="77724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fr-FR" sz="44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Tchille</a:t>
            </a:r>
            <a:r>
              <a:rPr lang="fr-FR" sz="44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heuthe</a:t>
            </a:r>
            <a:r>
              <a:rPr lang="fr-FR" sz="44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est-i</a:t>
            </a:r>
            <a:r>
              <a:rPr lang="fr-FR" sz="44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’?</a:t>
            </a:r>
            <a:endParaRPr lang="en-GB" sz="44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99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utoUpdateAnimBg="0"/>
      <p:bldP spid="21517" grpId="0" autoUpdateAnimBg="0"/>
      <p:bldP spid="21518" grpId="0" autoUpdateAnimBg="0"/>
      <p:bldP spid="21519" grpId="0" autoUpdateAnimBg="0"/>
      <p:bldP spid="21520" grpId="0" autoUpdateAnimBg="0"/>
      <p:bldP spid="215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raft_lens2409032module13757332photo_1233580346teachingclo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356" y="4957441"/>
            <a:ext cx="12620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p-charlottecloc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871" y="507780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lock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42686" y="2546589"/>
            <a:ext cx="171608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43113" y="19367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294" name="Picture 7" descr="Time09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3962" y="272704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Digital-clock-ala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5873" y="534929"/>
            <a:ext cx="1727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Digital_cl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5794" y="2962899"/>
            <a:ext cx="18732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digital-clocks_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1773" y="487825"/>
            <a:ext cx="1792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600_17511_l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6598" y="4780263"/>
            <a:ext cx="151288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500_17510_l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33" y="2608061"/>
            <a:ext cx="15367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en-coloring-pictures-pages-photo-clock-says-seven-o-clock-p136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04721" y="38594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200_17507_l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53221" y="2643991"/>
            <a:ext cx="15335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istockphoto_4594702-clock-serie-11-o-clo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217" y="414780"/>
            <a:ext cx="22415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6" descr="Digital_cl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3635" y="4775864"/>
            <a:ext cx="18732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53946" y="401456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1.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858417" y="4814586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12.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574904" y="4824533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11.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9665102" y="2562083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10.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698353" y="2653999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9.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497922" y="2619697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8.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901105" y="2874299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7.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17292" y="2612462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6.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9789837" y="451814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5.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7497052" y="534928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4.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505250" y="480631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3.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324713" y="466242"/>
            <a:ext cx="42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2.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7312581" y="4741479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13.</a:t>
            </a:r>
          </a:p>
        </p:txBody>
      </p:sp>
      <p:pic>
        <p:nvPicPr>
          <p:cNvPr id="29" name="Picture 28" descr="JérriaisLogo_COL.a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30" name="Picture 29" descr="xmas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7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>
            <a:noAutofit/>
          </a:bodyPr>
          <a:lstStyle/>
          <a:p>
            <a:r>
              <a:rPr lang="fr-FR" sz="5400" dirty="0" err="1">
                <a:latin typeface="Arial"/>
                <a:cs typeface="Arial"/>
              </a:rPr>
              <a:t>Tchille</a:t>
            </a:r>
            <a:r>
              <a:rPr lang="fr-FR" sz="5400" dirty="0">
                <a:latin typeface="Arial"/>
                <a:cs typeface="Arial"/>
              </a:rPr>
              <a:t> </a:t>
            </a:r>
            <a:r>
              <a:rPr lang="fr-FR" sz="5400" dirty="0" err="1">
                <a:latin typeface="Arial"/>
                <a:cs typeface="Arial"/>
              </a:rPr>
              <a:t>heuthe</a:t>
            </a:r>
            <a:r>
              <a:rPr lang="fr-FR" sz="5400" dirty="0">
                <a:latin typeface="Arial"/>
                <a:cs typeface="Arial"/>
              </a:rPr>
              <a:t> </a:t>
            </a:r>
            <a:r>
              <a:rPr lang="fr-FR" sz="5400" dirty="0" err="1">
                <a:latin typeface="Arial"/>
                <a:cs typeface="Arial"/>
              </a:rPr>
              <a:t>est-i</a:t>
            </a:r>
            <a:r>
              <a:rPr lang="fr-FR" sz="5400" dirty="0">
                <a:latin typeface="Arial"/>
                <a:cs typeface="Arial"/>
              </a:rPr>
              <a:t>’?</a:t>
            </a:r>
            <a:endParaRPr lang="en-GB" sz="5400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58200" y="1676400"/>
            <a:ext cx="1828800" cy="1828800"/>
            <a:chOff x="8458200" y="1676400"/>
            <a:chExt cx="1828800" cy="1828800"/>
          </a:xfrm>
        </p:grpSpPr>
        <p:pic>
          <p:nvPicPr>
            <p:cNvPr id="29702" name="Picture 6" descr="C:\wwwroot\languageskills\zut\images\clockbackgrou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16764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9710" name="Picture 14" descr="C:\wwwroot\languageskills\zut\images\smallhandtransparent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82956">
              <a:off x="8991600" y="2363788"/>
              <a:ext cx="457200" cy="379412"/>
            </a:xfrm>
            <a:prstGeom prst="rect">
              <a:avLst/>
            </a:prstGeom>
            <a:noFill/>
          </p:spPr>
        </p:pic>
        <p:pic>
          <p:nvPicPr>
            <p:cNvPr id="29715" name="Picture 19" descr="C:\wwwroot\languageskills\zut\images\halfpas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1" y="2514600"/>
              <a:ext cx="423863" cy="685800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7560319" y="3788739"/>
            <a:ext cx="1828800" cy="1828800"/>
            <a:chOff x="6324600" y="4114800"/>
            <a:chExt cx="1828800" cy="1828800"/>
          </a:xfrm>
        </p:grpSpPr>
        <p:pic>
          <p:nvPicPr>
            <p:cNvPr id="29705" name="Picture 9" descr="C:\wwwroot\languageskills\zut\images\clockbackgrou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4114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9714" name="Picture 18" descr="C:\wwwroot\languageskills\zut\images\smallhandtransparent7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82498">
              <a:off x="6858000" y="4953001"/>
              <a:ext cx="457200" cy="377825"/>
            </a:xfrm>
            <a:prstGeom prst="rect">
              <a:avLst/>
            </a:prstGeom>
            <a:noFill/>
          </p:spPr>
        </p:pic>
        <p:pic>
          <p:nvPicPr>
            <p:cNvPr id="29716" name="Picture 20" descr="C:\wwwroot\languageskills\zut\images\halfpas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1" y="4953000"/>
              <a:ext cx="423863" cy="68580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4038600" y="1676400"/>
            <a:ext cx="1828800" cy="1828800"/>
            <a:chOff x="4038600" y="1676400"/>
            <a:chExt cx="1828800" cy="1828800"/>
          </a:xfrm>
        </p:grpSpPr>
        <p:pic>
          <p:nvPicPr>
            <p:cNvPr id="29700" name="Picture 4" descr="C:\wwwroot\languageskills\zut\images\clockbackgrou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16764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9707" name="Picture 11" descr="C:\wwwroot\languageskills\zut\images\3heures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319960">
              <a:off x="4876801" y="2362200"/>
              <a:ext cx="442913" cy="533400"/>
            </a:xfrm>
            <a:prstGeom prst="rect">
              <a:avLst/>
            </a:prstGeom>
            <a:noFill/>
          </p:spPr>
        </p:pic>
        <p:pic>
          <p:nvPicPr>
            <p:cNvPr id="29718" name="Picture 22" descr="C:\wwwroot\languageskills\zut\images\halfpas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1" y="2514600"/>
              <a:ext cx="423863" cy="685800"/>
            </a:xfrm>
            <a:prstGeom prst="rect">
              <a:avLst/>
            </a:prstGeom>
            <a:noFill/>
          </p:spPr>
        </p:pic>
      </p:grpSp>
      <p:grpSp>
        <p:nvGrpSpPr>
          <p:cNvPr id="6" name="Group 5"/>
          <p:cNvGrpSpPr/>
          <p:nvPr/>
        </p:nvGrpSpPr>
        <p:grpSpPr>
          <a:xfrm>
            <a:off x="1752600" y="1600200"/>
            <a:ext cx="1828800" cy="1828800"/>
            <a:chOff x="1752600" y="1600200"/>
            <a:chExt cx="1828800" cy="1828800"/>
          </a:xfrm>
        </p:grpSpPr>
        <p:pic>
          <p:nvPicPr>
            <p:cNvPr id="29699" name="Picture 3" descr="C:\wwwroot\languageskills\zut\images\clockbackgrou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16002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9708" name="Picture 12" descr="C:\wwwroot\languageskills\zut\images\9heures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1" y="2286000"/>
              <a:ext cx="379413" cy="457200"/>
            </a:xfrm>
            <a:prstGeom prst="rect">
              <a:avLst/>
            </a:prstGeom>
            <a:noFill/>
          </p:spPr>
        </p:pic>
        <p:pic>
          <p:nvPicPr>
            <p:cNvPr id="29719" name="Picture 23" descr="C:\wwwroot\languageskills\zut\images\QUARTERPAST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4601" y="2286001"/>
              <a:ext cx="747713" cy="461963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5342971" y="3781184"/>
            <a:ext cx="1828800" cy="1828800"/>
            <a:chOff x="4038600" y="4038600"/>
            <a:chExt cx="1828800" cy="1828800"/>
          </a:xfrm>
        </p:grpSpPr>
        <p:pic>
          <p:nvPicPr>
            <p:cNvPr id="29704" name="Picture 8" descr="C:\wwwroot\languageskills\zut\images\clockbackgrou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40386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9712" name="Picture 16" descr="C:\wwwroot\languageskills\zut\images\smallhandtransparent5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76800" y="4876801"/>
              <a:ext cx="457200" cy="379413"/>
            </a:xfrm>
            <a:prstGeom prst="rect">
              <a:avLst/>
            </a:prstGeom>
            <a:noFill/>
          </p:spPr>
        </p:pic>
        <p:pic>
          <p:nvPicPr>
            <p:cNvPr id="29722" name="Picture 26" descr="C:\wwwroot\languageskills\zut\images\QUARTERPAST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7764" y="4741562"/>
              <a:ext cx="747713" cy="461963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3192208" y="3781183"/>
            <a:ext cx="1828800" cy="1828800"/>
            <a:chOff x="3089231" y="3781183"/>
            <a:chExt cx="1828800" cy="1828800"/>
          </a:xfrm>
        </p:grpSpPr>
        <p:pic>
          <p:nvPicPr>
            <p:cNvPr id="29703" name="Picture 7" descr="C:\wwwroot\languageskills\zut\images\clockbackgrou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9231" y="3781183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9711" name="Picture 15" descr="C:\wwwroot\languageskills\zut\images\smallhandtransparent11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948040">
              <a:off x="3717181" y="4296715"/>
              <a:ext cx="406788" cy="492247"/>
            </a:xfrm>
            <a:prstGeom prst="rect">
              <a:avLst/>
            </a:prstGeom>
            <a:noFill/>
          </p:spPr>
        </p:pic>
        <p:pic>
          <p:nvPicPr>
            <p:cNvPr id="29724" name="Picture 28" descr="C:\wwwroot\languageskills\zut\images\quarterto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17831" y="4466983"/>
              <a:ext cx="762000" cy="471488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6162587" y="1659239"/>
            <a:ext cx="1828800" cy="1828800"/>
            <a:chOff x="6162587" y="1659239"/>
            <a:chExt cx="1828800" cy="1828800"/>
          </a:xfrm>
        </p:grpSpPr>
        <p:pic>
          <p:nvPicPr>
            <p:cNvPr id="29701" name="Picture 5" descr="C:\wwwroot\languageskills\zut\images\clockbackgrou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2587" y="1659239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9709" name="Picture 13" descr="C:\wwwroot\languageskills\zut\images\smallhandtransparent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10400" y="2330220"/>
              <a:ext cx="403915" cy="335194"/>
            </a:xfrm>
            <a:prstGeom prst="rect">
              <a:avLst/>
            </a:prstGeom>
            <a:noFill/>
          </p:spPr>
        </p:pic>
        <p:pic>
          <p:nvPicPr>
            <p:cNvPr id="29725" name="Picture 29" descr="C:\wwwroot\languageskills\zut\images\quarterto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59837" y="2362200"/>
              <a:ext cx="762000" cy="471488"/>
            </a:xfrm>
            <a:prstGeom prst="rect">
              <a:avLst/>
            </a:prstGeom>
            <a:noFill/>
          </p:spPr>
        </p:pic>
      </p:grpSp>
      <p:pic>
        <p:nvPicPr>
          <p:cNvPr id="28" name="Picture 27" descr="JérriaisLogo_COL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29" name="Picture 28" descr="xmas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060" y="193514"/>
            <a:ext cx="10515600" cy="1325563"/>
          </a:xfrm>
        </p:spPr>
        <p:txBody>
          <a:bodyPr/>
          <a:lstStyle/>
          <a:p>
            <a:r>
              <a:rPr lang="en-GB" sz="5400" dirty="0">
                <a:latin typeface="Arial"/>
                <a:cs typeface="Arial"/>
              </a:rPr>
              <a:t>Some time phrases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8105" y="1379437"/>
            <a:ext cx="5334000" cy="4351338"/>
          </a:xfrm>
        </p:spPr>
        <p:txBody>
          <a:bodyPr>
            <a:noAutofit/>
          </a:bodyPr>
          <a:lstStyle/>
          <a:p>
            <a:r>
              <a:rPr lang="en-GB" sz="2400" dirty="0"/>
              <a:t>Trais quarts d’heuthe</a:t>
            </a:r>
          </a:p>
          <a:p>
            <a:r>
              <a:rPr lang="en-GB" sz="2400" dirty="0"/>
              <a:t>Quâsiment deux heuthes		            </a:t>
            </a:r>
          </a:p>
          <a:p>
            <a:r>
              <a:rPr lang="en-GB" sz="2400" dirty="0" err="1"/>
              <a:t>Dans</a:t>
            </a:r>
            <a:r>
              <a:rPr lang="en-GB" sz="2400" dirty="0"/>
              <a:t> les </a:t>
            </a:r>
            <a:r>
              <a:rPr lang="en-GB" sz="2400" dirty="0" err="1"/>
              <a:t>trais</a:t>
            </a:r>
            <a:r>
              <a:rPr lang="en-GB" sz="2400" dirty="0"/>
              <a:t> heuthes</a:t>
            </a:r>
          </a:p>
          <a:p>
            <a:r>
              <a:rPr lang="en-GB" sz="2400" dirty="0"/>
              <a:t>Il est chîntch’ heuthes </a:t>
            </a:r>
            <a:r>
              <a:rPr lang="en-GB" sz="2400" dirty="0" err="1"/>
              <a:t>sonnées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À huit heuthes juste			 </a:t>
            </a:r>
          </a:p>
          <a:p>
            <a:r>
              <a:rPr lang="en-GB" sz="2400" dirty="0"/>
              <a:t>Dans eune heuthe d’ichîn		             </a:t>
            </a:r>
          </a:p>
          <a:p>
            <a:r>
              <a:rPr lang="en-GB" sz="2400" dirty="0" err="1"/>
              <a:t>D’vièrs</a:t>
            </a:r>
            <a:r>
              <a:rPr lang="en-GB" sz="2400" dirty="0"/>
              <a:t> onze heuthes		</a:t>
            </a:r>
          </a:p>
          <a:p>
            <a:r>
              <a:rPr lang="en-GB" sz="2400" dirty="0"/>
              <a:t>Êt’ </a:t>
            </a:r>
            <a:r>
              <a:rPr lang="en-GB" sz="2400" dirty="0" err="1"/>
              <a:t>à</a:t>
            </a:r>
            <a:r>
              <a:rPr lang="en-GB" sz="2400" dirty="0"/>
              <a:t> </a:t>
            </a:r>
            <a:r>
              <a:rPr lang="en-GB" sz="2400" dirty="0" err="1"/>
              <a:t>l’heuthe</a:t>
            </a:r>
            <a:r>
              <a:rPr lang="en-GB" sz="2400" dirty="0"/>
              <a:t>                                               </a:t>
            </a:r>
          </a:p>
          <a:p>
            <a:r>
              <a:rPr lang="en-GB" sz="2400" dirty="0" err="1"/>
              <a:t>Êt</a:t>
            </a:r>
            <a:r>
              <a:rPr lang="en-GB" sz="2400" dirty="0"/>
              <a:t>’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r’tard</a:t>
            </a:r>
            <a:endParaRPr lang="en-GB" sz="2400" dirty="0"/>
          </a:p>
          <a:p>
            <a:r>
              <a:rPr lang="en-GB" sz="2400" dirty="0" err="1"/>
              <a:t>Êt</a:t>
            </a:r>
            <a:r>
              <a:rPr lang="en-GB" sz="2400" dirty="0"/>
              <a:t>’ </a:t>
            </a:r>
            <a:r>
              <a:rPr lang="en-GB" sz="2400" dirty="0" err="1"/>
              <a:t>èrtèrgi</a:t>
            </a:r>
            <a:r>
              <a:rPr lang="en-GB" sz="2400" dirty="0"/>
              <a:t>				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10400" y="1379437"/>
            <a:ext cx="5181600" cy="4351338"/>
          </a:xfrm>
        </p:spPr>
        <p:txBody>
          <a:bodyPr>
            <a:noAutofit/>
          </a:bodyPr>
          <a:lstStyle/>
          <a:p>
            <a:r>
              <a:rPr lang="en-GB" sz="2400" dirty="0"/>
              <a:t>three quarters of an hour	</a:t>
            </a:r>
          </a:p>
          <a:p>
            <a:r>
              <a:rPr lang="en-GB" sz="2400" dirty="0"/>
              <a:t>nearly two o’clock</a:t>
            </a:r>
          </a:p>
          <a:p>
            <a:r>
              <a:rPr lang="en-GB" sz="2400" dirty="0"/>
              <a:t>about three o’clock</a:t>
            </a:r>
          </a:p>
          <a:p>
            <a:r>
              <a:rPr lang="en-GB" sz="2400" dirty="0"/>
              <a:t>it’s gone five o’clock</a:t>
            </a:r>
          </a:p>
          <a:p>
            <a:endParaRPr lang="en-GB" sz="2400" dirty="0"/>
          </a:p>
          <a:p>
            <a:r>
              <a:rPr lang="en-GB" sz="2400" dirty="0"/>
              <a:t>at exactly eight o’clock</a:t>
            </a:r>
          </a:p>
          <a:p>
            <a:r>
              <a:rPr lang="en-GB" sz="2400" dirty="0"/>
              <a:t>in an hour from now</a:t>
            </a:r>
          </a:p>
          <a:p>
            <a:r>
              <a:rPr lang="en-GB" sz="2400" dirty="0"/>
              <a:t>around eleven o’clock</a:t>
            </a:r>
          </a:p>
          <a:p>
            <a:r>
              <a:rPr lang="en-GB" sz="2400" dirty="0"/>
              <a:t>to be on time</a:t>
            </a:r>
          </a:p>
          <a:p>
            <a:r>
              <a:rPr lang="en-GB" sz="2400" dirty="0"/>
              <a:t>to be late</a:t>
            </a:r>
          </a:p>
          <a:p>
            <a:r>
              <a:rPr lang="en-GB" sz="2400" dirty="0"/>
              <a:t>to be delayed </a:t>
            </a:r>
          </a:p>
        </p:txBody>
      </p:sp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021"/>
            <a:ext cx="2557252" cy="1916811"/>
          </a:xfrm>
          <a:prstGeom prst="rect">
            <a:avLst/>
          </a:prstGeom>
        </p:spPr>
      </p:pic>
      <p:pic>
        <p:nvPicPr>
          <p:cNvPr id="7" name="Picture 6" descr="xmas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6E5E-189F-9D46-B5E4-457100CD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Time – Bingo!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3FFA-8BDF-CC4A-8959-8234BEAB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JérriaisLogo_COL.ai">
            <a:extLst>
              <a:ext uri="{FF2B5EF4-FFF2-40B4-BE49-F238E27FC236}">
                <a16:creationId xmlns:a16="http://schemas.microsoft.com/office/drawing/2014/main" id="{A31C3618-3827-7743-AF8C-0C5F8DF7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5407026"/>
            <a:ext cx="22844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5" descr="JérriaisCow_COL.png">
            <a:extLst>
              <a:ext uri="{FF2B5EF4-FFF2-40B4-BE49-F238E27FC236}">
                <a16:creationId xmlns:a16="http://schemas.microsoft.com/office/drawing/2014/main" id="{F4295B72-55FE-9D4B-914A-2C712BB07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5614988"/>
            <a:ext cx="1439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>
            <a:extLst>
              <a:ext uri="{FF2B5EF4-FFF2-40B4-BE49-F238E27FC236}">
                <a16:creationId xmlns:a16="http://schemas.microsoft.com/office/drawing/2014/main" id="{7985177D-BBFB-534D-A0B2-38E6075C4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241301"/>
            <a:ext cx="3763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Les neunméthos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CCDF5-23AC-354C-8FB4-4DEE82BB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949326"/>
            <a:ext cx="2895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ieune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2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deux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3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trais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4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quat’, quatre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5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chîn , chînq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6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six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7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sept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8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huit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9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neu , neuf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10 - dgix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8DCA4-D2A9-874B-A4D0-89A50408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1057276"/>
            <a:ext cx="2938462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11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onze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12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douze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13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treize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14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quatorze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15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tchînze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16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seize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17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dgiêx-sept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18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dgiêx-huit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19 </a:t>
            </a:r>
            <a:r>
              <a:rPr lang="mr-IN" altLang="en-US" sz="3000">
                <a:latin typeface="Mangal" panose="02040503050203030202" pitchFamily="18" charset="0"/>
              </a:rPr>
              <a:t>–</a:t>
            </a:r>
            <a:r>
              <a:rPr lang="en-US" altLang="en-US" sz="3000"/>
              <a:t> dgiêx-neuf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20 - vîngt</a:t>
            </a:r>
          </a:p>
        </p:txBody>
      </p:sp>
    </p:spTree>
    <p:extLst>
      <p:ext uri="{BB962C8B-B14F-4D97-AF65-F5344CB8AC3E}">
        <p14:creationId xmlns:p14="http://schemas.microsoft.com/office/powerpoint/2010/main" val="10356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JérriaisLogo_COL.ai">
            <a:extLst>
              <a:ext uri="{FF2B5EF4-FFF2-40B4-BE49-F238E27FC236}">
                <a16:creationId xmlns:a16="http://schemas.microsoft.com/office/drawing/2014/main" id="{D9C6369E-8AD7-AB42-AA65-37C7E9C5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5407026"/>
            <a:ext cx="22844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5" descr="JérriaisCow_COL.png">
            <a:extLst>
              <a:ext uri="{FF2B5EF4-FFF2-40B4-BE49-F238E27FC236}">
                <a16:creationId xmlns:a16="http://schemas.microsoft.com/office/drawing/2014/main" id="{F0965848-13F7-D24B-8857-A6BF46EFC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5614988"/>
            <a:ext cx="1439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>
            <a:extLst>
              <a:ext uri="{FF2B5EF4-FFF2-40B4-BE49-F238E27FC236}">
                <a16:creationId xmlns:a16="http://schemas.microsoft.com/office/drawing/2014/main" id="{6EDFD0E7-183B-B947-A82E-FBC946E3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6" y="242889"/>
            <a:ext cx="376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Les neunméthos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9C511-8C1C-1D4C-A390-68FD0619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1162051"/>
            <a:ext cx="405923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/>
              <a:t>21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GB" altLang="en-US" sz="3000" dirty="0"/>
              <a:t> </a:t>
            </a:r>
            <a:r>
              <a:rPr lang="en-GB" altLang="en-US" sz="3000" dirty="0" err="1"/>
              <a:t>vîngt’tch’ieune</a:t>
            </a: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22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vîngt-deux</a:t>
            </a: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23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vîngt-trais</a:t>
            </a: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24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vîngt-quat</a:t>
            </a:r>
            <a:r>
              <a:rPr lang="en-US" altLang="en-US" sz="3000" dirty="0"/>
              <a:t>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25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vîngt-chîn</a:t>
            </a: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26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</a:t>
            </a:r>
            <a:r>
              <a:rPr lang="en-US" altLang="en-US" sz="3000" dirty="0"/>
              <a:t>-six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27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</a:t>
            </a:r>
            <a:r>
              <a:rPr lang="en-US" altLang="en-US" sz="3000" dirty="0"/>
              <a:t>-sept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28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vîngt-huit</a:t>
            </a: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29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vîngt-neuf</a:t>
            </a: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30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trente</a:t>
            </a: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31 </a:t>
            </a:r>
            <a:r>
              <a:rPr lang="mr-IN" altLang="en-US" sz="3000" dirty="0">
                <a:latin typeface="Mangal" panose="02040503050203030202" pitchFamily="18" charset="0"/>
              </a:rPr>
              <a:t>–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trente’tch’ieune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451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6E5E-189F-9D46-B5E4-457100CD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Les </a:t>
            </a:r>
            <a:r>
              <a:rPr lang="en-GB" dirty="0" err="1">
                <a:latin typeface="Arial"/>
                <a:cs typeface="Arial"/>
              </a:rPr>
              <a:t>Neunméthos</a:t>
            </a:r>
            <a:r>
              <a:rPr lang="en-GB" dirty="0">
                <a:latin typeface="Arial"/>
                <a:cs typeface="Arial"/>
              </a:rPr>
              <a:t> – Bingo!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3FFA-8BDF-CC4A-8959-8234BEAB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4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DB48-E14C-E043-A57E-E791A793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Neunméthos</a:t>
            </a:r>
            <a:r>
              <a:rPr lang="en-US" dirty="0"/>
              <a:t> – 31-60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FDE318-2D1F-F14B-B07D-EC9AA4F47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124380"/>
              </p:ext>
            </p:extLst>
          </p:nvPr>
        </p:nvGraphicFramePr>
        <p:xfrm>
          <a:off x="993929" y="1570328"/>
          <a:ext cx="9956569" cy="4406730"/>
        </p:xfrm>
        <a:graphic>
          <a:graphicData uri="http://schemas.openxmlformats.org/drawingml/2006/table">
            <a:tbl>
              <a:tblPr firstRow="1" firstCol="1" bandRow="1"/>
              <a:tblGrid>
                <a:gridCol w="3318488">
                  <a:extLst>
                    <a:ext uri="{9D8B030D-6E8A-4147-A177-3AD203B41FA5}">
                      <a16:colId xmlns:a16="http://schemas.microsoft.com/office/drawing/2014/main" val="2013563615"/>
                    </a:ext>
                  </a:extLst>
                </a:gridCol>
                <a:gridCol w="3318488">
                  <a:extLst>
                    <a:ext uri="{9D8B030D-6E8A-4147-A177-3AD203B41FA5}">
                      <a16:colId xmlns:a16="http://schemas.microsoft.com/office/drawing/2014/main" val="2448986677"/>
                    </a:ext>
                  </a:extLst>
                </a:gridCol>
                <a:gridCol w="3319593">
                  <a:extLst>
                    <a:ext uri="{9D8B030D-6E8A-4147-A177-3AD203B41FA5}">
                      <a16:colId xmlns:a16="http://schemas.microsoft.com/office/drawing/2014/main" val="178728466"/>
                    </a:ext>
                  </a:extLst>
                </a:gridCol>
              </a:tblGrid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31- trente’tch’ieune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41- quarante’tch’ieune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51- chînquante’tch’ieune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836807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32- trente-deux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42- quarante-deux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52- chînquante-deux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518462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 trente-trais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43- quarante-trais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53- chînquante-trais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109932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34- trente-quat’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44- quarante-quat’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54- chînquante-quat’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169073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 </a:t>
                      </a: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trente-chîn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 </a:t>
                      </a: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quarante-chîn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 </a:t>
                      </a: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chînquante-chîn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747170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36- trente-six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46- quarante-six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56- chînquante-six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68046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 trente-sept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47- quarante-sept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57- chînquante-sept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565741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38- trente-huit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48- quarante-huit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58- chînquante-huit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20833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39- trente-neuf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49- quarante-neuf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59- chînquante-neuf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323014"/>
                  </a:ext>
                </a:extLst>
              </a:tr>
              <a:tr h="440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 quarante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 chînquante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 </a:t>
                      </a: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souaixante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8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5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L’s heuthes. Il </a:t>
            </a:r>
            <a:r>
              <a:rPr lang="en-GB" dirty="0" err="1">
                <a:latin typeface="Arial"/>
                <a:cs typeface="Arial"/>
              </a:rPr>
              <a:t>est</a:t>
            </a:r>
            <a:r>
              <a:rPr lang="mr-IN" dirty="0">
                <a:latin typeface="Arial"/>
                <a:cs typeface="Arial"/>
              </a:rPr>
              <a:t>…</a:t>
            </a:r>
            <a:r>
              <a:rPr lang="en-GB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sz="3600" dirty="0" err="1"/>
              <a:t>eune</a:t>
            </a:r>
            <a:r>
              <a:rPr lang="en-GB" sz="3600" dirty="0"/>
              <a:t> heuthe</a:t>
            </a:r>
          </a:p>
          <a:p>
            <a:r>
              <a:rPr lang="en-GB" sz="3600" dirty="0" err="1"/>
              <a:t>deux</a:t>
            </a:r>
            <a:r>
              <a:rPr lang="en-GB" sz="3600" dirty="0"/>
              <a:t> heuthes</a:t>
            </a:r>
          </a:p>
          <a:p>
            <a:r>
              <a:rPr lang="en-GB" sz="3600" dirty="0" err="1"/>
              <a:t>trais</a:t>
            </a:r>
            <a:r>
              <a:rPr lang="en-GB" sz="3600" dirty="0"/>
              <a:t> heuthes</a:t>
            </a:r>
          </a:p>
          <a:p>
            <a:r>
              <a:rPr lang="en-GB" sz="3600" dirty="0" err="1"/>
              <a:t>quatre</a:t>
            </a:r>
            <a:r>
              <a:rPr lang="en-GB" sz="3600" dirty="0"/>
              <a:t> heuthes</a:t>
            </a:r>
          </a:p>
          <a:p>
            <a:r>
              <a:rPr lang="en-GB" sz="3600" dirty="0" err="1"/>
              <a:t>chîntch</a:t>
            </a:r>
            <a:r>
              <a:rPr lang="en-GB" sz="3600" dirty="0"/>
              <a:t>’ heuthes</a:t>
            </a:r>
          </a:p>
          <a:p>
            <a:r>
              <a:rPr lang="en-GB" sz="3600" dirty="0" err="1"/>
              <a:t>siêx</a:t>
            </a:r>
            <a:r>
              <a:rPr lang="en-GB" sz="3600" dirty="0"/>
              <a:t> heuthes</a:t>
            </a:r>
          </a:p>
          <a:p>
            <a:endParaRPr lang="en-GB" sz="3600" dirty="0"/>
          </a:p>
          <a:p>
            <a:r>
              <a:rPr lang="en-GB" sz="3600" dirty="0"/>
              <a:t>sept heuthes</a:t>
            </a:r>
          </a:p>
          <a:p>
            <a:r>
              <a:rPr lang="en-GB" sz="3600" dirty="0" err="1"/>
              <a:t>huit</a:t>
            </a:r>
            <a:r>
              <a:rPr lang="en-GB" sz="3600" dirty="0"/>
              <a:t> heuthes</a:t>
            </a:r>
          </a:p>
          <a:p>
            <a:r>
              <a:rPr lang="en-GB" sz="3600" dirty="0" err="1"/>
              <a:t>neuf</a:t>
            </a:r>
            <a:r>
              <a:rPr lang="en-GB" sz="3600" dirty="0"/>
              <a:t> heuthes</a:t>
            </a:r>
          </a:p>
          <a:p>
            <a:r>
              <a:rPr lang="en-GB" sz="3600" dirty="0" err="1"/>
              <a:t>dgiêx</a:t>
            </a:r>
            <a:r>
              <a:rPr lang="en-GB" sz="3600" dirty="0"/>
              <a:t> heuthes</a:t>
            </a:r>
          </a:p>
          <a:p>
            <a:r>
              <a:rPr lang="en-GB" sz="3600" dirty="0" err="1"/>
              <a:t>onze</a:t>
            </a:r>
            <a:r>
              <a:rPr lang="en-GB" sz="3600" dirty="0"/>
              <a:t> heuthes</a:t>
            </a:r>
          </a:p>
          <a:p>
            <a:r>
              <a:rPr lang="en-GB" sz="3600" dirty="0" err="1"/>
              <a:t>douze</a:t>
            </a:r>
            <a:r>
              <a:rPr lang="en-GB" sz="3600" dirty="0"/>
              <a:t> heuthes méjeu/mînniet</a:t>
            </a:r>
          </a:p>
        </p:txBody>
      </p:sp>
      <p:pic>
        <p:nvPicPr>
          <p:cNvPr id="4" name="Picture 3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5" name="Picture 4" descr="xmas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851" y="0"/>
            <a:ext cx="4894164" cy="1230856"/>
          </a:xfrm>
        </p:spPr>
        <p:txBody>
          <a:bodyPr>
            <a:noAutofit/>
          </a:bodyPr>
          <a:lstStyle/>
          <a:p>
            <a:r>
              <a:rPr lang="en-GB" dirty="0">
                <a:latin typeface="Arial"/>
                <a:cs typeface="Arial"/>
              </a:rPr>
              <a:t>Les minnutes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75" y="1336554"/>
            <a:ext cx="4351338" cy="4351338"/>
          </a:xfrm>
        </p:spPr>
      </p:pic>
      <p:sp>
        <p:nvSpPr>
          <p:cNvPr id="5" name="TextBox 4"/>
          <p:cNvSpPr txBox="1"/>
          <p:nvPr/>
        </p:nvSpPr>
        <p:spPr>
          <a:xfrm>
            <a:off x="7639227" y="1250748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chîn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9469" y="1990523"/>
            <a:ext cx="374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dgix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66442" y="3252968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un quart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4506" y="4307067"/>
            <a:ext cx="391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vîngt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45400" y="5122334"/>
            <a:ext cx="45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vîngt-chîn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08029" y="5632279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et d’mie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4416" y="5138135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vîngt-chîn</a:t>
            </a:r>
            <a:r>
              <a:rPr lang="en-GB" sz="2800" b="1" dirty="0"/>
              <a:t> minnutes dé ...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6626" y="4228543"/>
            <a:ext cx="412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vîngt minnutes </a:t>
            </a:r>
            <a:r>
              <a:rPr lang="en-GB" sz="2800" b="1" dirty="0" err="1"/>
              <a:t>dé</a:t>
            </a:r>
            <a:r>
              <a:rPr lang="en-GB" sz="2800" b="1" dirty="0"/>
              <a:t>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2735" y="3190939"/>
            <a:ext cx="234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Un quart dé 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0107" y="2109887"/>
            <a:ext cx="3653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dgiêx minnutes </a:t>
            </a:r>
            <a:r>
              <a:rPr lang="en-GB" sz="2800" b="1" dirty="0" err="1"/>
              <a:t>dé</a:t>
            </a:r>
            <a:r>
              <a:rPr lang="en-GB" sz="2800" b="1" dirty="0"/>
              <a:t> 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6851" y="1243744"/>
            <a:ext cx="3653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chîn</a:t>
            </a:r>
            <a:r>
              <a:rPr lang="en-GB" sz="2800" b="1" dirty="0"/>
              <a:t> minnutes </a:t>
            </a:r>
            <a:r>
              <a:rPr lang="en-GB" sz="2800" b="1" dirty="0" err="1"/>
              <a:t>dé</a:t>
            </a:r>
            <a:r>
              <a:rPr lang="en-GB" sz="2800" b="1" dirty="0"/>
              <a:t> ...</a:t>
            </a:r>
          </a:p>
        </p:txBody>
      </p:sp>
      <p:pic>
        <p:nvPicPr>
          <p:cNvPr id="16" name="Picture 1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17" name="Picture 16" descr="xmas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51" y="5545563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151" y="277471"/>
            <a:ext cx="8643938" cy="2245209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5400" dirty="0" err="1">
                <a:latin typeface="Arial"/>
                <a:cs typeface="Arial"/>
              </a:rPr>
              <a:t>Tchille</a:t>
            </a:r>
            <a:r>
              <a:rPr lang="en-GB" sz="5400" dirty="0">
                <a:latin typeface="Arial"/>
                <a:cs typeface="Arial"/>
              </a:rPr>
              <a:t> </a:t>
            </a:r>
            <a:r>
              <a:rPr lang="en-GB" sz="5400" dirty="0" err="1">
                <a:latin typeface="Arial"/>
                <a:cs typeface="Arial"/>
              </a:rPr>
              <a:t>heuthe</a:t>
            </a:r>
            <a:r>
              <a:rPr lang="en-GB" sz="5400" dirty="0">
                <a:latin typeface="Arial"/>
                <a:cs typeface="Arial"/>
              </a:rPr>
              <a:t> </a:t>
            </a:r>
            <a:r>
              <a:rPr lang="en-GB" sz="5400" dirty="0" err="1">
                <a:latin typeface="Arial"/>
                <a:cs typeface="Arial"/>
              </a:rPr>
              <a:t>est-i</a:t>
            </a:r>
            <a:r>
              <a:rPr lang="en-GB" sz="5400" dirty="0">
                <a:latin typeface="Arial"/>
                <a:cs typeface="Arial"/>
              </a:rPr>
              <a:t>’?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4713" y="4905376"/>
            <a:ext cx="1841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en-GB" sz="4000" kern="0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  <p:pic>
        <p:nvPicPr>
          <p:cNvPr id="4101" name="Picture 8" descr="p-charlottecloc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760" y="1619110"/>
            <a:ext cx="4071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838559" y="1674149"/>
            <a:ext cx="4889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latin typeface="Arial"/>
                <a:cs typeface="Arial"/>
              </a:rPr>
              <a:t>....Il </a:t>
            </a:r>
            <a:r>
              <a:rPr lang="en-GB" sz="4000" dirty="0" err="1">
                <a:latin typeface="Arial"/>
                <a:cs typeface="Arial"/>
              </a:rPr>
              <a:t>est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b="1" dirty="0" err="1">
                <a:latin typeface="Arial"/>
                <a:cs typeface="Arial"/>
              </a:rPr>
              <a:t>eune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heuthe</a:t>
            </a:r>
            <a:endParaRPr lang="en-GB" sz="4000" dirty="0">
              <a:latin typeface="Arial"/>
              <a:cs typeface="Arial"/>
            </a:endParaRPr>
          </a:p>
        </p:txBody>
      </p:sp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7" name="Picture 6" descr="xmas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49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981077"/>
            <a:ext cx="8643938" cy="112973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5400" dirty="0" err="1">
                <a:latin typeface="Arial"/>
                <a:cs typeface="Arial"/>
              </a:rPr>
              <a:t>Tchille</a:t>
            </a:r>
            <a:r>
              <a:rPr lang="en-GB" sz="5400" dirty="0">
                <a:latin typeface="Arial"/>
                <a:cs typeface="Arial"/>
              </a:rPr>
              <a:t> </a:t>
            </a:r>
            <a:r>
              <a:rPr lang="en-GB" sz="5400" dirty="0" err="1">
                <a:latin typeface="Arial"/>
                <a:cs typeface="Arial"/>
              </a:rPr>
              <a:t>heuthe</a:t>
            </a:r>
            <a:r>
              <a:rPr lang="en-GB" sz="5400" dirty="0">
                <a:latin typeface="Arial"/>
                <a:cs typeface="Arial"/>
              </a:rPr>
              <a:t> </a:t>
            </a:r>
            <a:r>
              <a:rPr lang="en-GB" sz="5400" dirty="0" err="1">
                <a:latin typeface="Arial"/>
                <a:cs typeface="Arial"/>
              </a:rPr>
              <a:t>est-i</a:t>
            </a:r>
            <a:r>
              <a:rPr lang="en-GB" sz="5400" dirty="0">
                <a:latin typeface="Arial"/>
                <a:cs typeface="Arial"/>
              </a:rPr>
              <a:t>’?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4713" y="4905376"/>
            <a:ext cx="1841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en-GB" sz="4000" kern="0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157493" y="2676707"/>
            <a:ext cx="4575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latin typeface="Arial"/>
                <a:cs typeface="Arial"/>
              </a:rPr>
              <a:t>Il </a:t>
            </a:r>
            <a:r>
              <a:rPr lang="en-GB" sz="4000" dirty="0" err="1">
                <a:latin typeface="Arial"/>
                <a:cs typeface="Arial"/>
              </a:rPr>
              <a:t>est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b="1" dirty="0" err="1">
                <a:latin typeface="Arial"/>
                <a:cs typeface="Arial"/>
              </a:rPr>
              <a:t>deux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heuthe</a:t>
            </a:r>
            <a:r>
              <a:rPr lang="en-GB" sz="4000" u="sng" dirty="0" err="1">
                <a:latin typeface="Arial"/>
                <a:cs typeface="Arial"/>
              </a:rPr>
              <a:t>s</a:t>
            </a:r>
            <a:endParaRPr lang="en-GB" sz="4000" u="sng" dirty="0">
              <a:latin typeface="Arial"/>
              <a:cs typeface="Arial"/>
            </a:endParaRPr>
          </a:p>
        </p:txBody>
      </p:sp>
      <p:pic>
        <p:nvPicPr>
          <p:cNvPr id="5126" name="Picture 31" descr="200_17507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198" y="2200617"/>
            <a:ext cx="3283817" cy="32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7" name="Picture 6" descr="xmas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5" y="5512401"/>
            <a:ext cx="1672405" cy="1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2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406</Words>
  <Application>Microsoft Macintosh PowerPoint</Application>
  <PresentationFormat>Widescreen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Comic Sans MS</vt:lpstr>
      <vt:lpstr>Mangal</vt:lpstr>
      <vt:lpstr>Times New Roman</vt:lpstr>
      <vt:lpstr>Office Theme</vt:lpstr>
      <vt:lpstr>Tchille heuthe est-i’?</vt:lpstr>
      <vt:lpstr>PowerPoint Presentation</vt:lpstr>
      <vt:lpstr>PowerPoint Presentation</vt:lpstr>
      <vt:lpstr>Les Neunméthos – Bingo!</vt:lpstr>
      <vt:lpstr>Les Neunméthos – 31-60</vt:lpstr>
      <vt:lpstr>L’s heuthes. Il est….</vt:lpstr>
      <vt:lpstr>Les minnutes</vt:lpstr>
      <vt:lpstr>PowerPoint Presentation</vt:lpstr>
      <vt:lpstr>PowerPoint Presentation</vt:lpstr>
      <vt:lpstr>Tchille heuthe est-i’?</vt:lpstr>
      <vt:lpstr>Tchille heuthe est-i’?</vt:lpstr>
      <vt:lpstr>PowerPoint Presentation</vt:lpstr>
      <vt:lpstr>PowerPoint Presentation</vt:lpstr>
      <vt:lpstr>Tchille heuthe est-i’?</vt:lpstr>
      <vt:lpstr>Some time phrases </vt:lpstr>
      <vt:lpstr>Time – Bingo!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Tchille heuthe est-i’?</dc:title>
  <dc:creator>Tony Scott Warren</dc:creator>
  <cp:lastModifiedBy>Microsoft Office User</cp:lastModifiedBy>
  <cp:revision>33</cp:revision>
  <cp:lastPrinted>2018-12-03T15:45:12Z</cp:lastPrinted>
  <dcterms:created xsi:type="dcterms:W3CDTF">2018-09-12T14:20:50Z</dcterms:created>
  <dcterms:modified xsi:type="dcterms:W3CDTF">2018-12-06T10:39:43Z</dcterms:modified>
</cp:coreProperties>
</file>