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0" r:id="rId2"/>
    <p:sldId id="291" r:id="rId3"/>
    <p:sldId id="294" r:id="rId4"/>
    <p:sldId id="287" r:id="rId5"/>
    <p:sldId id="281" r:id="rId6"/>
    <p:sldId id="259" r:id="rId7"/>
    <p:sldId id="295" r:id="rId8"/>
    <p:sldId id="292" r:id="rId9"/>
    <p:sldId id="260" r:id="rId10"/>
    <p:sldId id="261" r:id="rId11"/>
    <p:sldId id="262" r:id="rId12"/>
    <p:sldId id="263" r:id="rId13"/>
    <p:sldId id="264" r:id="rId14"/>
    <p:sldId id="286" r:id="rId15"/>
    <p:sldId id="290" r:id="rId16"/>
    <p:sldId id="278" r:id="rId17"/>
    <p:sldId id="279" r:id="rId18"/>
    <p:sldId id="289" r:id="rId19"/>
    <p:sldId id="265" r:id="rId20"/>
    <p:sldId id="277" r:id="rId21"/>
    <p:sldId id="276" r:id="rId22"/>
    <p:sldId id="284" r:id="rId23"/>
    <p:sldId id="269" r:id="rId24"/>
    <p:sldId id="273" r:id="rId25"/>
    <p:sldId id="288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570"/>
    <p:restoredTop sz="92538"/>
  </p:normalViewPr>
  <p:slideViewPr>
    <p:cSldViewPr snapToGrid="0" snapToObjects="1">
      <p:cViewPr varScale="1">
        <p:scale>
          <a:sx n="103" d="100"/>
          <a:sy n="103" d="100"/>
        </p:scale>
        <p:origin x="2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E230-AA68-3D43-BA0F-093936CA989D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DB07-F4E9-7C47-9E11-90188473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30T10:54:45.502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2927 17666 24575,'31'0'0,"2"0"0,17 0 0,-13 0 0,22 0 0,-17-4 0,14 3 0,-15-2 0,-3 3 0,-9 0 0,-7 0 0,-3 0 0,-10-3 0,0 3 0,-4-3 0,1 3 0,-1 0 0,0 0 0,0 0 0,11 3 0,-1 1 0,22 4 0,-5-1 0,22 2 0,-12-1 0,12 0-438,-3 1 438,1-1 0,4-3 0,-6-1 0,-4-4 0,-2 0 0,-5 0 0,-5 0 0,0 0 0,-6 0 0,-3 0 0,-4 0 438,-6 0-438,-6 0 0,0 0 0,-4 0 0,1 0 0,-3 0 0,-1 0 0</inkml:trace>
  <inkml:trace contextRef="#ctx0" brushRef="#br0" timeOffset="1507">4874 17730 24575,'17'0'0,"5"0"0,3 0 0,8 0 0,-3 0 0,13 0 0,-7 0 0,8 0 0,-10 0 0,0 0 0,-9 0 0,-5 0 0,-4 0 0,-4 0 0,0 0 0,3 0 0,2 0 0,7 0 0,1 0 0,8 0 0,-3 0 0,8 0 0,-3 0 0,14 0 0,-2 0 0,9 0-575,0 0 575,1 0-501,-23 2 1,1 0 500,-3-2 0,0 1 0,27 3 0,-26-1 0,0-1 0,20-1-287,-21 1 0,-1 0 287,25-2 0,-11 0 0,-9 0 529,-8 0-529,-11 0 998,-2 0-998,-6 0 155,0 0 1,-6 0 0,-1 0 0</inkml:trace>
  <inkml:trace contextRef="#ctx0" brushRef="#br0" timeOffset="2827">6974 17727 24575,'23'0'0,"-1"0"0,6 0 0,3 0 0,3 0 0,4 0 0,-3 0 0,4 0 0,0 0 0,0 0 0,5 0 0,1 0 0,11 0-805,1 0 805,1 0 0,-28 0 0,0 0 0,2 0 0,-1 0 0,1 0 0,0 0 0,5 2 0,1 0 0,-6 1 0,1-1 0,5 3 0,-1 0 0,17 4 0,-11-5 0,0 1 0,3 4 0,-9-5 0,1 1 0,13 3-43,-4-3 43,2-1 0,-19-4 0,-1 0 0,-13 0 0,0 0 803,-7 0-803,-1 0 45,-5-2-45,0-1 0,-3-5 0,0 2 0,0 0 0,0 3 0</inkml:trace>
  <inkml:trace contextRef="#ctx0" brushRef="#br0" timeOffset="4402">9071 17650 24575,'14'0'0,"10"0"0,-2 0 0,20 0 0,-5 0 0,4 0 0,19 0 0,-30 0 0,29 0 0,-23 0 0,15 0 0,5 0 0,-5 0 0,5 0 0,-11 0 0,4 0 0,-13 0 0,2 0 0,-9 0 0,-8-3 0,2 3 0,-13-3 0,2 1 0,-7 1 0,1-1 0,-1 2 0,-2-3 0,2 3 0,-2-2 0,3 2 0,-1-3 0,1 3 0,-1-5 0,1 4 0,-1-4 0,1 5 0,-1-3 0,1 1 0,-1 1 0,0-1 0,1 2 0,-1-3 0,1 3 0,-1-3 0,0 3 0,1 0 0,-1 0 0,-2-2 0,2 1 0,-2-1 0,0 2 0,-1 0 0</inkml:trace>
  <inkml:trace contextRef="#ctx0" brushRef="#br0" timeOffset="6774">10727 17614 24575,'36'0'0,"-14"0"0,24 0 0,-15 0 0,11 0 0,17 0 0,-36 0 0,14 0 0,1 0 0,-9 0 0,9 0 0,2 0 0,-6 0 0,25 0 0,-18 0 0,9 0 0,0 0 0,-5 0 0,5 0 0,-10 0 0,-10 0 0,0 0 0,5 0 0,24 0 0,-22 0 0,8 0 0,4 0 0,-13-3 0,7 2 0,-17-5 0,2 5 0,-11-5 0,-2 6 0,-6-3 0,0 3 0,-4-3 0,0 3 0,1-3 0,-1 3 0,3 0 0,1 0 0,7 0 0,-3 0 0,2 0 0,-3 0 0,1 0 0,-4 0 0,-1 0 0,-2 0 0,-1 0 0,-2 0 0,-1 0 0</inkml:trace>
  <inkml:trace contextRef="#ctx0" brushRef="#br0" timeOffset="8503">12885 17624 24575,'27'0'0,"4"0"0,9 0 0,-8 0 0,10 0 0,-7 0 0,6 0 0,3 0 0,0 0 0,-4 0 0,4 0 0,-5 0 0,5 0 0,-3 0 0,3 0 0,-5-4 0,-5 0 0,0 0 0,-10-2 0,4 2 0,-7 0 0,-1-2 0,-1 6 0,-6-3 0,6 3 0,-6 0 0,6 0 0,-6 0 0,6 0 0,-2 0 0,-1 0 0,3 0 0,-6 0 0,6 0 0,-6 0 0,3 0 0,-4 0 0,0 0 0,0 0 0,-3 0 0,2 0 0,-4 0 0,4 0 0,-5 0 0,3 0 0,-4 0 0,1-2 0,-1 1 0,0-4 0,1 5 0,-1-3 0,1 3 0,-1 0 0,1 0 0,-1 0 0,0 0 0,0 0 0,0 0 0,1 0 0,-1 0 0,0 0 0,0 0 0,0 0 0,0 0 0,0 0 0,0 0 0,0 0 0,1 0 0,1 0 0,-1 0 0,-1-2 0,-1-1 0,-3 0 0,2 0 0</inkml:trace>
  <inkml:trace contextRef="#ctx0" brushRef="#br0" timeOffset="10420">14897 17594 24575,'13'0'0,"1"0"0,10 0 0,1 0 0,8 0 0,-3 0 0,8 0 0,-8 0 0,-1 0 0,-1 0 0,-3 0 0,0 0 0,3 0 0,-3 0 0,-1 0 0,4 0 0,-3 0 0,0 0 0,-1 0 0,-4 0 0,0 0 0,-4 0 0,0 0 0,-1 0 0,-2 0 0,10 0 0,-5 0 0,5 3 0,-6-3 0,-2 3 0,-3-3 0,-2 0 0,-2 0 0,-2 0 0,-1 0 0,0 0 0,0 0 0,4 0 0,3 0 0,8 0 0,5 0 0,4 0 0,5 0 0,5 0 0,1-3 0,9 2 0,-3-6 0,4 6 0,0-3 0,0 0 0,-5 3 0,-6-2 0,-5-1 0,-10 4 0,0-4 0,-10 4 0,-2 0 0,-7 0 0,1 0 0,-3 0 0,-1 0 0</inkml:trace>
  <inkml:trace contextRef="#ctx0" brushRef="#br0" timeOffset="11832">16899 17662 24575,'17'0'0,"0"0"0,12 0 0,-3 0 0,11 0 0,-2 0 0,3 0 0,1 0 0,0 0 0,5 0 0,-4 0 0,9 0 0,-9 0 0,4 0 0,-5 0 0,-4 0 0,-2-3 0,-8 2 0,-1-2 0,-7 3 0,-2 0 0,-3 0 0,0 0 0,-3-3 0,3 3 0,-3-3 0,3 3 0,0 0 0,0-2 0,0 1 0,0-2 0,4 0 0,-3 3 0,6-3 0,-3 3 0,8-3 0,-3 2 0,12-6 0,-7 6 0,7-5 0,-4 5 0,0-6 0,-4 4 0,2-1 0,-6-2 0,3 5 0,-8-5 0,3 6 0,-3-6 0,1 5 0,2-2 0,-3 3 0,4-3 0,-3 3 0,-2-3 0,-6 0 0,6 3 0,-8-3 0,5 1 0,-7 1 0,1-4 0,-3 3 0,-1-1 0,-2 0 0</inkml:trace>
  <inkml:trace contextRef="#ctx0" brushRef="#br0" timeOffset="13725">19077 17630 24575,'11'0'0,"4"0"0,1 0 0,8 0 0,-3 0 0,7 0 0,-3 0 0,3 0 0,6 0 0,10 0 0,-6 0 0,10 0 0,-13-4 0,9 3 0,-4-9 0,4 8 0,-5-8 0,0 5 0,0 1 0,0 0 0,0 1 0,0 2 0,1-2 0,-6 3 0,-1 0 0,-4-4 0,0 4 0,-4-6 0,2 2 0,-6 0 0,-1-2 0,-4 3 0,-4-1 0,0 2 0,-3 2 0,0 0 0,-1 0 0,-2 0 0,3 0 0,-4 0 0,1 0 0,-1 0 0,0 0 0,1 0 0,-1 0 0,0 0 0,1 0 0,-1 0 0,0 0 0,1 0 0,2 0 0,1 0 0,7 0 0,-3 0 0,2 0 0,1 0 0,-3 0 0,6 0 0,-6 0 0,6 0 0,-3 0 0,0 0 0,3 0 0,-9 0 0,5 0 0,-9 0 0,2 0 0,-2 0 0,-1 0 0,-2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04E33-4B35-3E4B-AA97-AB7E6BFF4D90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2163-C998-9D4F-84F6-8BF69433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rriais.org.je/" TargetMode="External"/><Relationship Id="rId2" Type="http://schemas.openxmlformats.org/officeDocument/2006/relationships/hyperlink" Target="http://www.learnjerriais.org.j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4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1068380" y="340348"/>
            <a:ext cx="7485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Museo 300 Regular"/>
              </a:rPr>
              <a:t>Bouônjour</a:t>
            </a:r>
            <a:r>
              <a:rPr lang="en-US" sz="6600" b="1" dirty="0">
                <a:latin typeface="Museo 300 Regular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521466" y="1302874"/>
            <a:ext cx="862253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Museo 300 Regular"/>
              </a:rPr>
              <a:t>Beinv’nue</a:t>
            </a:r>
            <a:r>
              <a:rPr lang="en-US" sz="4800" dirty="0">
                <a:latin typeface="Museo 300 Regular"/>
              </a:rPr>
              <a:t> dans la </a:t>
            </a:r>
            <a:r>
              <a:rPr lang="en-US" sz="4800" dirty="0" err="1">
                <a:latin typeface="Museo 300 Regular"/>
              </a:rPr>
              <a:t>clâsse</a:t>
            </a:r>
            <a:r>
              <a:rPr lang="en-US" sz="4800" dirty="0">
                <a:latin typeface="Museo 300 Regular"/>
              </a:rPr>
              <a:t> </a:t>
            </a:r>
            <a:r>
              <a:rPr lang="en-US" sz="4800" dirty="0" err="1">
                <a:latin typeface="Museo 300 Regular"/>
              </a:rPr>
              <a:t>dé</a:t>
            </a:r>
            <a:r>
              <a:rPr lang="en-US" sz="4800" dirty="0">
                <a:latin typeface="Museo 300 Regular"/>
              </a:rPr>
              <a:t> </a:t>
            </a:r>
            <a:r>
              <a:rPr lang="en-US" sz="4800" dirty="0" err="1">
                <a:latin typeface="Museo 300 Regular"/>
              </a:rPr>
              <a:t>Jèrriais</a:t>
            </a:r>
            <a:r>
              <a:rPr lang="en-US" sz="4800" dirty="0">
                <a:latin typeface="Museo 300 Regular"/>
              </a:rPr>
              <a:t>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Museo 300 Regular"/>
              </a:rPr>
              <a:t>J’allons</a:t>
            </a:r>
            <a:r>
              <a:rPr lang="en-US" sz="4800" dirty="0">
                <a:latin typeface="Museo 300 Regular"/>
              </a:rPr>
              <a:t> </a:t>
            </a:r>
            <a:r>
              <a:rPr lang="en-US" sz="4800" dirty="0" err="1">
                <a:latin typeface="Museo 300 Regular"/>
              </a:rPr>
              <a:t>apprendre</a:t>
            </a:r>
            <a:r>
              <a:rPr lang="en-US" sz="4800" dirty="0">
                <a:latin typeface="Museo 300 Regular"/>
              </a:rPr>
              <a:t> les bases </a:t>
            </a:r>
            <a:r>
              <a:rPr lang="en-US" sz="4800" dirty="0" err="1">
                <a:latin typeface="Museo 300 Regular"/>
              </a:rPr>
              <a:t>dé</a:t>
            </a:r>
            <a:r>
              <a:rPr lang="en-US" sz="4800" dirty="0">
                <a:latin typeface="Museo 300 Regular"/>
              </a:rPr>
              <a:t> la </a:t>
            </a:r>
            <a:r>
              <a:rPr lang="en-US" sz="4800" dirty="0" err="1">
                <a:latin typeface="Museo 300 Regular"/>
              </a:rPr>
              <a:t>convèrsâtion</a:t>
            </a:r>
            <a:r>
              <a:rPr lang="en-US" sz="4800" dirty="0">
                <a:latin typeface="Museo 300 Regular"/>
              </a:rPr>
              <a:t>.</a:t>
            </a:r>
          </a:p>
          <a:p>
            <a:r>
              <a:rPr lang="en-US" sz="3200" dirty="0">
                <a:latin typeface="Museo 300 Regular"/>
              </a:rPr>
              <a:t>Today we’re learning how the greet someone and to introduce yourself/ to say where you live (parishes) / to spell your name (alphabet)</a:t>
            </a:r>
          </a:p>
          <a:p>
            <a:endParaRPr lang="en-US" sz="6000" dirty="0">
              <a:latin typeface="Museo 300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04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633" y="1274603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sz="7200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95498" y="3422650"/>
              <a:ext cx="1634939" cy="1723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633" y="1274603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sz="7200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37092" y="3386874"/>
              <a:ext cx="1815512" cy="1815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8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633" y="1274603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malheutheux</a:t>
                </a:r>
                <a:endParaRPr lang="en-GB" sz="7200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0799" y="3334164"/>
              <a:ext cx="1673203" cy="1718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6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633" y="1274603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malheutheuse</a:t>
                </a:r>
                <a:endParaRPr lang="en-GB" sz="7200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6200" y="3359563"/>
              <a:ext cx="1698860" cy="1762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4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13468" y="1185094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lâssé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(e)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5211" y="2856255"/>
              <a:ext cx="1885977" cy="1936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9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669282"/>
            <a:ext cx="8056688" cy="4738130"/>
            <a:chOff x="669115" y="669282"/>
            <a:chExt cx="8056688" cy="4738130"/>
          </a:xfrm>
        </p:grpSpPr>
        <p:grpSp>
          <p:nvGrpSpPr>
            <p:cNvPr id="2" name="Group 1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37808" y="1610216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 err="1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</a:t>
                </a: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 </a:t>
                </a:r>
                <a:r>
                  <a:rPr lang="en-GB" sz="7200" dirty="0" err="1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malade</a:t>
                </a:r>
                <a:r>
                  <a:rPr lang="en-GB" sz="72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.</a:t>
                </a:r>
                <a:endPara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5211" y="2856255"/>
              <a:ext cx="1885977" cy="1936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9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24948" y="338918"/>
            <a:ext cx="8136151" cy="5276676"/>
            <a:chOff x="453099" y="305799"/>
            <a:chExt cx="8136151" cy="5276676"/>
          </a:xfrm>
        </p:grpSpPr>
        <p:sp>
          <p:nvSpPr>
            <p:cNvPr id="11" name="Oval Callout 10"/>
            <p:cNvSpPr/>
            <p:nvPr/>
          </p:nvSpPr>
          <p:spPr>
            <a:xfrm>
              <a:off x="453099" y="305799"/>
              <a:ext cx="8136151" cy="5276676"/>
            </a:xfrm>
            <a:prstGeom prst="wedgeEllipseCallout">
              <a:avLst>
                <a:gd name="adj1" fmla="val -49494"/>
                <a:gd name="adj2" fmla="val 44585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602903" y="1621278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Tch’est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qu’est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tan nom?</a:t>
              </a:r>
              <a:endParaRPr lang="en-GB" sz="7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7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99" y="305799"/>
            <a:ext cx="8136151" cy="5276676"/>
            <a:chOff x="453099" y="305799"/>
            <a:chExt cx="8136151" cy="5276676"/>
          </a:xfrm>
        </p:grpSpPr>
        <p:sp>
          <p:nvSpPr>
            <p:cNvPr id="11" name="Oval Callout 10"/>
            <p:cNvSpPr/>
            <p:nvPr/>
          </p:nvSpPr>
          <p:spPr>
            <a:xfrm>
              <a:off x="453099" y="305799"/>
              <a:ext cx="8136151" cy="5276676"/>
            </a:xfrm>
            <a:prstGeom prst="wedgeEllipseCallout">
              <a:avLst>
                <a:gd name="adj1" fmla="val -49494"/>
                <a:gd name="adj2" fmla="val 44585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439039" y="2003606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Man nom est...</a:t>
              </a:r>
              <a:endParaRPr lang="en-GB" sz="7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D’mande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ès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êtudgiants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dans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la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clâsse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Comment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qu’tu’es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J’sis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GB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Tch’est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qu’est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tan nom?</a:t>
            </a:r>
          </a:p>
          <a:p>
            <a:r>
              <a:rPr lang="en-US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Man nom </a:t>
            </a:r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est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GB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8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61" l="26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5211" y="2856255"/>
            <a:ext cx="1885977" cy="193649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5176" y="217917"/>
            <a:ext cx="8136151" cy="5276676"/>
            <a:chOff x="453099" y="305799"/>
            <a:chExt cx="8136151" cy="5276676"/>
          </a:xfrm>
        </p:grpSpPr>
        <p:sp>
          <p:nvSpPr>
            <p:cNvPr id="12" name="Oval Callout 11"/>
            <p:cNvSpPr/>
            <p:nvPr/>
          </p:nvSpPr>
          <p:spPr>
            <a:xfrm>
              <a:off x="453099" y="305799"/>
              <a:ext cx="8136151" cy="5276676"/>
            </a:xfrm>
            <a:prstGeom prst="wedgeEllipseCallout">
              <a:avLst>
                <a:gd name="adj1" fmla="val -49494"/>
                <a:gd name="adj2" fmla="val 44585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3" name="Text Box 4"/>
            <p:cNvSpPr txBox="1"/>
            <p:nvPr/>
          </p:nvSpPr>
          <p:spPr>
            <a:xfrm>
              <a:off x="1602903" y="1621278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</a:t>
              </a:r>
              <a:r>
                <a:rPr lang="en-GB" sz="72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qué</a:t>
              </a:r>
              <a:r>
                <a:rPr lang="en-GB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ch’na</a:t>
              </a:r>
              <a:r>
                <a:rPr lang="en-GB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s’êcrit</a:t>
              </a:r>
              <a:r>
                <a:rPr lang="en-GB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tan nom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?</a:t>
              </a:r>
              <a:endParaRPr lang="en-GB" sz="7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7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ECCF-BAA1-C04E-866B-7050DBE2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Jèrriais</a:t>
            </a:r>
            <a:r>
              <a:rPr lang="en-US" dirty="0"/>
              <a:t> learning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F7F9-273E-CE46-B10D-B0C586B3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16002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www.learnjerriais.org.je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www.jerriais.org.je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JérriaisCow_COL.png">
            <a:extLst>
              <a:ext uri="{FF2B5EF4-FFF2-40B4-BE49-F238E27FC236}">
                <a16:creationId xmlns:a16="http://schemas.microsoft.com/office/drawing/2014/main" id="{29A59C27-0073-E140-AAF6-6C9F28D84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8" y="5609076"/>
            <a:ext cx="1439783" cy="1034174"/>
          </a:xfrm>
          <a:prstGeom prst="rect">
            <a:avLst/>
          </a:prstGeom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BF31B61C-5C00-714D-A5AC-798D07D4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3920" y="249070"/>
            <a:ext cx="8136151" cy="5276676"/>
            <a:chOff x="453099" y="305799"/>
            <a:chExt cx="8136151" cy="5276676"/>
          </a:xfrm>
        </p:grpSpPr>
        <p:sp>
          <p:nvSpPr>
            <p:cNvPr id="12" name="Oval Callout 11"/>
            <p:cNvSpPr/>
            <p:nvPr/>
          </p:nvSpPr>
          <p:spPr>
            <a:xfrm>
              <a:off x="453099" y="305799"/>
              <a:ext cx="8136151" cy="5276676"/>
            </a:xfrm>
            <a:prstGeom prst="wedgeEllipseCallout">
              <a:avLst>
                <a:gd name="adj1" fmla="val -49494"/>
                <a:gd name="adj2" fmla="val 44585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3" name="Text Box 4"/>
            <p:cNvSpPr txBox="1"/>
            <p:nvPr/>
          </p:nvSpPr>
          <p:spPr>
            <a:xfrm>
              <a:off x="1602903" y="1621278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Ch’na</a:t>
              </a:r>
              <a:r>
                <a:rPr lang="en-GB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s’êcrit</a:t>
              </a:r>
              <a:r>
                <a:rPr lang="mr-IN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…</a:t>
              </a:r>
              <a:endParaRPr lang="en-GB" sz="7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2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400" y="776288"/>
            <a:ext cx="560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A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00" y="1592263"/>
            <a:ext cx="50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B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400" y="2409825"/>
            <a:ext cx="4953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C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400" y="3225800"/>
            <a:ext cx="55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D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400" y="4041775"/>
            <a:ext cx="506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E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400" y="4857750"/>
            <a:ext cx="49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F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400" y="5673725"/>
            <a:ext cx="534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G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8988" y="776288"/>
            <a:ext cx="57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H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8988" y="1592263"/>
            <a:ext cx="465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I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69246" y="2409825"/>
            <a:ext cx="52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J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8988" y="3225800"/>
            <a:ext cx="496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K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8988" y="4041775"/>
            <a:ext cx="466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L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58988" y="4857750"/>
            <a:ext cx="63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M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8988" y="5673725"/>
            <a:ext cx="592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N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46550" y="776288"/>
            <a:ext cx="593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O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46550" y="1592263"/>
            <a:ext cx="45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P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46550" y="2409825"/>
            <a:ext cx="6334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Q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46550" y="3225800"/>
            <a:ext cx="506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R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46550" y="4041775"/>
            <a:ext cx="541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S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46550" y="4857750"/>
            <a:ext cx="534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T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46550" y="5673725"/>
            <a:ext cx="56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U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40425" y="776288"/>
            <a:ext cx="51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V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40425" y="1592263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W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40425" y="2409825"/>
            <a:ext cx="555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X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40425" y="3225800"/>
            <a:ext cx="50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Y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40425" y="4041775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92D050"/>
                </a:solidFill>
                <a:latin typeface="Comic Sans MS" charset="0"/>
              </a:rPr>
              <a:t>Z</a:t>
            </a:r>
            <a:endParaRPr lang="en-US" altLang="x-none" sz="4000" dirty="0">
              <a:solidFill>
                <a:srgbClr val="92D050"/>
              </a:solidFill>
              <a:latin typeface="Comic Sans MS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60388" y="776288"/>
            <a:ext cx="744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ah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60388" y="1592263"/>
            <a:ext cx="1020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bay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0388" y="2409825"/>
            <a:ext cx="96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say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0388" y="3225800"/>
            <a:ext cx="1017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day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60388" y="4041775"/>
            <a:ext cx="10278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 err="1">
                <a:latin typeface="Comic Sans MS" charset="0"/>
              </a:rPr>
              <a:t>euh</a:t>
            </a:r>
            <a:endParaRPr lang="en-US" altLang="x-none" sz="4000" dirty="0">
              <a:latin typeface="Comic Sans MS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0388" y="4857750"/>
            <a:ext cx="98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eff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0388" y="5673725"/>
            <a:ext cx="1218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 err="1">
                <a:latin typeface="Comic Sans MS" charset="0"/>
              </a:rPr>
              <a:t>jhay</a:t>
            </a:r>
            <a:endParaRPr lang="en-US" altLang="x-none" sz="4000" dirty="0">
              <a:latin typeface="Comic Sans MS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35250" y="776288"/>
            <a:ext cx="99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ash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635250" y="1592263"/>
            <a:ext cx="744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ee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635250" y="2409825"/>
            <a:ext cx="1249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jhee</a:t>
            </a:r>
            <a:endParaRPr lang="en-US" altLang="x-none" sz="4000" dirty="0">
              <a:latin typeface="Comic Sans MS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635250" y="3225800"/>
            <a:ext cx="957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car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635250" y="4041775"/>
            <a:ext cx="74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ell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35250" y="4857750"/>
            <a:ext cx="1262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emm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35250" y="5673725"/>
            <a:ext cx="100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enn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706938" y="776288"/>
            <a:ext cx="750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oh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706938" y="1592263"/>
            <a:ext cx="98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pay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06938" y="2409825"/>
            <a:ext cx="1010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 err="1">
                <a:latin typeface="Comic Sans MS" charset="0"/>
              </a:rPr>
              <a:t>cuh</a:t>
            </a:r>
            <a:endParaRPr lang="en-US" altLang="x-none" sz="4000" dirty="0">
              <a:latin typeface="Comic Sans MS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06938" y="32258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air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706938" y="4041775"/>
            <a:ext cx="96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ess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706938" y="4857750"/>
            <a:ext cx="957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tay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706938" y="5673725"/>
            <a:ext cx="7473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latin typeface="Comic Sans MS" charset="0"/>
              </a:rPr>
              <a:t>uh</a:t>
            </a:r>
            <a:endParaRPr lang="en-US" altLang="x-none" sz="4000" dirty="0">
              <a:latin typeface="Comic Sans MS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532563" y="776288"/>
            <a:ext cx="966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vay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532563" y="1592263"/>
            <a:ext cx="272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doobla-vay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532563" y="2409825"/>
            <a:ext cx="631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latin typeface="Comic Sans MS" charset="0"/>
              </a:rPr>
              <a:t>ix</a:t>
            </a:r>
            <a:endParaRPr lang="en-US" altLang="x-none" sz="4000" dirty="0">
              <a:latin typeface="Comic Sans MS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532563" y="3225800"/>
            <a:ext cx="2076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ee-grek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532563" y="4041775"/>
            <a:ext cx="1042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000">
                <a:latin typeface="Comic Sans MS" charset="0"/>
              </a:rPr>
              <a:t>zed</a:t>
            </a:r>
            <a:endParaRPr lang="en-US" altLang="x-none" sz="4000">
              <a:latin typeface="Comic Sans MS" charset="0"/>
            </a:endParaRPr>
          </a:p>
        </p:txBody>
      </p:sp>
      <p:sp>
        <p:nvSpPr>
          <p:cNvPr id="13365" name="TextBox 57"/>
          <p:cNvSpPr txBox="1">
            <a:spLocks noChangeArrowheads="1"/>
          </p:cNvSpPr>
          <p:nvPr/>
        </p:nvSpPr>
        <p:spPr bwMode="auto">
          <a:xfrm>
            <a:off x="3564926" y="0"/>
            <a:ext cx="15680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4000" dirty="0">
                <a:solidFill>
                  <a:srgbClr val="7030A0"/>
                </a:solidFill>
                <a:latin typeface="Comic Sans MS" charset="0"/>
              </a:rPr>
              <a:t>L’ABC</a:t>
            </a:r>
            <a:endParaRPr lang="en-US" altLang="x-none" sz="4000" dirty="0">
              <a:solidFill>
                <a:srgbClr val="7030A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D’mande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ès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êtudgiants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dans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la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clâsse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Comment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qu’tu’es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J’sis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GB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Tch’est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qu’est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tan nom?</a:t>
            </a:r>
          </a:p>
          <a:p>
            <a:r>
              <a:rPr lang="en-US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Man nom </a:t>
            </a:r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est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GB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Comme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tchi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qué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ch’na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s’êcrit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Ch’na</a:t>
            </a:r>
            <a:r>
              <a:rPr lang="en-US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s’êcrit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0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1593" y="468450"/>
            <a:ext cx="8158341" cy="5147144"/>
            <a:chOff x="491593" y="468450"/>
            <a:chExt cx="8158341" cy="5147144"/>
          </a:xfrm>
        </p:grpSpPr>
        <p:sp>
          <p:nvSpPr>
            <p:cNvPr id="7" name="Oval Callout 6"/>
            <p:cNvSpPr/>
            <p:nvPr/>
          </p:nvSpPr>
          <p:spPr>
            <a:xfrm>
              <a:off x="491593" y="468450"/>
              <a:ext cx="8158341" cy="5147144"/>
            </a:xfrm>
            <a:prstGeom prst="wedgeEllipseCallout">
              <a:avLst>
                <a:gd name="adj1" fmla="val -48673"/>
                <a:gd name="adj2" fmla="val 43968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1411728" y="1812442"/>
              <a:ext cx="6375603" cy="287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Où’est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qu’tu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7200" dirty="0" err="1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d’meuthes</a:t>
              </a: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?</a:t>
              </a:r>
            </a:p>
            <a:p>
              <a:pPr algn="ctr">
                <a:spcAft>
                  <a:spcPts val="0"/>
                </a:spcAft>
              </a:pPr>
              <a:endParaRPr lang="en-GB" sz="7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0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 descr="jersey-map-parish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33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88" y="-103508"/>
            <a:ext cx="8916790" cy="5691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6896" y="1914410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Ouën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4527" y="1554427"/>
            <a:ext cx="125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 Mathie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8107" y="1509796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Jean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126" y="2283742"/>
            <a:ext cx="12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Trinneté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4984" y="2834015"/>
            <a:ext cx="13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Martîn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4898" y="3374135"/>
            <a:ext cx="13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</a:t>
            </a:r>
            <a:r>
              <a:rPr lang="en-US" dirty="0" err="1">
                <a:solidFill>
                  <a:srgbClr val="FF0000"/>
                </a:solidFill>
              </a:rPr>
              <a:t>Saûveux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8430" y="4364064"/>
            <a:ext cx="111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Grouville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0085" y="3394591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Pièrre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2903" y="4370339"/>
            <a:ext cx="118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Brélade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4371" y="2830679"/>
            <a:ext cx="170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Louothains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8559" y="5301089"/>
            <a:ext cx="142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Cliément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6305" y="3805545"/>
            <a:ext cx="122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Hélyi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3538114" y="4999089"/>
            <a:ext cx="2672556" cy="1523340"/>
          </a:xfrm>
          <a:prstGeom prst="wedgeEllipseCallout">
            <a:avLst>
              <a:gd name="adj1" fmla="val -121798"/>
              <a:gd name="adj2" fmla="val 24991"/>
            </a:avLst>
          </a:prstGeom>
          <a:solidFill>
            <a:srgbClr val="E26BD9"/>
          </a:solidFill>
          <a:ln w="57150">
            <a:solidFill>
              <a:srgbClr val="18AA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Jé</a:t>
            </a:r>
            <a:r>
              <a:rPr lang="en-GB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d’meuthe</a:t>
            </a:r>
            <a:r>
              <a:rPr lang="en-GB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Jèrri</a:t>
            </a:r>
            <a:r>
              <a:rPr lang="en-GB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à</a:t>
            </a:r>
            <a:r>
              <a:rPr lang="mr-IN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…</a:t>
            </a:r>
            <a:endParaRPr lang="en-GB" sz="1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36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D’mande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ès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êtudgiants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dans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la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clâsse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417638"/>
            <a:ext cx="8229600" cy="525210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Comment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qu’tu’es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J’sis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Tch’est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qu’est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tan nom?</a:t>
            </a:r>
          </a:p>
          <a:p>
            <a:r>
              <a:rPr lang="en-US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Man nom </a:t>
            </a:r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est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Comme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tchi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qué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ch’na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s’êcrit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Ch’na</a:t>
            </a:r>
            <a:r>
              <a:rPr lang="en-US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s’êcrit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GB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Où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’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est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qu’tu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d’meuthes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Jé</a:t>
            </a:r>
            <a:r>
              <a:rPr lang="en-US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d’meuthe</a:t>
            </a:r>
            <a:r>
              <a:rPr lang="en-US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à</a:t>
            </a:r>
            <a:r>
              <a:rPr lang="mr-IN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en-GB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 / </a:t>
            </a:r>
            <a:r>
              <a:rPr lang="en-GB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en</a:t>
            </a:r>
            <a:r>
              <a:rPr lang="en-GB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i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ville</a:t>
            </a:r>
            <a:r>
              <a:rPr lang="en-GB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GB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89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F717-896C-AC4B-A409-E069BCB9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/>
              <a:t>La gamme du pendard</a:t>
            </a: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F9DB57BE-7938-BE4E-96D5-1D76CEDDB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" y="1371889"/>
            <a:ext cx="2646832" cy="1984283"/>
          </a:xfrm>
          <a:prstGeom prst="rect">
            <a:avLst/>
          </a:prstGeom>
        </p:spPr>
      </p:pic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B14D657C-D753-D549-85D7-B820D7616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9591" y="1041622"/>
            <a:ext cx="2644818" cy="2644818"/>
          </a:xfrm>
          <a:prstGeom prst="rect">
            <a:avLst/>
          </a:prstGeom>
        </p:spPr>
      </p:pic>
      <p:pic>
        <p:nvPicPr>
          <p:cNvPr id="4" name="Picture 3" descr="JérriaisCow_COL.png">
            <a:extLst>
              <a:ext uri="{FF2B5EF4-FFF2-40B4-BE49-F238E27FC236}">
                <a16:creationId xmlns:a16="http://schemas.microsoft.com/office/drawing/2014/main" id="{DF54AA7E-B6C6-6047-9F50-A61ACAE2B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407791"/>
            <a:ext cx="2665476" cy="19124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D48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AD6A13-0BB2-6E47-BB53-FDE16339587C}"/>
                  </a:ext>
                </a:extLst>
              </p14:cNvPr>
              <p14:cNvContentPartPr/>
              <p14:nvPr/>
            </p14:nvContentPartPr>
            <p14:xfrm>
              <a:off x="1053720" y="6318000"/>
              <a:ext cx="6309360" cy="9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AD6A13-0BB2-6E47-BB53-FDE1633958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360" y="6308640"/>
                <a:ext cx="6328080" cy="1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47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ECCF-BAA1-C04E-866B-7050DBE2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Pouor</a:t>
            </a:r>
            <a:r>
              <a:rPr lang="en-US" dirty="0"/>
              <a:t> </a:t>
            </a:r>
            <a:r>
              <a:rPr lang="en-US" dirty="0" err="1"/>
              <a:t>êcouter</a:t>
            </a:r>
            <a:r>
              <a:rPr lang="en-US" dirty="0"/>
              <a:t> et </a:t>
            </a:r>
            <a:r>
              <a:rPr lang="en-US" dirty="0" err="1"/>
              <a:t>pâler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F7F9-273E-CE46-B10D-B0C586B3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1600200"/>
            <a:ext cx="8229600" cy="4525963"/>
          </a:xfrm>
        </p:spPr>
        <p:txBody>
          <a:bodyPr/>
          <a:lstStyle/>
          <a:p>
            <a:r>
              <a:rPr lang="en-US" b="1" dirty="0" err="1"/>
              <a:t>Convèrsâtions</a:t>
            </a:r>
            <a:r>
              <a:rPr lang="en-US" b="1" dirty="0"/>
              <a:t> au café</a:t>
            </a:r>
          </a:p>
          <a:p>
            <a:r>
              <a:rPr lang="en-US" dirty="0"/>
              <a:t>Wednesday: 10.30 @ Tea Room in St Martin</a:t>
            </a:r>
          </a:p>
          <a:p>
            <a:r>
              <a:rPr lang="en-US" dirty="0"/>
              <a:t>Thursday: 10.30 @ Museum café in St </a:t>
            </a:r>
            <a:r>
              <a:rPr lang="en-US" dirty="0" err="1"/>
              <a:t>Helier</a:t>
            </a:r>
            <a:endParaRPr lang="en-US" dirty="0"/>
          </a:p>
          <a:p>
            <a:r>
              <a:rPr lang="en-US" dirty="0"/>
              <a:t>Friday: 10.30 @ Jersey Pearl in St </a:t>
            </a:r>
            <a:r>
              <a:rPr lang="en-US" dirty="0" err="1"/>
              <a:t>Ouen</a:t>
            </a:r>
            <a:endParaRPr lang="en-US" dirty="0"/>
          </a:p>
          <a:p>
            <a:endParaRPr lang="en-US" b="1" dirty="0"/>
          </a:p>
          <a:p>
            <a:r>
              <a:rPr lang="en-US" b="1" dirty="0" err="1"/>
              <a:t>Convèrsâtions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</a:t>
            </a:r>
            <a:r>
              <a:rPr lang="en-US" b="1" dirty="0" err="1"/>
              <a:t>l’aubèrge</a:t>
            </a:r>
            <a:endParaRPr lang="en-US" b="1" dirty="0"/>
          </a:p>
          <a:p>
            <a:r>
              <a:rPr lang="en-US" dirty="0"/>
              <a:t>Tuesday: 17.30 @ Adelphi Pub in St </a:t>
            </a:r>
            <a:r>
              <a:rPr lang="en-US" dirty="0" err="1"/>
              <a:t>Helier</a:t>
            </a:r>
            <a:endParaRPr lang="en-US" dirty="0"/>
          </a:p>
        </p:txBody>
      </p:sp>
      <p:pic>
        <p:nvPicPr>
          <p:cNvPr id="4" name="Picture 3" descr="JérriaisCow_COL.png">
            <a:extLst>
              <a:ext uri="{FF2B5EF4-FFF2-40B4-BE49-F238E27FC236}">
                <a16:creationId xmlns:a16="http://schemas.microsoft.com/office/drawing/2014/main" id="{B3F7EF78-E560-384B-B7CF-07E698850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A2E030DB-22C3-1D44-83E3-DD6B145F5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363415" y="334963"/>
            <a:ext cx="8780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useo 300 Regular"/>
              </a:rPr>
              <a:t>Des </a:t>
            </a:r>
            <a:r>
              <a:rPr lang="en-US" sz="5400" b="1" dirty="0" err="1">
                <a:latin typeface="Museo 300 Regular"/>
              </a:rPr>
              <a:t>faits</a:t>
            </a:r>
            <a:r>
              <a:rPr lang="en-US" sz="5400" b="1" dirty="0">
                <a:latin typeface="Museo 300 Regular"/>
              </a:rPr>
              <a:t> </a:t>
            </a:r>
            <a:r>
              <a:rPr lang="en-US" sz="5400" b="1" dirty="0" err="1">
                <a:latin typeface="Museo 300 Regular"/>
              </a:rPr>
              <a:t>entouor</a:t>
            </a:r>
            <a:r>
              <a:rPr lang="en-US" sz="5400" b="1" dirty="0">
                <a:latin typeface="Museo 300 Regular"/>
              </a:rPr>
              <a:t> </a:t>
            </a:r>
            <a:r>
              <a:rPr lang="en-US" sz="5400" b="1" dirty="0" err="1">
                <a:latin typeface="Museo 300 Regular"/>
              </a:rPr>
              <a:t>lé</a:t>
            </a:r>
            <a:r>
              <a:rPr lang="en-US" sz="5400" b="1" dirty="0">
                <a:latin typeface="Museo 300 Regular"/>
              </a:rPr>
              <a:t> </a:t>
            </a:r>
            <a:r>
              <a:rPr lang="en-US" sz="5400" b="1" dirty="0" err="1">
                <a:latin typeface="Museo 300 Regular"/>
              </a:rPr>
              <a:t>Jèrriais</a:t>
            </a:r>
            <a:r>
              <a:rPr lang="mr-IN" sz="5400" b="1" dirty="0">
                <a:latin typeface="Museo 300 Regular"/>
              </a:rPr>
              <a:t>…</a:t>
            </a:r>
            <a:endParaRPr lang="en-US" sz="5400" b="1" dirty="0">
              <a:latin typeface="Museo 300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667265" y="1422024"/>
            <a:ext cx="78094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>
                <a:latin typeface="Museo 300 Regular"/>
              </a:rPr>
              <a:t>It is also called Jersey-French or Norman French as it has its roots in the Normandy region of France.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latin typeface="Museo 300 Regular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>
                <a:latin typeface="Museo 300 Regular"/>
              </a:rPr>
              <a:t>It used to be widely spoken on the island but it hugely declined especially after 1945.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latin typeface="Museo 300 Regular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>
                <a:latin typeface="Museo 300 Regular"/>
              </a:rPr>
              <a:t>In 2012, 3% of the island population were fluent in </a:t>
            </a:r>
            <a:r>
              <a:rPr lang="en-US" sz="2400" dirty="0" err="1">
                <a:latin typeface="Museo 300 Regular"/>
              </a:rPr>
              <a:t>Jèrriais</a:t>
            </a:r>
            <a:r>
              <a:rPr lang="en-GB" sz="2400" dirty="0">
                <a:latin typeface="Museo 300 Regular"/>
              </a:rPr>
              <a:t>. There are around 500 speakers left today.  </a:t>
            </a:r>
            <a:endParaRPr lang="en-US" sz="2400" dirty="0">
              <a:latin typeface="Museo 300 Regular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latin typeface="Museo 300 Regular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Museo 300 Regular"/>
              </a:rPr>
              <a:t>Jèrriais</a:t>
            </a:r>
            <a:r>
              <a:rPr lang="en-US" sz="2400" dirty="0">
                <a:latin typeface="Museo 300 Regular"/>
              </a:rPr>
              <a:t> is a now minority language in Jersey alongside with Polish, Portuguese or Romanian.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latin typeface="Museo 300 Regular"/>
            </a:endParaRPr>
          </a:p>
          <a:p>
            <a:endParaRPr lang="en-US" sz="6000" dirty="0">
              <a:latin typeface="Museo 300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9769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7158B8-73D6-A547-98E2-4E391FD6D1A4}"/>
              </a:ext>
            </a:extLst>
          </p:cNvPr>
          <p:cNvSpPr txBox="1"/>
          <p:nvPr/>
        </p:nvSpPr>
        <p:spPr>
          <a:xfrm>
            <a:off x="115225" y="65580"/>
            <a:ext cx="898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Museo 300 Regular"/>
              </a:rPr>
              <a:t>Connais-tu</a:t>
            </a:r>
            <a:r>
              <a:rPr lang="en-US" sz="5400" b="1" dirty="0">
                <a:latin typeface="Museo 300 Regular"/>
              </a:rPr>
              <a:t> déjà du </a:t>
            </a:r>
            <a:r>
              <a:rPr lang="en-US" sz="5400" b="1" dirty="0" err="1">
                <a:latin typeface="Museo 300 Regular"/>
              </a:rPr>
              <a:t>Jèrriais</a:t>
            </a:r>
            <a:r>
              <a:rPr lang="en-US" sz="5400" b="1" dirty="0">
                <a:latin typeface="Museo 300 Regular"/>
              </a:rPr>
              <a:t>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926AF7-C389-164F-B8B0-B942F46287C0}"/>
              </a:ext>
            </a:extLst>
          </p:cNvPr>
          <p:cNvSpPr txBox="1">
            <a:spLocks/>
          </p:cNvSpPr>
          <p:nvPr/>
        </p:nvSpPr>
        <p:spPr>
          <a:xfrm>
            <a:off x="1807203" y="881449"/>
            <a:ext cx="632354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brancage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côti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 </a:t>
            </a:r>
            <a:r>
              <a:rPr lang="en-US" sz="2800" dirty="0" err="1">
                <a:solidFill>
                  <a:schemeClr val="tx1"/>
                </a:solidFill>
              </a:rPr>
              <a:t>hougue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Les </a:t>
            </a:r>
            <a:r>
              <a:rPr lang="en-US" sz="2800" dirty="0" err="1">
                <a:solidFill>
                  <a:schemeClr val="tx1"/>
                </a:solidFill>
              </a:rPr>
              <a:t>mielles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 </a:t>
            </a:r>
            <a:r>
              <a:rPr lang="en-US" sz="2800" dirty="0" err="1">
                <a:solidFill>
                  <a:schemeClr val="tx1"/>
                </a:solidFill>
              </a:rPr>
              <a:t>grève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crapaud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connétable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 </a:t>
            </a:r>
            <a:r>
              <a:rPr lang="en-US" sz="2800" dirty="0" err="1">
                <a:solidFill>
                  <a:schemeClr val="tx1"/>
                </a:solidFill>
              </a:rPr>
              <a:t>faîs’sie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d’cidre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nièr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beurre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Lé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marchi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ès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paîssons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etc..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02955" y="418543"/>
            <a:ext cx="7807411" cy="4988869"/>
            <a:chOff x="220090" y="487001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220090" y="487001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2059086" y="925739"/>
              <a:ext cx="5765800" cy="318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Bouônjour</a:t>
              </a:r>
              <a:r>
                <a:rPr lang="en-GB" sz="66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(</a:t>
              </a: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à</a:t>
              </a:r>
              <a:r>
                <a:rPr lang="en-GB" sz="66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matîn</a:t>
              </a:r>
              <a:r>
                <a:rPr lang="en-GB" sz="66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)!</a:t>
              </a:r>
            </a:p>
            <a:p>
              <a:pPr>
                <a:spcAft>
                  <a:spcPts val="0"/>
                </a:spcAft>
              </a:pPr>
              <a:r>
                <a:rPr lang="en-GB" sz="66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Salut!</a:t>
              </a:r>
            </a:p>
            <a:p>
              <a:pPr>
                <a:spcAft>
                  <a:spcPts val="0"/>
                </a:spcAft>
              </a:pP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Bônsouair</a:t>
              </a:r>
              <a:r>
                <a:rPr lang="en-GB" sz="66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!</a:t>
              </a:r>
              <a:endParaRPr lang="en-GB" sz="66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3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02955" y="208232"/>
            <a:ext cx="7807411" cy="4988869"/>
            <a:chOff x="220090" y="265888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220090" y="265888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2059086" y="925739"/>
              <a:ext cx="5765800" cy="318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À</a:t>
              </a:r>
              <a:r>
                <a:rPr lang="en-GB" sz="66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bi!</a:t>
              </a:r>
            </a:p>
            <a:p>
              <a:pPr>
                <a:spcAft>
                  <a:spcPts val="0"/>
                </a:spcAft>
              </a:pP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À</a:t>
              </a:r>
              <a:r>
                <a:rPr lang="en-GB" sz="66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</a:t>
              </a: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bétôt</a:t>
              </a:r>
              <a:r>
                <a:rPr lang="en-GB" sz="66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!</a:t>
              </a:r>
            </a:p>
            <a:p>
              <a:pPr>
                <a:spcAft>
                  <a:spcPts val="0"/>
                </a:spcAft>
              </a:pP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À</a:t>
              </a:r>
              <a:r>
                <a:rPr lang="en-GB" sz="66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 la </a:t>
              </a:r>
              <a:r>
                <a:rPr lang="en-GB" sz="6600" dirty="0" err="1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préchaine</a:t>
              </a:r>
              <a:r>
                <a:rPr lang="en-GB" sz="66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!</a:t>
              </a:r>
              <a:endParaRPr lang="en-GB" sz="66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4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94903" y="806450"/>
            <a:ext cx="7162800" cy="4040917"/>
            <a:chOff x="330200" y="806450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727200" y="1784350"/>
              <a:ext cx="5765800" cy="318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72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7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5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9115" y="409637"/>
            <a:ext cx="8056688" cy="4738130"/>
            <a:chOff x="1094903" y="806450"/>
            <a:chExt cx="7162800" cy="4040917"/>
          </a:xfrm>
        </p:grpSpPr>
        <p:grpSp>
          <p:nvGrpSpPr>
            <p:cNvPr id="2" name="Group 1"/>
            <p:cNvGrpSpPr/>
            <p:nvPr/>
          </p:nvGrpSpPr>
          <p:grpSpPr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633" y="1788532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72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sz="7200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9075" y="3052010"/>
              <a:ext cx="1600200" cy="146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6221</TotalTime>
  <Words>496</Words>
  <Application>Microsoft Macintosh PowerPoint</Application>
  <PresentationFormat>On-screen Show (4:3)</PresentationFormat>
  <Paragraphs>178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Museo 300 Regular</vt:lpstr>
      <vt:lpstr>Office Theme</vt:lpstr>
      <vt:lpstr>PowerPoint Presentation</vt:lpstr>
      <vt:lpstr>Jèrriais learning resources</vt:lpstr>
      <vt:lpstr>Pouor êcouter et pâler…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D’mande ès êtudgiants dans la clâsse</vt:lpstr>
      <vt:lpstr>PowerPoint Presentation</vt:lpstr>
      <vt:lpstr>PowerPoint Presentation</vt:lpstr>
      <vt:lpstr>PowerPoint Presentation</vt:lpstr>
      <vt:lpstr>D’mande ès êtudgiants dans la clâsse</vt:lpstr>
      <vt:lpstr>PowerPoint Presentation</vt:lpstr>
      <vt:lpstr>PowerPoint Presentation</vt:lpstr>
      <vt:lpstr>D’mande ès êtudgiants dans la clâsse</vt:lpstr>
      <vt:lpstr>La gamme du pendard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Aline Cattermole</cp:lastModifiedBy>
  <cp:revision>68</cp:revision>
  <cp:lastPrinted>2020-01-17T08:54:46Z</cp:lastPrinted>
  <dcterms:created xsi:type="dcterms:W3CDTF">2018-05-24T13:01:08Z</dcterms:created>
  <dcterms:modified xsi:type="dcterms:W3CDTF">2021-04-30T10:55:53Z</dcterms:modified>
</cp:coreProperties>
</file>